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97" r:id="rId4"/>
    <p:sldId id="257" r:id="rId5"/>
    <p:sldId id="275" r:id="rId6"/>
    <p:sldId id="276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94" r:id="rId15"/>
    <p:sldId id="295" r:id="rId16"/>
    <p:sldId id="296" r:id="rId17"/>
    <p:sldId id="298" r:id="rId18"/>
    <p:sldId id="272" r:id="rId19"/>
    <p:sldId id="280" r:id="rId20"/>
    <p:sldId id="281" r:id="rId21"/>
    <p:sldId id="282" r:id="rId22"/>
    <p:sldId id="283" r:id="rId23"/>
    <p:sldId id="287" r:id="rId24"/>
    <p:sldId id="285" r:id="rId25"/>
    <p:sldId id="286" r:id="rId26"/>
    <p:sldId id="284" r:id="rId27"/>
    <p:sldId id="288" r:id="rId28"/>
    <p:sldId id="289" r:id="rId29"/>
    <p:sldId id="290" r:id="rId30"/>
    <p:sldId id="291" r:id="rId31"/>
    <p:sldId id="292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85196" autoAdjust="0"/>
  </p:normalViewPr>
  <p:slideViewPr>
    <p:cSldViewPr>
      <p:cViewPr>
        <p:scale>
          <a:sx n="75" d="100"/>
          <a:sy n="75" d="100"/>
        </p:scale>
        <p:origin x="-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732F-919E-4E01-9BA3-4293A2BB3AE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5D965-0831-42CC-AAA1-60135668C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30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  <p:pic>
        <p:nvPicPr>
          <p:cNvPr id="6" name="Content Placeholder 5" descr="Screenshot_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68" y="2209800"/>
            <a:ext cx="8063863" cy="3916363"/>
          </a:xfrm>
        </p:spPr>
      </p:pic>
      <p:sp>
        <p:nvSpPr>
          <p:cNvPr id="4" name="Rounded Rectangle 3"/>
          <p:cNvSpPr/>
          <p:nvPr/>
        </p:nvSpPr>
        <p:spPr>
          <a:xfrm>
            <a:off x="533400" y="1447800"/>
            <a:ext cx="6248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OLEH: FRANSISKUS XAVERIUS SABU, S. FIL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4102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Mengisi</a:t>
            </a:r>
            <a:r>
              <a:rPr lang="en-US" dirty="0" smtClean="0"/>
              <a:t> Name, email address, username </a:t>
            </a:r>
            <a:r>
              <a:rPr lang="en-US" dirty="0" err="1" smtClean="0"/>
              <a:t>dan</a:t>
            </a:r>
            <a:r>
              <a:rPr lang="en-US" dirty="0" smtClean="0"/>
              <a:t> password,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Register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67000"/>
            <a:ext cx="8077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95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Aktivasi</a:t>
            </a:r>
            <a:r>
              <a:rPr lang="en-US" dirty="0" smtClean="0"/>
              <a:t> Password via email </a:t>
            </a:r>
            <a:r>
              <a:rPr lang="en-US" dirty="0" err="1" smtClean="0"/>
              <a:t>terdaftar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057400"/>
            <a:ext cx="7772400" cy="391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29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788" y="1828800"/>
            <a:ext cx="8145012" cy="3962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0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Akun</a:t>
            </a:r>
            <a:r>
              <a:rPr lang="en-US" dirty="0" smtClean="0"/>
              <a:t> Repository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02664"/>
            <a:ext cx="8153400" cy="35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-upload:</a:t>
            </a:r>
          </a:p>
          <a:p>
            <a:pPr marL="514350" indent="-514350">
              <a:buAutoNum type="arabicPeriod"/>
            </a:pPr>
            <a:r>
              <a:rPr lang="en-US" dirty="0" smtClean="0"/>
              <a:t>Article: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, </a:t>
            </a:r>
            <a:r>
              <a:rPr lang="en-US" dirty="0" err="1" smtClean="0"/>
              <a:t>Majalah</a:t>
            </a:r>
            <a:r>
              <a:rPr lang="en-US" dirty="0" smtClean="0"/>
              <a:t>, Koran</a:t>
            </a:r>
          </a:p>
          <a:p>
            <a:pPr marL="514350" indent="-514350">
              <a:buAutoNum type="arabicPeriod"/>
            </a:pPr>
            <a:r>
              <a:rPr lang="en-US" dirty="0" smtClean="0"/>
              <a:t>Book Section: </a:t>
            </a:r>
            <a:r>
              <a:rPr lang="en-US" dirty="0" err="1" smtClean="0"/>
              <a:t>artikel</a:t>
            </a:r>
            <a:r>
              <a:rPr lang="en-US" dirty="0" smtClean="0"/>
              <a:t>/</a:t>
            </a:r>
            <a:r>
              <a:rPr lang="en-US" dirty="0" err="1" smtClean="0"/>
              <a:t>bagian</a:t>
            </a:r>
            <a:r>
              <a:rPr lang="en-US" dirty="0" smtClean="0"/>
              <a:t> (prolog,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, epilog)/</a:t>
            </a:r>
            <a:r>
              <a:rPr lang="en-US" dirty="0" err="1" smtClean="0"/>
              <a:t>bab</a:t>
            </a:r>
            <a:r>
              <a:rPr lang="en-US" dirty="0" smtClean="0"/>
              <a:t>/chapter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Monograf</a:t>
            </a:r>
            <a:r>
              <a:rPr lang="en-US" dirty="0" smtClean="0"/>
              <a:t>: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/</a:t>
            </a:r>
            <a:r>
              <a:rPr lang="en-US" dirty="0" err="1" smtClean="0"/>
              <a:t>Magang</a:t>
            </a:r>
            <a:r>
              <a:rPr lang="en-US" dirty="0" smtClean="0"/>
              <a:t>,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Conference/workshop item: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/</a:t>
            </a:r>
            <a:r>
              <a:rPr lang="en-US" dirty="0" err="1" smtClean="0"/>
              <a:t>konferensi</a:t>
            </a:r>
            <a:r>
              <a:rPr lang="en-US" dirty="0" smtClean="0"/>
              <a:t>, </a:t>
            </a:r>
            <a:r>
              <a:rPr lang="en-US" dirty="0" err="1" smtClean="0"/>
              <a:t>orasi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diterbitkan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Koleksi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diupload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5. Book: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6. Thesis: </a:t>
            </a:r>
            <a:r>
              <a:rPr lang="en-US" dirty="0" err="1" smtClean="0"/>
              <a:t>Skripsi</a:t>
            </a:r>
            <a:r>
              <a:rPr lang="en-US" dirty="0" smtClean="0"/>
              <a:t>, </a:t>
            </a:r>
            <a:r>
              <a:rPr lang="en-US" dirty="0" err="1" smtClean="0"/>
              <a:t>tesis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disertasi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7. Teaching Resource: </a:t>
            </a:r>
            <a:r>
              <a:rPr lang="en-US" dirty="0" err="1" smtClean="0"/>
              <a:t>Silabus</a:t>
            </a:r>
            <a:r>
              <a:rPr lang="en-US" dirty="0" smtClean="0"/>
              <a:t>, </a:t>
            </a:r>
            <a:r>
              <a:rPr lang="en-US" dirty="0" err="1" smtClean="0"/>
              <a:t>Modul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ajar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 (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mengupload</a:t>
            </a:r>
            <a:r>
              <a:rPr lang="en-US" dirty="0" smtClean="0"/>
              <a:t> file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PDF/</a:t>
            </a:r>
            <a:r>
              <a:rPr lang="en-US" dirty="0" err="1" smtClean="0"/>
              <a:t>Powerpoint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Article: </a:t>
            </a:r>
            <a:r>
              <a:rPr lang="en-US" dirty="0" err="1" smtClean="0"/>
              <a:t>Article_tiga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judul_nama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Book section: Book </a:t>
            </a:r>
            <a:r>
              <a:rPr lang="en-US" dirty="0" err="1" smtClean="0"/>
              <a:t>Section_tiga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judul_nama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Deposit Item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0" y="2209800"/>
            <a:ext cx="1722119" cy="65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epositor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43200" y="2491740"/>
            <a:ext cx="533400" cy="175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41701" y="2251710"/>
            <a:ext cx="1722119" cy="65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Login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28922" y="2524759"/>
            <a:ext cx="533400" cy="175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032501" y="2209800"/>
            <a:ext cx="1722119" cy="65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Unggah</a:t>
            </a:r>
            <a:r>
              <a:rPr lang="en-US" sz="2400" dirty="0" smtClean="0">
                <a:solidFill>
                  <a:srgbClr val="FF0000"/>
                </a:solidFill>
              </a:rPr>
              <a:t> Item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7105490" y="3219291"/>
            <a:ext cx="533719" cy="1905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31281" y="3688081"/>
            <a:ext cx="1722119" cy="65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Isi Metadata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31281" y="5212081"/>
            <a:ext cx="1722119" cy="65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Subjek</a:t>
            </a:r>
            <a:r>
              <a:rPr lang="en-US" sz="2400" dirty="0" smtClean="0">
                <a:solidFill>
                  <a:srgbClr val="FF0000"/>
                </a:solidFill>
              </a:rPr>
              <a:t> Item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098190" y="4697889"/>
            <a:ext cx="586419" cy="2286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657601" y="5238433"/>
            <a:ext cx="1722119" cy="655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Deposit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5638801" y="5471159"/>
            <a:ext cx="533400" cy="1752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62400" y="3272631"/>
            <a:ext cx="1981200" cy="11469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EDITOR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7738168">
            <a:off x="4394201" y="4798060"/>
            <a:ext cx="533400" cy="17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ingle Corner Rectangle 17"/>
          <p:cNvSpPr/>
          <p:nvPr/>
        </p:nvSpPr>
        <p:spPr>
          <a:xfrm>
            <a:off x="1191260" y="4343400"/>
            <a:ext cx="1951990" cy="30495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SESUAI</a:t>
            </a:r>
            <a:endParaRPr lang="en-US" dirty="0"/>
          </a:p>
        </p:txBody>
      </p:sp>
      <p:sp>
        <p:nvSpPr>
          <p:cNvPr id="19" name="Round Single Corner Rectangle 18"/>
          <p:cNvSpPr/>
          <p:nvPr/>
        </p:nvSpPr>
        <p:spPr>
          <a:xfrm>
            <a:off x="1191260" y="3352800"/>
            <a:ext cx="1951990" cy="304959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TIDAK SESUAI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914401" y="5263833"/>
            <a:ext cx="2141220" cy="65531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Online archive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9588319">
            <a:off x="3314701" y="4257040"/>
            <a:ext cx="533400" cy="1752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708275">
            <a:off x="3302001" y="3556400"/>
            <a:ext cx="533400" cy="1752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1884285" y="2992517"/>
            <a:ext cx="369093" cy="1752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2127209" y="4846954"/>
            <a:ext cx="466089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5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Login: </a:t>
            </a:r>
            <a:r>
              <a:rPr lang="en-US" dirty="0" err="1" smtClean="0"/>
              <a:t>mengisi</a:t>
            </a:r>
            <a:r>
              <a:rPr lang="en-US" dirty="0" smtClean="0"/>
              <a:t> username </a:t>
            </a:r>
            <a:r>
              <a:rPr lang="en-US" dirty="0" err="1" smtClean="0"/>
              <a:t>dan</a:t>
            </a:r>
            <a:r>
              <a:rPr lang="en-US" dirty="0" smtClean="0"/>
              <a:t> password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sp>
        <p:nvSpPr>
          <p:cNvPr id="2" name="Down Arrow Callout 1"/>
          <p:cNvSpPr/>
          <p:nvPr/>
        </p:nvSpPr>
        <p:spPr>
          <a:xfrm>
            <a:off x="2209800" y="1219200"/>
            <a:ext cx="50292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DEPOSIT ITEM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67000"/>
            <a:ext cx="7983064" cy="35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Klik</a:t>
            </a:r>
            <a:r>
              <a:rPr lang="en-US" dirty="0" smtClean="0"/>
              <a:t> Manage Deposit </a:t>
            </a:r>
            <a:r>
              <a:rPr lang="en-US" dirty="0" err="1" smtClean="0"/>
              <a:t>kemudian</a:t>
            </a:r>
            <a:r>
              <a:rPr lang="en-US" dirty="0" smtClean="0"/>
              <a:t> New Item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2209800" y="1219200"/>
            <a:ext cx="50292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DEPOSIT ITEM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2590800"/>
            <a:ext cx="6477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8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latin typeface="Arial Rounded MT Bold" pitchFamily="34" charset="0"/>
              </a:rPr>
              <a:t>Apa itu Repositori Institusi?</a:t>
            </a:r>
          </a:p>
          <a:p>
            <a:pPr>
              <a:buNone/>
            </a:pPr>
            <a:r>
              <a:rPr lang="id-ID" dirty="0" smtClean="0">
                <a:latin typeface="Arial Rounded MT Bold" pitchFamily="34" charset="0"/>
              </a:rPr>
              <a:t>	Repositori Institusi adalah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sebuah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layanan</a:t>
            </a:r>
            <a:r>
              <a:rPr lang="en-US" dirty="0" smtClean="0">
                <a:latin typeface="Arial Rounded MT Bold" pitchFamily="34" charset="0"/>
              </a:rPr>
              <a:t> yang </a:t>
            </a:r>
            <a:r>
              <a:rPr lang="en-US" dirty="0" err="1" smtClean="0">
                <a:latin typeface="Arial Rounded MT Bold" pitchFamily="34" charset="0"/>
              </a:rPr>
              <a:t>berikan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oleh</a:t>
            </a:r>
            <a:r>
              <a:rPr lang="en-US" dirty="0" smtClean="0">
                <a:latin typeface="Arial Rounded MT Bold" pitchFamily="34" charset="0"/>
              </a:rPr>
              <a:t> PT</a:t>
            </a:r>
            <a:r>
              <a:rPr lang="id-ID" dirty="0" smtClean="0">
                <a:latin typeface="Arial Rounded MT Bold" pitchFamily="34" charset="0"/>
              </a:rPr>
              <a:t> untuk mengumpulkan, </a:t>
            </a:r>
            <a:r>
              <a:rPr lang="en-US" dirty="0" err="1" smtClean="0">
                <a:latin typeface="Arial Rounded MT Bold" pitchFamily="34" charset="0"/>
              </a:rPr>
              <a:t>menyimpan</a:t>
            </a:r>
            <a:r>
              <a:rPr lang="en-US" dirty="0" smtClean="0">
                <a:latin typeface="Arial Rounded MT Bold" pitchFamily="34" charset="0"/>
              </a:rPr>
              <a:t>, </a:t>
            </a:r>
            <a:r>
              <a:rPr lang="id-ID" dirty="0" smtClean="0">
                <a:latin typeface="Arial Rounded MT Bold" pitchFamily="34" charset="0"/>
              </a:rPr>
              <a:t>melestarikan, dan menyebarluaskan karya intelektual dari se</a:t>
            </a:r>
            <a:r>
              <a:rPr lang="en-US" dirty="0" err="1" smtClean="0">
                <a:latin typeface="Arial Rounded MT Bold" pitchFamily="34" charset="0"/>
              </a:rPr>
              <a:t>luruh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civitas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akademika</a:t>
            </a:r>
            <a:endParaRPr lang="id-ID" dirty="0">
              <a:latin typeface="Arial Rounded MT Bol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8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810000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/>
              <a:t> </a:t>
            </a:r>
            <a:r>
              <a:rPr lang="en-US" dirty="0" smtClean="0"/>
              <a:t>item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dimasukkan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2209800" y="1219200"/>
            <a:ext cx="50292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DEPOSIT ITEM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048000"/>
            <a:ext cx="71628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781535"/>
            <a:ext cx="7174856" cy="84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52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14"/>
            <a:ext cx="8229600" cy="438444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Deposit </a:t>
            </a:r>
            <a:r>
              <a:rPr lang="en-US" dirty="0" err="1" smtClean="0"/>
              <a:t>Artikel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, </a:t>
            </a:r>
            <a:r>
              <a:rPr lang="en-US" dirty="0" err="1" smtClean="0"/>
              <a:t>majalah</a:t>
            </a:r>
            <a:r>
              <a:rPr lang="en-US" dirty="0" smtClean="0"/>
              <a:t>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next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2209800" y="1023257"/>
            <a:ext cx="50292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DEPOSIT ITEM</a:t>
            </a:r>
            <a:endParaRPr lang="en-US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" y="2971800"/>
            <a:ext cx="76962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" y="5486399"/>
            <a:ext cx="6629985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28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mengunggah</a:t>
            </a:r>
            <a:r>
              <a:rPr lang="en-US" dirty="0" smtClean="0"/>
              <a:t> file pdf, </a:t>
            </a:r>
            <a:r>
              <a:rPr lang="en-US" dirty="0" err="1" smtClean="0"/>
              <a:t>klik</a:t>
            </a:r>
            <a:r>
              <a:rPr lang="en-US" dirty="0" smtClean="0"/>
              <a:t> browse, </a:t>
            </a:r>
            <a:r>
              <a:rPr lang="en-US" dirty="0" err="1" smtClean="0"/>
              <a:t>pilih</a:t>
            </a:r>
            <a:r>
              <a:rPr lang="en-US" dirty="0" smtClean="0"/>
              <a:t> file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diunggah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open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09800"/>
            <a:ext cx="5715000" cy="213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527" y="4145340"/>
            <a:ext cx="6611273" cy="24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72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URL </a:t>
            </a:r>
            <a:r>
              <a:rPr lang="en-US" dirty="0" err="1" smtClean="0"/>
              <a:t>jurnal</a:t>
            </a:r>
            <a:r>
              <a:rPr lang="en-US" dirty="0" smtClean="0"/>
              <a:t>/</a:t>
            </a:r>
            <a:r>
              <a:rPr lang="en-US" dirty="0" err="1" smtClean="0"/>
              <a:t>majalah</a:t>
            </a:r>
            <a:r>
              <a:rPr lang="en-US" dirty="0" smtClean="0"/>
              <a:t>/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 online: </a:t>
            </a:r>
            <a:r>
              <a:rPr lang="en-US" dirty="0" err="1" smtClean="0"/>
              <a:t>masukan</a:t>
            </a:r>
            <a:r>
              <a:rPr lang="en-US" dirty="0" smtClean="0"/>
              <a:t> URL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upload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667000"/>
            <a:ext cx="7620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4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show option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524000"/>
            <a:ext cx="70104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5086"/>
            <a:ext cx="9144000" cy="464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6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 smtClean="0"/>
              <a:t>Mengisi</a:t>
            </a:r>
            <a:r>
              <a:rPr lang="en-US" dirty="0" smtClean="0"/>
              <a:t> Metadata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8382000" cy="47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6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45190"/>
            <a:ext cx="7848600" cy="450258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97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05656"/>
            <a:ext cx="8001000" cy="4657851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0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590102"/>
            <a:ext cx="7848600" cy="442969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2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294968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31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Edaran</a:t>
            </a:r>
            <a:r>
              <a:rPr lang="en-US" dirty="0" smtClean="0"/>
              <a:t> </a:t>
            </a:r>
            <a:r>
              <a:rPr lang="en-US" dirty="0" err="1" smtClean="0"/>
              <a:t>Dirjen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2050/E/T/2011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Unggah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endParaRPr lang="en-US" dirty="0" smtClean="0"/>
          </a:p>
          <a:p>
            <a:r>
              <a:rPr lang="en-US" dirty="0" err="1" smtClean="0"/>
              <a:t>Permendiknas</a:t>
            </a:r>
            <a:r>
              <a:rPr lang="en-US" dirty="0" smtClean="0"/>
              <a:t> No 17 </a:t>
            </a:r>
            <a:r>
              <a:rPr lang="en-US" dirty="0" err="1" smtClean="0"/>
              <a:t>Tahun</a:t>
            </a:r>
            <a:r>
              <a:rPr lang="en-US" dirty="0" smtClean="0"/>
              <a:t> 2010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Pencegahan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Penanggulangan</a:t>
            </a:r>
            <a:r>
              <a:rPr lang="en-US" dirty="0" smtClean="0"/>
              <a:t> </a:t>
            </a:r>
            <a:r>
              <a:rPr lang="en-US" dirty="0" err="1" smtClean="0"/>
              <a:t>Plagiat</a:t>
            </a:r>
            <a:r>
              <a:rPr lang="en-US" dirty="0" smtClean="0"/>
              <a:t> di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id-ID" dirty="0" smtClean="0"/>
              <a:t>(pasal 7 ayat 2)</a:t>
            </a:r>
            <a:endParaRPr lang="en-US" dirty="0" smtClean="0"/>
          </a:p>
          <a:p>
            <a:r>
              <a:rPr lang="en-US" dirty="0" err="1" smtClean="0"/>
              <a:t>Semangat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Open Access (Serial Crisis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1990an).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066800" y="1197864"/>
            <a:ext cx="6705600" cy="8595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Dasar</a:t>
            </a:r>
            <a:r>
              <a:rPr lang="en-US" sz="32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Pembangunan </a:t>
            </a:r>
            <a:r>
              <a:rPr lang="en-US" sz="3200" dirty="0" err="1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Repositori</a:t>
            </a:r>
            <a:endParaRPr lang="en-US" sz="32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2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add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752599"/>
            <a:ext cx="8001000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2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447800"/>
            <a:ext cx="8077200" cy="389089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7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Item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dideposit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8800"/>
            <a:ext cx="777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3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latin typeface="Arial Rounded MT Bold" pitchFamily="34" charset="0"/>
              </a:rPr>
              <a:t>Manfaat Repositori Institusi bagi lembaga pendidikan: </a:t>
            </a:r>
            <a:endParaRPr lang="en-US" dirty="0" smtClean="0">
              <a:latin typeface="Arial Rounded MT Bold" pitchFamily="34" charset="0"/>
            </a:endParaRP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showcase </a:t>
            </a:r>
            <a:r>
              <a:rPr lang="en-US" dirty="0"/>
              <a:t>(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civitas</a:t>
            </a:r>
            <a:r>
              <a:rPr lang="en-US" dirty="0" smtClean="0"/>
              <a:t> </a:t>
            </a:r>
            <a:r>
              <a:rPr lang="en-US" dirty="0" err="1" smtClean="0"/>
              <a:t>akademika</a:t>
            </a:r>
            <a:r>
              <a:rPr lang="en-US" dirty="0" smtClean="0"/>
              <a:t>), 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i="1" dirty="0"/>
              <a:t>prestige </a:t>
            </a:r>
            <a:r>
              <a:rPr lang="en-US" dirty="0"/>
              <a:t>(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harum</a:t>
            </a:r>
            <a:r>
              <a:rPr lang="en-US" dirty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i="1" dirty="0"/>
              <a:t>visibility</a:t>
            </a:r>
            <a:r>
              <a:rPr lang="en-US" dirty="0" smtClean="0"/>
              <a:t>.</a:t>
            </a:r>
            <a:endParaRPr lang="id-ID" dirty="0">
              <a:latin typeface="Arial Rounded MT Bold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i="1" dirty="0" smtClean="0"/>
              <a:t>author </a:t>
            </a:r>
            <a:r>
              <a:rPr lang="en-US" dirty="0" smtClean="0"/>
              <a:t>(</a:t>
            </a:r>
            <a:r>
              <a:rPr lang="en-US" dirty="0" err="1" smtClean="0"/>
              <a:t>penulis</a:t>
            </a:r>
            <a:r>
              <a:rPr lang="en-US" dirty="0"/>
              <a:t>, </a:t>
            </a:r>
            <a:r>
              <a:rPr lang="en-US" dirty="0" err="1"/>
              <a:t>peneliti</a:t>
            </a:r>
            <a:r>
              <a:rPr lang="en-US" dirty="0"/>
              <a:t>, </a:t>
            </a:r>
            <a:r>
              <a:rPr lang="en-US" dirty="0" err="1"/>
              <a:t>dosen</a:t>
            </a:r>
            <a:r>
              <a:rPr lang="en-US" dirty="0" smtClean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 smtClean="0"/>
              <a:t>Repository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 smtClean="0"/>
              <a:t>kepangkatan</a:t>
            </a:r>
            <a:r>
              <a:rPr lang="en-US" dirty="0" smtClean="0"/>
              <a:t> </a:t>
            </a:r>
            <a:r>
              <a:rPr lang="en-US" dirty="0" err="1"/>
              <a:t>dosen</a:t>
            </a:r>
            <a:r>
              <a:rPr lang="en-US" dirty="0"/>
              <a:t>,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online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i="1" dirty="0"/>
              <a:t>search engine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pengindeksan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</a:t>
            </a:r>
            <a:r>
              <a:rPr lang="en-US" dirty="0" smtClean="0"/>
              <a:t>epository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i="1" dirty="0"/>
              <a:t>secure</a:t>
            </a:r>
            <a:r>
              <a:rPr lang="en-US" dirty="0"/>
              <a:t>, </a:t>
            </a:r>
            <a:r>
              <a:rPr lang="en-US" i="1" dirty="0"/>
              <a:t>long-term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i="1" dirty="0"/>
              <a:t>permanent link</a:t>
            </a:r>
            <a:r>
              <a:rPr lang="en-US" dirty="0"/>
              <a:t>,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yang lain.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keperluan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i="1" dirty="0"/>
              <a:t>repository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yang paling </a:t>
            </a:r>
            <a:r>
              <a:rPr lang="en-US" dirty="0" err="1"/>
              <a:t>tepat</a:t>
            </a:r>
            <a:r>
              <a:rPr lang="en-US" dirty="0"/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50"/>
          </a:solidFill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2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Repository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menginformasikan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 </a:t>
            </a:r>
            <a:r>
              <a:rPr lang="en-US" i="1" dirty="0"/>
              <a:t>expertise </a:t>
            </a:r>
            <a:r>
              <a:rPr lang="en-US" dirty="0"/>
              <a:t>(</a:t>
            </a:r>
            <a:r>
              <a:rPr lang="en-US" dirty="0" err="1"/>
              <a:t>kepakaran</a:t>
            </a:r>
            <a:r>
              <a:rPr lang="en-US" dirty="0"/>
              <a:t>)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repository,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. </a:t>
            </a:r>
            <a:r>
              <a:rPr lang="en-US" dirty="0" err="1"/>
              <a:t>Pengunjung</a:t>
            </a:r>
            <a:r>
              <a:rPr lang="en-US" dirty="0"/>
              <a:t> </a:t>
            </a:r>
            <a:r>
              <a:rPr lang="en-US" i="1" dirty="0"/>
              <a:t>repository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i="1" dirty="0"/>
              <a:t>repository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pengunjung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kepakaran</a:t>
            </a:r>
            <a:r>
              <a:rPr lang="en-US" dirty="0"/>
              <a:t>, </a:t>
            </a:r>
            <a:r>
              <a:rPr lang="en-US" i="1" dirty="0"/>
              <a:t>research interest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50"/>
          </a:solidFill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7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>
                <a:latin typeface="Arial Rounded MT Bold" pitchFamily="34" charset="0"/>
              </a:rPr>
              <a:t>STFK Ledalero sudah memiliki Repositori Institusi yang dikelola oleh Perpustakaan Ledalero dengan menggunakan aplikasi Eprints</a:t>
            </a:r>
          </a:p>
          <a:p>
            <a:pPr>
              <a:buNone/>
            </a:pPr>
            <a:r>
              <a:rPr lang="id-ID" dirty="0" smtClean="0">
                <a:latin typeface="Arial Rounded MT Bold" pitchFamily="34" charset="0"/>
              </a:rPr>
              <a:t> Url: </a:t>
            </a:r>
            <a:r>
              <a:rPr lang="id-ID" dirty="0" smtClean="0">
                <a:solidFill>
                  <a:srgbClr val="FF0000"/>
                </a:solidFill>
                <a:latin typeface="Arial Rounded MT Bold" pitchFamily="34" charset="0"/>
              </a:rPr>
              <a:t>http://repository.stfkledalero.ac.id</a:t>
            </a:r>
            <a:endParaRPr lang="id-ID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id-ID" dirty="0" smtClean="0">
                <a:latin typeface="Algerian" pitchFamily="82" charset="0"/>
              </a:rPr>
              <a:t>REPOSITORI INSTITUSI</a:t>
            </a:r>
            <a:endParaRPr lang="id-ID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1"/>
            <a:ext cx="8229600" cy="4800600"/>
          </a:xfrm>
        </p:spPr>
      </p:pic>
    </p:spTree>
    <p:extLst>
      <p:ext uri="{BB962C8B-B14F-4D97-AF65-F5344CB8AC3E}">
        <p14:creationId xmlns:p14="http://schemas.microsoft.com/office/powerpoint/2010/main" xmlns="" val="15430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Klik</a:t>
            </a:r>
            <a:r>
              <a:rPr lang="en-US" dirty="0" smtClean="0"/>
              <a:t> menu Create Account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REPOSITORY STFK LEDALERO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838200" y="1295400"/>
            <a:ext cx="3048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CREATE ACCOUNT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0480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8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588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REPOSITORI INSTITUSI</vt:lpstr>
      <vt:lpstr>REPOSITORI INSTITUSI</vt:lpstr>
      <vt:lpstr>REPOSITORI INSTITUSI</vt:lpstr>
      <vt:lpstr>REPOSITORI INSTITUSI</vt:lpstr>
      <vt:lpstr>REPOSITORI INSTITUSI</vt:lpstr>
      <vt:lpstr>REPOSITORI INSTITUSI</vt:lpstr>
      <vt:lpstr>REPOSITORI INSTITUSI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  <vt:lpstr>REPOSITORY STFK LEDALERO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REPOSITORI INSTITUSI</dc:title>
  <dc:creator>Fancy_Sabu</dc:creator>
  <cp:lastModifiedBy>KOM PERPUS</cp:lastModifiedBy>
  <cp:revision>70</cp:revision>
  <dcterms:created xsi:type="dcterms:W3CDTF">2006-08-16T00:00:00Z</dcterms:created>
  <dcterms:modified xsi:type="dcterms:W3CDTF">2021-09-22T03:03:31Z</dcterms:modified>
</cp:coreProperties>
</file>