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E1E272-1EBD-4C8D-9098-1F2B432699C1}" type="datetimeFigureOut">
              <a:rPr lang="en-US" smtClean="0"/>
              <a:t>12-Feb-21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91495-E4D8-4991-9368-2F2A72D17886}" type="slidenum">
              <a:rPr lang="en-US" smtClean="0"/>
              <a:t>‹#›</a:t>
            </a:fld>
            <a:endParaRPr lang="en-US"/>
          </a:p>
        </p:txBody>
      </p:sp>
    </p:spTree>
    <p:extLst>
      <p:ext uri="{BB962C8B-B14F-4D97-AF65-F5344CB8AC3E}">
        <p14:creationId xmlns:p14="http://schemas.microsoft.com/office/powerpoint/2010/main" val="3853016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E1E272-1EBD-4C8D-9098-1F2B432699C1}" type="datetimeFigureOut">
              <a:rPr lang="en-US" smtClean="0"/>
              <a:t>12-Feb-21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91495-E4D8-4991-9368-2F2A72D17886}" type="slidenum">
              <a:rPr lang="en-US" smtClean="0"/>
              <a:t>‹#›</a:t>
            </a:fld>
            <a:endParaRPr lang="en-US"/>
          </a:p>
        </p:txBody>
      </p:sp>
    </p:spTree>
    <p:extLst>
      <p:ext uri="{BB962C8B-B14F-4D97-AF65-F5344CB8AC3E}">
        <p14:creationId xmlns:p14="http://schemas.microsoft.com/office/powerpoint/2010/main" val="3371519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E1E272-1EBD-4C8D-9098-1F2B432699C1}" type="datetimeFigureOut">
              <a:rPr lang="en-US" smtClean="0"/>
              <a:t>12-Feb-21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91495-E4D8-4991-9368-2F2A72D17886}" type="slidenum">
              <a:rPr lang="en-US" smtClean="0"/>
              <a:t>‹#›</a:t>
            </a:fld>
            <a:endParaRPr lang="en-US"/>
          </a:p>
        </p:txBody>
      </p:sp>
    </p:spTree>
    <p:extLst>
      <p:ext uri="{BB962C8B-B14F-4D97-AF65-F5344CB8AC3E}">
        <p14:creationId xmlns:p14="http://schemas.microsoft.com/office/powerpoint/2010/main" val="2343788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E1E272-1EBD-4C8D-9098-1F2B432699C1}" type="datetimeFigureOut">
              <a:rPr lang="en-US" smtClean="0"/>
              <a:t>12-Feb-21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91495-E4D8-4991-9368-2F2A72D17886}" type="slidenum">
              <a:rPr lang="en-US" smtClean="0"/>
              <a:t>‹#›</a:t>
            </a:fld>
            <a:endParaRPr lang="en-US"/>
          </a:p>
        </p:txBody>
      </p:sp>
    </p:spTree>
    <p:extLst>
      <p:ext uri="{BB962C8B-B14F-4D97-AF65-F5344CB8AC3E}">
        <p14:creationId xmlns:p14="http://schemas.microsoft.com/office/powerpoint/2010/main" val="1506528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E1E272-1EBD-4C8D-9098-1F2B432699C1}" type="datetimeFigureOut">
              <a:rPr lang="en-US" smtClean="0"/>
              <a:t>12-Feb-21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91495-E4D8-4991-9368-2F2A72D17886}" type="slidenum">
              <a:rPr lang="en-US" smtClean="0"/>
              <a:t>‹#›</a:t>
            </a:fld>
            <a:endParaRPr lang="en-US"/>
          </a:p>
        </p:txBody>
      </p:sp>
    </p:spTree>
    <p:extLst>
      <p:ext uri="{BB962C8B-B14F-4D97-AF65-F5344CB8AC3E}">
        <p14:creationId xmlns:p14="http://schemas.microsoft.com/office/powerpoint/2010/main" val="4032374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E1E272-1EBD-4C8D-9098-1F2B432699C1}" type="datetimeFigureOut">
              <a:rPr lang="en-US" smtClean="0"/>
              <a:t>12-Feb-21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91495-E4D8-4991-9368-2F2A72D17886}" type="slidenum">
              <a:rPr lang="en-US" smtClean="0"/>
              <a:t>‹#›</a:t>
            </a:fld>
            <a:endParaRPr lang="en-US"/>
          </a:p>
        </p:txBody>
      </p:sp>
    </p:spTree>
    <p:extLst>
      <p:ext uri="{BB962C8B-B14F-4D97-AF65-F5344CB8AC3E}">
        <p14:creationId xmlns:p14="http://schemas.microsoft.com/office/powerpoint/2010/main" val="652690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E1E272-1EBD-4C8D-9098-1F2B432699C1}" type="datetimeFigureOut">
              <a:rPr lang="en-US" smtClean="0"/>
              <a:t>12-Feb-21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491495-E4D8-4991-9368-2F2A72D17886}" type="slidenum">
              <a:rPr lang="en-US" smtClean="0"/>
              <a:t>‹#›</a:t>
            </a:fld>
            <a:endParaRPr lang="en-US"/>
          </a:p>
        </p:txBody>
      </p:sp>
    </p:spTree>
    <p:extLst>
      <p:ext uri="{BB962C8B-B14F-4D97-AF65-F5344CB8AC3E}">
        <p14:creationId xmlns:p14="http://schemas.microsoft.com/office/powerpoint/2010/main" val="3828066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E1E272-1EBD-4C8D-9098-1F2B432699C1}" type="datetimeFigureOut">
              <a:rPr lang="en-US" smtClean="0"/>
              <a:t>12-Feb-21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491495-E4D8-4991-9368-2F2A72D17886}" type="slidenum">
              <a:rPr lang="en-US" smtClean="0"/>
              <a:t>‹#›</a:t>
            </a:fld>
            <a:endParaRPr lang="en-US"/>
          </a:p>
        </p:txBody>
      </p:sp>
    </p:spTree>
    <p:extLst>
      <p:ext uri="{BB962C8B-B14F-4D97-AF65-F5344CB8AC3E}">
        <p14:creationId xmlns:p14="http://schemas.microsoft.com/office/powerpoint/2010/main" val="1901169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E1E272-1EBD-4C8D-9098-1F2B432699C1}" type="datetimeFigureOut">
              <a:rPr lang="en-US" smtClean="0"/>
              <a:t>12-Feb-21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491495-E4D8-4991-9368-2F2A72D17886}" type="slidenum">
              <a:rPr lang="en-US" smtClean="0"/>
              <a:t>‹#›</a:t>
            </a:fld>
            <a:endParaRPr lang="en-US"/>
          </a:p>
        </p:txBody>
      </p:sp>
    </p:spTree>
    <p:extLst>
      <p:ext uri="{BB962C8B-B14F-4D97-AF65-F5344CB8AC3E}">
        <p14:creationId xmlns:p14="http://schemas.microsoft.com/office/powerpoint/2010/main" val="2409690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E1E272-1EBD-4C8D-9098-1F2B432699C1}" type="datetimeFigureOut">
              <a:rPr lang="en-US" smtClean="0"/>
              <a:t>12-Feb-21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91495-E4D8-4991-9368-2F2A72D17886}" type="slidenum">
              <a:rPr lang="en-US" smtClean="0"/>
              <a:t>‹#›</a:t>
            </a:fld>
            <a:endParaRPr lang="en-US"/>
          </a:p>
        </p:txBody>
      </p:sp>
    </p:spTree>
    <p:extLst>
      <p:ext uri="{BB962C8B-B14F-4D97-AF65-F5344CB8AC3E}">
        <p14:creationId xmlns:p14="http://schemas.microsoft.com/office/powerpoint/2010/main" val="1129945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E1E272-1EBD-4C8D-9098-1F2B432699C1}" type="datetimeFigureOut">
              <a:rPr lang="en-US" smtClean="0"/>
              <a:t>12-Feb-21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91495-E4D8-4991-9368-2F2A72D17886}" type="slidenum">
              <a:rPr lang="en-US" smtClean="0"/>
              <a:t>‹#›</a:t>
            </a:fld>
            <a:endParaRPr lang="en-US"/>
          </a:p>
        </p:txBody>
      </p:sp>
    </p:spTree>
    <p:extLst>
      <p:ext uri="{BB962C8B-B14F-4D97-AF65-F5344CB8AC3E}">
        <p14:creationId xmlns:p14="http://schemas.microsoft.com/office/powerpoint/2010/main" val="2485627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E1E272-1EBD-4C8D-9098-1F2B432699C1}" type="datetimeFigureOut">
              <a:rPr lang="en-US" smtClean="0"/>
              <a:t>12-Feb-21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491495-E4D8-4991-9368-2F2A72D17886}" type="slidenum">
              <a:rPr lang="en-US" smtClean="0"/>
              <a:t>‹#›</a:t>
            </a:fld>
            <a:endParaRPr lang="en-US"/>
          </a:p>
        </p:txBody>
      </p:sp>
    </p:spTree>
    <p:extLst>
      <p:ext uri="{BB962C8B-B14F-4D97-AF65-F5344CB8AC3E}">
        <p14:creationId xmlns:p14="http://schemas.microsoft.com/office/powerpoint/2010/main" val="487358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2854" y="488050"/>
            <a:ext cx="9144000" cy="632296"/>
          </a:xfrm>
        </p:spPr>
        <p:txBody>
          <a:bodyPr>
            <a:normAutofit fontScale="90000"/>
          </a:bodyPr>
          <a:lstStyle/>
          <a:p>
            <a:r>
              <a:rPr lang="id-ID" b="1" dirty="0" smtClean="0">
                <a:solidFill>
                  <a:srgbClr val="FF0000"/>
                </a:solidFill>
              </a:rPr>
              <a:t>Duc In </a:t>
            </a:r>
            <a:r>
              <a:rPr lang="id-ID" b="1" dirty="0">
                <a:solidFill>
                  <a:srgbClr val="FF0000"/>
                </a:solidFill>
              </a:rPr>
              <a:t>A</a:t>
            </a:r>
            <a:r>
              <a:rPr lang="id-ID" b="1" dirty="0" smtClean="0">
                <a:solidFill>
                  <a:srgbClr val="FF0000"/>
                </a:solidFill>
              </a:rPr>
              <a:t>ltum</a:t>
            </a:r>
            <a:endParaRPr lang="en-US" b="1" dirty="0">
              <a:solidFill>
                <a:srgbClr val="FF0000"/>
              </a:solidFill>
            </a:endParaRPr>
          </a:p>
        </p:txBody>
      </p:sp>
      <p:sp>
        <p:nvSpPr>
          <p:cNvPr id="3" name="Subtitle 2"/>
          <p:cNvSpPr>
            <a:spLocks noGrp="1"/>
          </p:cNvSpPr>
          <p:nvPr>
            <p:ph type="subTitle" idx="1"/>
          </p:nvPr>
        </p:nvSpPr>
        <p:spPr>
          <a:xfrm>
            <a:off x="1524000" y="1293340"/>
            <a:ext cx="9144000" cy="5099221"/>
          </a:xfrm>
        </p:spPr>
        <p:txBody>
          <a:bodyPr>
            <a:normAutofit/>
          </a:bodyPr>
          <a:lstStyle/>
          <a:p>
            <a:pPr algn="just">
              <a:lnSpc>
                <a:spcPct val="107000"/>
              </a:lnSpc>
              <a:spcBef>
                <a:spcPts val="0"/>
              </a:spcBef>
            </a:pPr>
            <a:r>
              <a:rPr lang="id-ID" sz="3800" dirty="0" smtClean="0">
                <a:effectLst/>
                <a:latin typeface="Calibri" panose="020F0502020204030204" pitchFamily="34" charset="0"/>
                <a:ea typeface="Calibri" panose="020F0502020204030204" pitchFamily="34" charset="0"/>
                <a:cs typeface="Times New Roman" panose="02020603050405020304" pitchFamily="18" charset="0"/>
              </a:rPr>
              <a:t>Yang Mulia Bapak Uskup</a:t>
            </a:r>
            <a:endParaRPr lang="en-US" sz="3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pPr>
            <a:r>
              <a:rPr lang="id-ID" sz="3800" dirty="0" smtClean="0">
                <a:effectLst/>
                <a:latin typeface="Calibri" panose="020F0502020204030204" pitchFamily="34" charset="0"/>
                <a:ea typeface="Calibri" panose="020F0502020204030204" pitchFamily="34" charset="0"/>
                <a:cs typeface="Times New Roman" panose="02020603050405020304" pitchFamily="18" charset="0"/>
              </a:rPr>
              <a:t>Peserta bedah buku Duc In Altum yg terkasih.</a:t>
            </a:r>
            <a:endParaRPr lang="en-US" sz="3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pPr>
            <a:r>
              <a:rPr lang="id-ID" sz="3800" dirty="0" smtClean="0">
                <a:effectLst/>
                <a:latin typeface="Calibri" panose="020F0502020204030204" pitchFamily="34" charset="0"/>
                <a:ea typeface="Calibri" panose="020F0502020204030204" pitchFamily="34" charset="0"/>
                <a:cs typeface="Times New Roman" panose="02020603050405020304" pitchFamily="18" charset="0"/>
              </a:rPr>
              <a:t>Selamat pagi dan </a:t>
            </a:r>
            <a:r>
              <a:rPr lang="id-ID" sz="3800" dirty="0" smtClean="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salam sehat </a:t>
            </a:r>
            <a:r>
              <a:rPr lang="id-ID" sz="3800" dirty="0" smtClean="0">
                <a:effectLst/>
                <a:latin typeface="Calibri" panose="020F0502020204030204" pitchFamily="34" charset="0"/>
                <a:ea typeface="Calibri" panose="020F0502020204030204" pitchFamily="34" charset="0"/>
                <a:cs typeface="Times New Roman" panose="02020603050405020304" pitchFamily="18" charset="0"/>
              </a:rPr>
              <a:t>untuk kita semua.</a:t>
            </a:r>
            <a:endParaRPr lang="en-US" sz="3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pPr>
            <a:r>
              <a:rPr lang="id-ID" sz="3800" dirty="0" smtClean="0">
                <a:effectLst/>
                <a:latin typeface="Calibri" panose="020F0502020204030204" pitchFamily="34" charset="0"/>
                <a:ea typeface="Calibri" panose="020F0502020204030204" pitchFamily="34" charset="0"/>
                <a:cs typeface="Times New Roman" panose="02020603050405020304" pitchFamily="18" charset="0"/>
              </a:rPr>
              <a:t>Saya akan memberikan </a:t>
            </a:r>
            <a:r>
              <a:rPr lang="id-ID" sz="3800" i="1" dirty="0" smtClean="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satu catatan pinggir </a:t>
            </a:r>
            <a:r>
              <a:rPr lang="id-ID" sz="3800" dirty="0" smtClean="0">
                <a:effectLst/>
                <a:latin typeface="Calibri" panose="020F0502020204030204" pitchFamily="34" charset="0"/>
                <a:ea typeface="Calibri" panose="020F0502020204030204" pitchFamily="34" charset="0"/>
                <a:cs typeface="Times New Roman" panose="02020603050405020304" pitchFamily="18" charset="0"/>
              </a:rPr>
              <a:t>tentang penulis dan tulisan: </a:t>
            </a:r>
            <a:r>
              <a:rPr lang="id-ID" sz="3800" i="1" dirty="0" smtClean="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Buku Duc In Altum</a:t>
            </a:r>
            <a:r>
              <a:rPr lang="id-ID" sz="3800" dirty="0" smtClean="0">
                <a:effectLst/>
                <a:latin typeface="Calibri" panose="020F0502020204030204" pitchFamily="34" charset="0"/>
                <a:ea typeface="Calibri" panose="020F0502020204030204" pitchFamily="34" charset="0"/>
                <a:cs typeface="Times New Roman" panose="02020603050405020304" pitchFamily="18" charset="0"/>
              </a:rPr>
              <a:t>-Bertolaklah ke tempat yang dalam.</a:t>
            </a:r>
            <a:endParaRPr lang="en-US" sz="3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US" dirty="0"/>
          </a:p>
        </p:txBody>
      </p:sp>
    </p:spTree>
    <p:extLst>
      <p:ext uri="{BB962C8B-B14F-4D97-AF65-F5344CB8AC3E}">
        <p14:creationId xmlns:p14="http://schemas.microsoft.com/office/powerpoint/2010/main" val="252952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4142"/>
            <a:ext cx="10515600" cy="782593"/>
          </a:xfrm>
        </p:spPr>
        <p:txBody>
          <a:bodyPr>
            <a:noAutofit/>
          </a:bodyPr>
          <a:lstStyle/>
          <a:p>
            <a:pPr lvl="0" indent="-228600">
              <a:lnSpc>
                <a:spcPct val="107000"/>
              </a:lnSpc>
              <a:spcBef>
                <a:spcPts val="0"/>
              </a:spcBef>
              <a:spcAft>
                <a:spcPts val="800"/>
              </a:spcAft>
            </a:pPr>
            <a:r>
              <a:rPr lang="id-ID" sz="32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Pertama</a:t>
            </a:r>
            <a:r>
              <a:rPr lang="id-ID" sz="32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saya bertolak dari pinggiran</a:t>
            </a:r>
            <a:r>
              <a:rPr lang="en-US" sz="32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r>
            <a:br>
              <a:rPr lang="en-US" sz="3200" dirty="0">
                <a:solidFill>
                  <a:prstClr val="black"/>
                </a:solidFill>
                <a:latin typeface="Calibri" panose="020F0502020204030204" pitchFamily="34" charset="0"/>
                <a:ea typeface="Calibri" panose="020F0502020204030204" pitchFamily="34" charset="0"/>
                <a:cs typeface="Times New Roman" panose="02020603050405020304" pitchFamily="18" charset="0"/>
              </a:rPr>
            </a:br>
            <a:endParaRPr lang="en-US" sz="3200" dirty="0"/>
          </a:p>
        </p:txBody>
      </p:sp>
      <p:sp>
        <p:nvSpPr>
          <p:cNvPr id="3" name="Content Placeholder 2"/>
          <p:cNvSpPr>
            <a:spLocks noGrp="1"/>
          </p:cNvSpPr>
          <p:nvPr>
            <p:ph idx="1"/>
          </p:nvPr>
        </p:nvSpPr>
        <p:spPr>
          <a:xfrm>
            <a:off x="838200" y="856735"/>
            <a:ext cx="10515600" cy="5320228"/>
          </a:xfrm>
        </p:spPr>
        <p:txBody>
          <a:bodyPr>
            <a:normAutofit/>
          </a:bodyPr>
          <a:lstStyle/>
          <a:p>
            <a:pPr algn="just">
              <a:buFont typeface="Wingdings" panose="05000000000000000000" pitchFamily="2" charset="2"/>
              <a:buChar char="v"/>
            </a:pPr>
            <a:r>
              <a:rPr lang="id-ID" sz="4400" dirty="0" smtClean="0">
                <a:effectLst/>
                <a:latin typeface="Calibri" panose="020F0502020204030204" pitchFamily="34" charset="0"/>
                <a:ea typeface="Calibri" panose="020F0502020204030204" pitchFamily="34" charset="0"/>
                <a:cs typeface="Times New Roman" panose="02020603050405020304" pitchFamily="18" charset="0"/>
              </a:rPr>
              <a:t>Seminari Tinggi </a:t>
            </a:r>
            <a:r>
              <a:rPr lang="id-ID" sz="4400" dirty="0">
                <a:latin typeface="Calibri" panose="020F0502020204030204" pitchFamily="34" charset="0"/>
                <a:ea typeface="Calibri" panose="020F0502020204030204" pitchFamily="34" charset="0"/>
                <a:cs typeface="Times New Roman" panose="02020603050405020304" pitchFamily="18" charset="0"/>
              </a:rPr>
              <a:t>I</a:t>
            </a:r>
            <a:r>
              <a:rPr lang="id-ID" sz="4400" dirty="0" smtClean="0">
                <a:effectLst/>
                <a:latin typeface="Calibri" panose="020F0502020204030204" pitchFamily="34" charset="0"/>
                <a:ea typeface="Calibri" panose="020F0502020204030204" pitchFamily="34" charset="0"/>
                <a:cs typeface="Times New Roman" panose="02020603050405020304" pitchFamily="18" charset="0"/>
              </a:rPr>
              <a:t>nterdiosesan </a:t>
            </a:r>
            <a:r>
              <a:rPr lang="id-ID" sz="4400" dirty="0" smtClean="0">
                <a:latin typeface="Calibri" panose="020F0502020204030204" pitchFamily="34" charset="0"/>
                <a:ea typeface="Calibri" panose="020F0502020204030204" pitchFamily="34" charset="0"/>
                <a:cs typeface="Times New Roman" panose="02020603050405020304" pitchFamily="18" charset="0"/>
              </a:rPr>
              <a:t>St</a:t>
            </a:r>
            <a:r>
              <a:rPr lang="id-ID" sz="4400" dirty="0" smtClean="0">
                <a:effectLst/>
                <a:latin typeface="Calibri" panose="020F0502020204030204" pitchFamily="34" charset="0"/>
                <a:ea typeface="Calibri" panose="020F0502020204030204" pitchFamily="34" charset="0"/>
                <a:cs typeface="Times New Roman" panose="02020603050405020304" pitchFamily="18" charset="0"/>
              </a:rPr>
              <a:t>o. Petrus </a:t>
            </a:r>
            <a:r>
              <a:rPr lang="id-ID" sz="4400" dirty="0">
                <a:latin typeface="Calibri" panose="020F0502020204030204" pitchFamily="34" charset="0"/>
                <a:ea typeface="Calibri" panose="020F0502020204030204" pitchFamily="34" charset="0"/>
                <a:cs typeface="Times New Roman" panose="02020603050405020304" pitchFamily="18" charset="0"/>
              </a:rPr>
              <a:t>R</a:t>
            </a:r>
            <a:r>
              <a:rPr lang="id-ID" sz="4400" dirty="0" smtClean="0">
                <a:effectLst/>
                <a:latin typeface="Calibri" panose="020F0502020204030204" pitchFamily="34" charset="0"/>
                <a:ea typeface="Calibri" panose="020F0502020204030204" pitchFamily="34" charset="0"/>
                <a:cs typeface="Times New Roman" panose="02020603050405020304" pitchFamily="18" charset="0"/>
              </a:rPr>
              <a:t>itapiret, pada tahun formasi 2020/2021 mencatat bahwa sudah ada </a:t>
            </a:r>
            <a:r>
              <a:rPr lang="id-ID" sz="4400" dirty="0" smtClean="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2711 </a:t>
            </a:r>
            <a:r>
              <a:rPr lang="id-ID" sz="4400" dirty="0" smtClean="0">
                <a:effectLst/>
                <a:latin typeface="Calibri" panose="020F0502020204030204" pitchFamily="34" charset="0"/>
                <a:ea typeface="Calibri" panose="020F0502020204030204" pitchFamily="34" charset="0"/>
                <a:cs typeface="Times New Roman" panose="02020603050405020304" pitchFamily="18" charset="0"/>
              </a:rPr>
              <a:t>calon imam yang pernah menjalani formasi di ritapiret. Dari jumlah tersebut, ada </a:t>
            </a:r>
            <a:r>
              <a:rPr lang="id-ID" sz="4400" dirty="0" smtClean="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417 </a:t>
            </a:r>
            <a:r>
              <a:rPr lang="id-ID" sz="4400" dirty="0" smtClean="0">
                <a:effectLst/>
                <a:latin typeface="Calibri" panose="020F0502020204030204" pitchFamily="34" charset="0"/>
                <a:ea typeface="Calibri" panose="020F0502020204030204" pitchFamily="34" charset="0"/>
                <a:cs typeface="Times New Roman" panose="02020603050405020304" pitchFamily="18" charset="0"/>
              </a:rPr>
              <a:t>yang masih menjalani formasi di ritapiret; ada </a:t>
            </a:r>
            <a:r>
              <a:rPr lang="id-ID" sz="4400" dirty="0" smtClean="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665</a:t>
            </a:r>
            <a:r>
              <a:rPr lang="id-ID" sz="4400" dirty="0" smtClean="0">
                <a:effectLst/>
                <a:latin typeface="Calibri" panose="020F0502020204030204" pitchFamily="34" charset="0"/>
                <a:ea typeface="Calibri" panose="020F0502020204030204" pitchFamily="34" charset="0"/>
                <a:cs typeface="Times New Roman" panose="02020603050405020304" pitchFamily="18" charset="0"/>
              </a:rPr>
              <a:t> orang yang menjadi imam dan ada </a:t>
            </a:r>
            <a:r>
              <a:rPr lang="id-ID" sz="4400" dirty="0" smtClean="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2046 </a:t>
            </a:r>
            <a:r>
              <a:rPr lang="id-ID" sz="4400" dirty="0" smtClean="0">
                <a:effectLst/>
                <a:latin typeface="Calibri" panose="020F0502020204030204" pitchFamily="34" charset="0"/>
                <a:ea typeface="Calibri" panose="020F0502020204030204" pitchFamily="34" charset="0"/>
                <a:cs typeface="Times New Roman" panose="02020603050405020304" pitchFamily="18" charset="0"/>
              </a:rPr>
              <a:t>yang menjadi awam. </a:t>
            </a:r>
          </a:p>
          <a:p>
            <a:pPr algn="just"/>
            <a:endParaRPr lang="en-US" sz="4400" dirty="0"/>
          </a:p>
        </p:txBody>
      </p:sp>
    </p:spTree>
    <p:extLst>
      <p:ext uri="{BB962C8B-B14F-4D97-AF65-F5344CB8AC3E}">
        <p14:creationId xmlns:p14="http://schemas.microsoft.com/office/powerpoint/2010/main" val="32052569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98702"/>
          </a:xfrm>
        </p:spPr>
        <p:txBody>
          <a:bodyPr>
            <a:normAutofit fontScale="90000"/>
          </a:bodyPr>
          <a:lstStyle/>
          <a:p>
            <a:r>
              <a:rPr lang="id-ID" dirty="0" smtClean="0"/>
              <a:t>Next....</a:t>
            </a:r>
            <a:endParaRPr lang="en-US" dirty="0"/>
          </a:p>
        </p:txBody>
      </p:sp>
      <p:sp>
        <p:nvSpPr>
          <p:cNvPr id="3" name="Content Placeholder 2"/>
          <p:cNvSpPr>
            <a:spLocks noGrp="1"/>
          </p:cNvSpPr>
          <p:nvPr>
            <p:ph idx="1"/>
          </p:nvPr>
        </p:nvSpPr>
        <p:spPr>
          <a:xfrm>
            <a:off x="838200" y="1145059"/>
            <a:ext cx="10515600" cy="5031904"/>
          </a:xfrm>
        </p:spPr>
        <p:txBody>
          <a:bodyPr>
            <a:normAutofit/>
          </a:bodyPr>
          <a:lstStyle/>
          <a:p>
            <a:pPr algn="just">
              <a:buFont typeface="Wingdings" panose="05000000000000000000" pitchFamily="2" charset="2"/>
              <a:buChar char="v"/>
            </a:pPr>
            <a:r>
              <a:rPr lang="id-ID" sz="4400" dirty="0" smtClean="0">
                <a:effectLst/>
                <a:latin typeface="Calibri" panose="020F0502020204030204" pitchFamily="34" charset="0"/>
                <a:ea typeface="Calibri" panose="020F0502020204030204" pitchFamily="34" charset="0"/>
                <a:cs typeface="Times New Roman" panose="02020603050405020304" pitchFamily="18" charset="0"/>
              </a:rPr>
              <a:t>Dari jumlah alumni Ritapiret yang ada ini, Romo Alo Ndate adalah salah satu alumnusnya. Karena itu, atas nama komunita Ritapiret, saya mengucapkan </a:t>
            </a:r>
            <a:r>
              <a:rPr lang="id-ID" sz="44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proficiat </a:t>
            </a:r>
            <a:r>
              <a:rPr lang="id-ID" sz="4400" dirty="0" smtClean="0">
                <a:effectLst/>
                <a:latin typeface="Calibri" panose="020F0502020204030204" pitchFamily="34" charset="0"/>
                <a:ea typeface="Calibri" panose="020F0502020204030204" pitchFamily="34" charset="0"/>
                <a:cs typeface="Times New Roman" panose="02020603050405020304" pitchFamily="18" charset="0"/>
              </a:rPr>
              <a:t>kepada Romo Alo yang telah menghasilkan satu </a:t>
            </a:r>
            <a:r>
              <a:rPr lang="id-ID" sz="4400" dirty="0" smtClean="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karya tulis yang monumental </a:t>
            </a:r>
            <a:r>
              <a:rPr lang="id-ID" sz="4400" dirty="0" smtClean="0">
                <a:effectLst/>
                <a:latin typeface="Calibri" panose="020F0502020204030204" pitchFamily="34" charset="0"/>
                <a:ea typeface="Calibri" panose="020F0502020204030204" pitchFamily="34" charset="0"/>
                <a:cs typeface="Times New Roman" panose="02020603050405020304" pitchFamily="18" charset="0"/>
              </a:rPr>
              <a:t>di bawah judul </a:t>
            </a:r>
            <a:r>
              <a:rPr lang="id-ID" sz="4400" i="1" dirty="0" smtClean="0">
                <a:effectLst/>
                <a:latin typeface="Calibri" panose="020F0502020204030204" pitchFamily="34" charset="0"/>
                <a:ea typeface="Calibri" panose="020F0502020204030204" pitchFamily="34" charset="0"/>
                <a:cs typeface="Times New Roman" panose="02020603050405020304" pitchFamily="18" charset="0"/>
              </a:rPr>
              <a:t>Duc In Altum</a:t>
            </a:r>
            <a:r>
              <a:rPr lang="id-ID" sz="4400" dirty="0" smtClean="0">
                <a:effectLst/>
                <a:latin typeface="Calibri" panose="020F0502020204030204" pitchFamily="34" charset="0"/>
                <a:ea typeface="Calibri" panose="020F0502020204030204" pitchFamily="34" charset="0"/>
                <a:cs typeface="Times New Roman" panose="02020603050405020304" pitchFamily="18" charset="0"/>
              </a:rPr>
              <a:t>. </a:t>
            </a:r>
            <a:r>
              <a:rPr lang="id-ID" sz="4400" i="1" dirty="0" smtClean="0">
                <a:effectLst/>
                <a:latin typeface="Calibri" panose="020F0502020204030204" pitchFamily="34" charset="0"/>
                <a:ea typeface="Calibri" panose="020F0502020204030204" pitchFamily="34" charset="0"/>
                <a:cs typeface="Times New Roman" panose="02020603050405020304" pitchFamily="18" charset="0"/>
              </a:rPr>
              <a:t>Kami bangga denganmu.</a:t>
            </a:r>
            <a:endParaRPr lang="en-US" sz="4400" dirty="0"/>
          </a:p>
        </p:txBody>
      </p:sp>
    </p:spTree>
    <p:extLst>
      <p:ext uri="{BB962C8B-B14F-4D97-AF65-F5344CB8AC3E}">
        <p14:creationId xmlns:p14="http://schemas.microsoft.com/office/powerpoint/2010/main" val="33719086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6520"/>
            <a:ext cx="10515600" cy="807308"/>
          </a:xfrm>
        </p:spPr>
        <p:txBody>
          <a:bodyPr>
            <a:normAutofit fontScale="90000"/>
          </a:bodyPr>
          <a:lstStyle/>
          <a:p>
            <a:pPr lvl="0" indent="-228600">
              <a:lnSpc>
                <a:spcPct val="107000"/>
              </a:lnSpc>
              <a:spcBef>
                <a:spcPts val="0"/>
              </a:spcBef>
              <a:spcAft>
                <a:spcPts val="800"/>
              </a:spcAft>
            </a:pPr>
            <a:r>
              <a:rPr lang="id-ID" sz="36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Kedua</a:t>
            </a:r>
            <a:r>
              <a:rPr lang="id-ID" sz="3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saya bertolak dari kekedalaman</a:t>
            </a:r>
            <a:r>
              <a:rPr lang="en-US" sz="36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r>
            <a:br>
              <a:rPr lang="en-US" sz="3600" dirty="0">
                <a:solidFill>
                  <a:prstClr val="black"/>
                </a:solidFill>
                <a:latin typeface="Calibri" panose="020F0502020204030204" pitchFamily="34" charset="0"/>
                <a:ea typeface="Calibri" panose="020F0502020204030204" pitchFamily="34" charset="0"/>
                <a:cs typeface="Times New Roman" panose="02020603050405020304" pitchFamily="18" charset="0"/>
              </a:rPr>
            </a:br>
            <a:endParaRPr lang="en-US" sz="3600" dirty="0"/>
          </a:p>
        </p:txBody>
      </p:sp>
      <p:sp>
        <p:nvSpPr>
          <p:cNvPr id="3" name="Content Placeholder 2"/>
          <p:cNvSpPr>
            <a:spLocks noGrp="1"/>
          </p:cNvSpPr>
          <p:nvPr>
            <p:ph idx="1"/>
          </p:nvPr>
        </p:nvSpPr>
        <p:spPr>
          <a:xfrm>
            <a:off x="838200" y="1087395"/>
            <a:ext cx="10515600" cy="5089568"/>
          </a:xfrm>
        </p:spPr>
        <p:txBody>
          <a:bodyPr>
            <a:normAutofit fontScale="92500" lnSpcReduction="10000"/>
          </a:bodyPr>
          <a:lstStyle/>
          <a:p>
            <a:pPr marL="0" marR="0" indent="0" algn="just">
              <a:lnSpc>
                <a:spcPct val="107000"/>
              </a:lnSpc>
              <a:spcBef>
                <a:spcPts val="0"/>
              </a:spcBef>
              <a:spcAft>
                <a:spcPts val="800"/>
              </a:spcAft>
              <a:buNone/>
            </a:pPr>
            <a:r>
              <a:rPr lang="id-ID" dirty="0" smtClean="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1. Tentang Tulisan</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R="0" indent="-457200" algn="just">
              <a:lnSpc>
                <a:spcPct val="107000"/>
              </a:lnSpc>
              <a:spcBef>
                <a:spcPts val="0"/>
              </a:spcBef>
              <a:spcAft>
                <a:spcPts val="800"/>
              </a:spcAft>
              <a:buFont typeface="Wingdings" panose="05000000000000000000" pitchFamily="2" charset="2"/>
              <a:buChar char="v"/>
            </a:pPr>
            <a:r>
              <a:rPr lang="id-ID" dirty="0" smtClean="0">
                <a:effectLst/>
                <a:latin typeface="Calibri" panose="020F0502020204030204" pitchFamily="34" charset="0"/>
                <a:ea typeface="Calibri" panose="020F0502020204030204" pitchFamily="34" charset="0"/>
                <a:cs typeface="Times New Roman" panose="02020603050405020304" pitchFamily="18" charset="0"/>
              </a:rPr>
              <a:t>Tulisan dalam buku ini memiliki muatan isi yang kaya dengan perspektif yang variatif, sebagai upaya memaknai karya pelayanan pastoral dalam varietas. Karena itu, tulisan ini merambah dalam keluasan karya pelayanan pastoral mulai dari </a:t>
            </a:r>
            <a:r>
              <a:rPr lang="id-ID" i="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aspek sosiospiritual, sosiopoilitik, sosiokultural, sosioedukatif, sosioekonomis, </a:t>
            </a:r>
            <a:r>
              <a:rPr lang="id-ID"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sampai pada telaah aspek sosioagraris dan </a:t>
            </a:r>
            <a:r>
              <a:rPr lang="id-ID" i="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sosioekologis</a:t>
            </a:r>
            <a:r>
              <a:rPr lang="id-ID"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id-ID" dirty="0" smtClean="0">
                <a:effectLst/>
                <a:latin typeface="Calibri" panose="020F0502020204030204" pitchFamily="34" charset="0"/>
                <a:ea typeface="Calibri" panose="020F0502020204030204" pitchFamily="34" charset="0"/>
                <a:cs typeface="Times New Roman" panose="02020603050405020304" pitchFamily="18" charset="0"/>
              </a:rPr>
              <a:t>sebagai satu isu kekinian. </a:t>
            </a:r>
          </a:p>
          <a:p>
            <a:pPr marR="0" indent="-457200" algn="just">
              <a:lnSpc>
                <a:spcPct val="107000"/>
              </a:lnSpc>
              <a:spcBef>
                <a:spcPts val="0"/>
              </a:spcBef>
              <a:spcAft>
                <a:spcPts val="800"/>
              </a:spcAft>
              <a:buFont typeface="Wingdings" panose="05000000000000000000" pitchFamily="2" charset="2"/>
              <a:buChar char="v"/>
            </a:pPr>
            <a:r>
              <a:rPr lang="id-ID" dirty="0" smtClean="0">
                <a:effectLst/>
                <a:latin typeface="Calibri" panose="020F0502020204030204" pitchFamily="34" charset="0"/>
                <a:ea typeface="Calibri" panose="020F0502020204030204" pitchFamily="34" charset="0"/>
                <a:cs typeface="Times New Roman" panose="02020603050405020304" pitchFamily="18" charset="0"/>
              </a:rPr>
              <a:t>Muatan isi yang kaya ini didukung dengan </a:t>
            </a:r>
            <a:r>
              <a:rPr lang="id-ID"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bahasa sederhana </a:t>
            </a:r>
            <a:r>
              <a:rPr lang="id-ID" dirty="0" smtClean="0">
                <a:effectLst/>
                <a:latin typeface="Calibri" panose="020F0502020204030204" pitchFamily="34" charset="0"/>
                <a:ea typeface="Calibri" panose="020F0502020204030204" pitchFamily="34" charset="0"/>
                <a:cs typeface="Times New Roman" panose="02020603050405020304" pitchFamily="18" charset="0"/>
              </a:rPr>
              <a:t>yang mudah </a:t>
            </a:r>
            <a:r>
              <a:rPr lang="id-ID"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dicerna ratio </a:t>
            </a:r>
            <a:r>
              <a:rPr lang="id-ID" dirty="0" smtClean="0">
                <a:effectLst/>
                <a:latin typeface="Calibri" panose="020F0502020204030204" pitchFamily="34" charset="0"/>
                <a:ea typeface="Calibri" panose="020F0502020204030204" pitchFamily="34" charset="0"/>
                <a:cs typeface="Times New Roman" panose="02020603050405020304" pitchFamily="18" charset="0"/>
              </a:rPr>
              <a:t>dan </a:t>
            </a:r>
            <a:r>
              <a:rPr lang="id-ID"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yang gampang dirasa hati </a:t>
            </a:r>
            <a:r>
              <a:rPr lang="id-ID" dirty="0" smtClean="0">
                <a:effectLst/>
                <a:latin typeface="Calibri" panose="020F0502020204030204" pitchFamily="34" charset="0"/>
                <a:ea typeface="Calibri" panose="020F0502020204030204" pitchFamily="34" charset="0"/>
                <a:cs typeface="Times New Roman" panose="02020603050405020304" pitchFamily="18" charset="0"/>
              </a:rPr>
              <a:t>dalam satu metodologi penulisan yang standar. Dengan demikian, isi buku ini memberi satu </a:t>
            </a:r>
            <a:r>
              <a:rPr lang="id-ID"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wawasan</a:t>
            </a:r>
            <a:r>
              <a:rPr lang="id-ID" dirty="0" smtClean="0">
                <a:effectLst/>
                <a:latin typeface="Calibri" panose="020F0502020204030204" pitchFamily="34" charset="0"/>
                <a:ea typeface="Calibri" panose="020F0502020204030204" pitchFamily="34" charset="0"/>
                <a:cs typeface="Times New Roman" panose="02020603050405020304" pitchFamily="18" charset="0"/>
              </a:rPr>
              <a:t> yang lebih kompr</a:t>
            </a:r>
            <a:r>
              <a:rPr lang="en-US" dirty="0" smtClean="0">
                <a:effectLst/>
                <a:latin typeface="Calibri" panose="020F0502020204030204" pitchFamily="34" charset="0"/>
                <a:ea typeface="Calibri" panose="020F0502020204030204" pitchFamily="34" charset="0"/>
                <a:cs typeface="Times New Roman" panose="02020603050405020304" pitchFamily="18" charset="0"/>
              </a:rPr>
              <a:t>e</a:t>
            </a:r>
            <a:r>
              <a:rPr lang="id-ID" dirty="0" smtClean="0">
                <a:effectLst/>
                <a:latin typeface="Calibri" panose="020F0502020204030204" pitchFamily="34" charset="0"/>
                <a:ea typeface="Calibri" panose="020F0502020204030204" pitchFamily="34" charset="0"/>
                <a:cs typeface="Times New Roman" panose="02020603050405020304" pitchFamily="18" charset="0"/>
              </a:rPr>
              <a:t>hensif dan </a:t>
            </a:r>
            <a:r>
              <a:rPr lang="id-ID"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horizon</a:t>
            </a:r>
            <a:r>
              <a:rPr lang="id-ID" dirty="0" smtClean="0">
                <a:effectLst/>
                <a:latin typeface="Calibri" panose="020F0502020204030204" pitchFamily="34" charset="0"/>
                <a:ea typeface="Calibri" panose="020F0502020204030204" pitchFamily="34" charset="0"/>
                <a:cs typeface="Times New Roman" panose="02020603050405020304" pitchFamily="18" charset="0"/>
              </a:rPr>
              <a:t> yang lebih luas yang bergerak dari </a:t>
            </a:r>
            <a:r>
              <a:rPr lang="id-ID" dirty="0" smtClean="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pendekatan kontekstual kepada tekstual. </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758298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5946"/>
            <a:ext cx="10515600" cy="757881"/>
          </a:xfrm>
        </p:spPr>
        <p:txBody>
          <a:bodyPr>
            <a:normAutofit/>
          </a:bodyPr>
          <a:lstStyle/>
          <a:p>
            <a:pPr lvl="0" indent="-228600">
              <a:lnSpc>
                <a:spcPct val="107000"/>
              </a:lnSpc>
              <a:spcBef>
                <a:spcPts val="0"/>
              </a:spcBef>
              <a:spcAft>
                <a:spcPts val="800"/>
              </a:spcAft>
            </a:pPr>
            <a:r>
              <a:rPr lang="id-ID" sz="4000" dirty="0">
                <a:solidFill>
                  <a:srgbClr val="C00000"/>
                </a:solidFill>
                <a:latin typeface="Calibri" panose="020F0502020204030204" pitchFamily="34" charset="0"/>
                <a:ea typeface="Calibri" panose="020F0502020204030204" pitchFamily="34" charset="0"/>
                <a:cs typeface="Times New Roman" panose="02020603050405020304" pitchFamily="18" charset="0"/>
              </a:rPr>
              <a:t>2. Tentang Penulis</a:t>
            </a:r>
            <a:endParaRPr lang="en-US" sz="4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838200" y="1219200"/>
            <a:ext cx="10515600" cy="4957763"/>
          </a:xfrm>
        </p:spPr>
        <p:txBody>
          <a:bodyPr>
            <a:normAutofit/>
          </a:bodyPr>
          <a:lstStyle/>
          <a:p>
            <a:pPr algn="just">
              <a:buFont typeface="Wingdings" panose="05000000000000000000" pitchFamily="2" charset="2"/>
              <a:buChar char="v"/>
            </a:pPr>
            <a:r>
              <a:rPr lang="id-ID" sz="3600" dirty="0" smtClean="0">
                <a:effectLst/>
                <a:latin typeface="Calibri" panose="020F0502020204030204" pitchFamily="34" charset="0"/>
                <a:ea typeface="Calibri" panose="020F0502020204030204" pitchFamily="34" charset="0"/>
                <a:cs typeface="Times New Roman" panose="02020603050405020304" pitchFamily="18" charset="0"/>
              </a:rPr>
              <a:t>Romo Alo, penulis buku </a:t>
            </a:r>
            <a:r>
              <a:rPr lang="id-ID" sz="3600" i="1" dirty="0" smtClean="0">
                <a:effectLst/>
                <a:latin typeface="Calibri" panose="020F0502020204030204" pitchFamily="34" charset="0"/>
                <a:ea typeface="Calibri" panose="020F0502020204030204" pitchFamily="34" charset="0"/>
                <a:cs typeface="Times New Roman" panose="02020603050405020304" pitchFamily="18" charset="0"/>
              </a:rPr>
              <a:t>Duc In Altum</a:t>
            </a:r>
            <a:r>
              <a:rPr lang="id-ID" sz="3600" dirty="0" smtClean="0">
                <a:effectLst/>
                <a:latin typeface="Calibri" panose="020F0502020204030204" pitchFamily="34" charset="0"/>
                <a:ea typeface="Calibri" panose="020F0502020204030204" pitchFamily="34" charset="0"/>
                <a:cs typeface="Times New Roman" panose="02020603050405020304" pitchFamily="18" charset="0"/>
              </a:rPr>
              <a:t> adalah seorang imam dan pastor yang bekerja selama 30 tahun dalam medan pelayanan pastoral parokial dan pastoral pertanian. </a:t>
            </a:r>
          </a:p>
          <a:p>
            <a:pPr algn="just">
              <a:buFont typeface="Wingdings" panose="05000000000000000000" pitchFamily="2" charset="2"/>
              <a:buChar char="v"/>
            </a:pPr>
            <a:r>
              <a:rPr lang="id-ID" sz="3600" dirty="0" smtClean="0">
                <a:effectLst/>
                <a:latin typeface="Calibri" panose="020F0502020204030204" pitchFamily="34" charset="0"/>
                <a:ea typeface="Calibri" panose="020F0502020204030204" pitchFamily="34" charset="0"/>
                <a:cs typeface="Times New Roman" panose="02020603050405020304" pitchFamily="18" charset="0"/>
              </a:rPr>
              <a:t>Dalam rentangan 30 tahun ini, </a:t>
            </a:r>
            <a:r>
              <a:rPr lang="id-ID" sz="36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penulis hanya masuk ‘kampung’ dan tidak pernah masuk ‘kampus’</a:t>
            </a:r>
            <a:r>
              <a:rPr lang="id-ID" sz="36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id-ID" sz="3600" dirty="0" smtClean="0">
                <a:effectLst/>
                <a:latin typeface="Calibri" panose="020F0502020204030204" pitchFamily="34" charset="0"/>
                <a:ea typeface="Calibri" panose="020F0502020204030204" pitchFamily="34" charset="0"/>
                <a:cs typeface="Times New Roman" panose="02020603050405020304" pitchFamily="18" charset="0"/>
              </a:rPr>
              <a:t>Karena itu, buku ini terlahir dari </a:t>
            </a:r>
            <a:r>
              <a:rPr lang="id-ID" sz="36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‘penulis kampung</a:t>
            </a:r>
            <a:r>
              <a:rPr lang="id-ID" sz="36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id-ID" sz="3600" dirty="0" smtClean="0">
                <a:effectLst/>
                <a:latin typeface="Calibri" panose="020F0502020204030204" pitchFamily="34" charset="0"/>
                <a:ea typeface="Calibri" panose="020F0502020204030204" pitchFamily="34" charset="0"/>
                <a:cs typeface="Times New Roman" panose="02020603050405020304" pitchFamily="18" charset="0"/>
              </a:rPr>
              <a:t>dan </a:t>
            </a:r>
            <a:r>
              <a:rPr lang="id-ID" sz="36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bukan ‘penulis kampus’</a:t>
            </a:r>
            <a:r>
              <a:rPr lang="id-ID" sz="36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id-ID" sz="3600" dirty="0" smtClean="0">
                <a:effectLst/>
                <a:latin typeface="Calibri" panose="020F0502020204030204" pitchFamily="34" charset="0"/>
                <a:ea typeface="Calibri" panose="020F0502020204030204" pitchFamily="34" charset="0"/>
                <a:cs typeface="Times New Roman" panose="02020603050405020304" pitchFamily="18" charset="0"/>
              </a:rPr>
              <a:t>sehingga membuat buku ini menjadi </a:t>
            </a:r>
            <a:r>
              <a:rPr lang="id-ID" sz="3600" b="1"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satu mosaik yang monumental</a:t>
            </a:r>
            <a:r>
              <a:rPr lang="id-ID" sz="3600" b="1"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3600" b="1" dirty="0"/>
          </a:p>
        </p:txBody>
      </p:sp>
    </p:spTree>
    <p:extLst>
      <p:ext uri="{BB962C8B-B14F-4D97-AF65-F5344CB8AC3E}">
        <p14:creationId xmlns:p14="http://schemas.microsoft.com/office/powerpoint/2010/main" val="31731214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01362"/>
          </a:xfrm>
        </p:spPr>
        <p:txBody>
          <a:bodyPr>
            <a:normAutofit fontScale="90000"/>
          </a:bodyPr>
          <a:lstStyle/>
          <a:p>
            <a:r>
              <a:rPr lang="id-ID" dirty="0" smtClean="0"/>
              <a:t>Next....</a:t>
            </a:r>
            <a:endParaRPr lang="en-US" dirty="0"/>
          </a:p>
        </p:txBody>
      </p:sp>
      <p:sp>
        <p:nvSpPr>
          <p:cNvPr id="3" name="Content Placeholder 2"/>
          <p:cNvSpPr>
            <a:spLocks noGrp="1"/>
          </p:cNvSpPr>
          <p:nvPr>
            <p:ph idx="1"/>
          </p:nvPr>
        </p:nvSpPr>
        <p:spPr>
          <a:xfrm>
            <a:off x="838200" y="691978"/>
            <a:ext cx="10515600" cy="5484985"/>
          </a:xfrm>
        </p:spPr>
        <p:txBody>
          <a:bodyPr>
            <a:normAutofit lnSpcReduction="10000"/>
          </a:bodyPr>
          <a:lstStyle/>
          <a:p>
            <a:pPr marR="0" indent="-457200" algn="just">
              <a:lnSpc>
                <a:spcPct val="107000"/>
              </a:lnSpc>
              <a:spcBef>
                <a:spcPts val="0"/>
              </a:spcBef>
              <a:spcAft>
                <a:spcPts val="800"/>
              </a:spcAft>
              <a:buFont typeface="Wingdings" panose="05000000000000000000" pitchFamily="2" charset="2"/>
              <a:buChar char="v"/>
            </a:pPr>
            <a:r>
              <a:rPr lang="id-ID" dirty="0" smtClean="0">
                <a:effectLst/>
                <a:latin typeface="Calibri" panose="020F0502020204030204" pitchFamily="34" charset="0"/>
                <a:ea typeface="Calibri" panose="020F0502020204030204" pitchFamily="34" charset="0"/>
                <a:cs typeface="Times New Roman" panose="02020603050405020304" pitchFamily="18" charset="0"/>
              </a:rPr>
              <a:t>Hal ini dikarenakan  buku ini </a:t>
            </a:r>
            <a:r>
              <a:rPr lang="id-ID" b="1" i="1" dirty="0" smtClean="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merontokkan</a:t>
            </a:r>
            <a:r>
              <a:rPr lang="id-ID" dirty="0" smtClean="0">
                <a:effectLst/>
                <a:latin typeface="Calibri" panose="020F0502020204030204" pitchFamily="34" charset="0"/>
                <a:ea typeface="Calibri" panose="020F0502020204030204" pitchFamily="34" charset="0"/>
                <a:cs typeface="Times New Roman" panose="02020603050405020304" pitchFamily="18" charset="0"/>
              </a:rPr>
              <a:t> </a:t>
            </a:r>
            <a:r>
              <a:rPr lang="id-ID" b="1" i="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paradigma dikotomis antara kampus dan kampung</a:t>
            </a:r>
            <a:r>
              <a:rPr lang="id-ID" dirty="0" smtClean="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id-ID"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di mana kampus sebagai medan dilahirkannya konsep teoretis dalam buku </a:t>
            </a:r>
            <a:r>
              <a:rPr lang="id-ID" dirty="0" smtClean="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dan kampung menjadi medan dilahirkannya konsep praktis dalam wacana</a:t>
            </a:r>
            <a:r>
              <a:rPr lang="id-ID" dirty="0" smtClean="0">
                <a:effectLst/>
                <a:latin typeface="Calibri" panose="020F0502020204030204" pitchFamily="34" charset="0"/>
                <a:ea typeface="Calibri" panose="020F0502020204030204" pitchFamily="34" charset="0"/>
                <a:cs typeface="Times New Roman" panose="02020603050405020304" pitchFamily="18" charset="0"/>
              </a:rPr>
              <a:t>. Jadi, sebenarnya baik kampus maupun kampung </a:t>
            </a:r>
            <a:r>
              <a:rPr lang="id-ID"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selalu ada potensi </a:t>
            </a:r>
            <a:r>
              <a:rPr lang="id-ID" dirty="0" smtClean="0">
                <a:effectLst/>
                <a:latin typeface="Calibri" panose="020F0502020204030204" pitchFamily="34" charset="0"/>
                <a:ea typeface="Calibri" panose="020F0502020204030204" pitchFamily="34" charset="0"/>
                <a:cs typeface="Times New Roman" panose="02020603050405020304" pitchFamily="18" charset="0"/>
              </a:rPr>
              <a:t>untuk menghasilkan </a:t>
            </a:r>
            <a:r>
              <a:rPr lang="id-ID" b="1"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rumusan konseptual-teoretis </a:t>
            </a:r>
            <a:r>
              <a:rPr lang="id-ID" dirty="0" smtClean="0">
                <a:effectLst/>
                <a:latin typeface="Calibri" panose="020F0502020204030204" pitchFamily="34" charset="0"/>
                <a:ea typeface="Calibri" panose="020F0502020204030204" pitchFamily="34" charset="0"/>
                <a:cs typeface="Times New Roman" panose="02020603050405020304" pitchFamily="18" charset="0"/>
              </a:rPr>
              <a:t>dalam buku muapun </a:t>
            </a:r>
            <a:r>
              <a:rPr lang="id-ID" b="1"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rumusan konseptual-praktis </a:t>
            </a:r>
            <a:r>
              <a:rPr lang="id-ID" dirty="0" smtClean="0">
                <a:effectLst/>
                <a:latin typeface="Calibri" panose="020F0502020204030204" pitchFamily="34" charset="0"/>
                <a:ea typeface="Calibri" panose="020F0502020204030204" pitchFamily="34" charset="0"/>
                <a:cs typeface="Times New Roman" panose="02020603050405020304" pitchFamily="18" charset="0"/>
              </a:rPr>
              <a:t>dalam wacana. </a:t>
            </a:r>
          </a:p>
          <a:p>
            <a:pPr marR="0" indent="-457200" algn="just">
              <a:lnSpc>
                <a:spcPct val="107000"/>
              </a:lnSpc>
              <a:spcBef>
                <a:spcPts val="0"/>
              </a:spcBef>
              <a:spcAft>
                <a:spcPts val="800"/>
              </a:spcAft>
              <a:buFont typeface="Wingdings" panose="05000000000000000000" pitchFamily="2" charset="2"/>
              <a:buChar char="v"/>
            </a:pPr>
            <a:r>
              <a:rPr lang="id-ID" dirty="0" smtClean="0">
                <a:effectLst/>
                <a:latin typeface="Calibri" panose="020F0502020204030204" pitchFamily="34" charset="0"/>
                <a:ea typeface="Calibri" panose="020F0502020204030204" pitchFamily="34" charset="0"/>
                <a:cs typeface="Times New Roman" panose="02020603050405020304" pitchFamily="18" charset="0"/>
              </a:rPr>
              <a:t>Untuk itu, yang terpenting adalah baik pastor pada khususnya maupun </a:t>
            </a:r>
            <a:r>
              <a:rPr lang="id-ID" i="1" dirty="0" smtClean="0">
                <a:effectLst/>
                <a:latin typeface="Calibri" panose="020F0502020204030204" pitchFamily="34" charset="0"/>
                <a:ea typeface="Calibri" panose="020F0502020204030204" pitchFamily="34" charset="0"/>
                <a:cs typeface="Times New Roman" panose="02020603050405020304" pitchFamily="18" charset="0"/>
              </a:rPr>
              <a:t>agent of change</a:t>
            </a:r>
            <a:r>
              <a:rPr lang="id-ID" dirty="0" smtClean="0">
                <a:effectLst/>
                <a:latin typeface="Calibri" panose="020F0502020204030204" pitchFamily="34" charset="0"/>
                <a:ea typeface="Calibri" panose="020F0502020204030204" pitchFamily="34" charset="0"/>
                <a:cs typeface="Times New Roman" panose="02020603050405020304" pitchFamily="18" charset="0"/>
              </a:rPr>
              <a:t> pada umumnya</a:t>
            </a:r>
            <a:r>
              <a:rPr lang="id-ID"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id-ID"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tidak boleh terkerangkeng dalam karya tanpa baca, pelay</a:t>
            </a:r>
            <a:r>
              <a:rPr lang="en-US"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a:t>
            </a:r>
            <a:r>
              <a:rPr lang="id-ID"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nan tanpa refleksi, dan pastoral tanpa tulis sebab tidak mungkin menulis tanpa baca dan berpendapat tanpa refleksi.</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1898436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0659"/>
            <a:ext cx="10515600" cy="782595"/>
          </a:xfrm>
        </p:spPr>
        <p:txBody>
          <a:bodyPr>
            <a:normAutofit/>
          </a:bodyPr>
          <a:lstStyle/>
          <a:p>
            <a:pPr lvl="0" algn="just">
              <a:lnSpc>
                <a:spcPct val="107000"/>
              </a:lnSpc>
              <a:spcBef>
                <a:spcPts val="0"/>
              </a:spcBef>
              <a:spcAft>
                <a:spcPts val="800"/>
              </a:spcAft>
            </a:pPr>
            <a:r>
              <a:rPr lang="id-ID" sz="3600"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rPr>
              <a:t>3.Tentang </a:t>
            </a:r>
            <a:r>
              <a:rPr lang="id-ID" sz="3600" dirty="0">
                <a:solidFill>
                  <a:srgbClr val="C00000"/>
                </a:solidFill>
                <a:latin typeface="Calibri" panose="020F0502020204030204" pitchFamily="34" charset="0"/>
                <a:ea typeface="Calibri" panose="020F0502020204030204" pitchFamily="34" charset="0"/>
                <a:cs typeface="Times New Roman" panose="02020603050405020304" pitchFamily="18" charset="0"/>
              </a:rPr>
              <a:t>Legacy</a:t>
            </a:r>
            <a:endParaRPr lang="en-US" sz="36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838200" y="1103870"/>
            <a:ext cx="10515600" cy="5073093"/>
          </a:xfrm>
        </p:spPr>
        <p:txBody>
          <a:bodyPr>
            <a:normAutofit/>
          </a:bodyPr>
          <a:lstStyle/>
          <a:p>
            <a:pPr marR="0" indent="-457200" algn="just">
              <a:lnSpc>
                <a:spcPct val="107000"/>
              </a:lnSpc>
              <a:spcBef>
                <a:spcPts val="0"/>
              </a:spcBef>
              <a:spcAft>
                <a:spcPts val="800"/>
              </a:spcAft>
              <a:buFont typeface="Wingdings" panose="05000000000000000000" pitchFamily="2" charset="2"/>
              <a:buChar char="v"/>
            </a:pPr>
            <a:r>
              <a:rPr lang="id-ID" sz="3000" dirty="0" smtClean="0">
                <a:effectLst/>
                <a:latin typeface="Calibri" panose="020F0502020204030204" pitchFamily="34" charset="0"/>
                <a:ea typeface="Calibri" panose="020F0502020204030204" pitchFamily="34" charset="0"/>
                <a:cs typeface="Times New Roman" panose="02020603050405020304" pitchFamily="18" charset="0"/>
              </a:rPr>
              <a:t>Bagi saya, Buku ini menjadi satu </a:t>
            </a:r>
            <a:r>
              <a:rPr lang="id-ID" sz="30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‘legacy’</a:t>
            </a:r>
            <a:r>
              <a:rPr lang="id-ID" sz="30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id-ID" sz="3000" dirty="0" smtClean="0">
                <a:effectLst/>
                <a:latin typeface="Calibri" panose="020F0502020204030204" pitchFamily="34" charset="0"/>
                <a:ea typeface="Calibri" panose="020F0502020204030204" pitchFamily="34" charset="0"/>
                <a:cs typeface="Times New Roman" panose="02020603050405020304" pitchFamily="18" charset="0"/>
              </a:rPr>
              <a:t>dari penulis, Romo Alo Ndatae. </a:t>
            </a:r>
            <a:r>
              <a:rPr lang="id-ID" sz="30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Ketika umur menghantarnya kepada purna karya tapi pikirannya tidak akan pernah pensiun</a:t>
            </a:r>
            <a:r>
              <a:rPr lang="id-ID" sz="3000" dirty="0" smtClean="0">
                <a:effectLst/>
                <a:latin typeface="Calibri" panose="020F0502020204030204" pitchFamily="34" charset="0"/>
                <a:ea typeface="Calibri" panose="020F0502020204030204" pitchFamily="34" charset="0"/>
                <a:cs typeface="Times New Roman" panose="02020603050405020304" pitchFamily="18" charset="0"/>
              </a:rPr>
              <a:t>; dan ketika kematian merenggut nyawanya, tapi pikirannya tidak akan pernah mati. </a:t>
            </a:r>
            <a:r>
              <a:rPr lang="id-ID" sz="30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Ketika semuanya berlalu, yang tinggal tetap adalah pikiran. </a:t>
            </a:r>
          </a:p>
          <a:p>
            <a:pPr marR="0" indent="-457200" algn="just">
              <a:lnSpc>
                <a:spcPct val="107000"/>
              </a:lnSpc>
              <a:spcBef>
                <a:spcPts val="0"/>
              </a:spcBef>
              <a:spcAft>
                <a:spcPts val="800"/>
              </a:spcAft>
              <a:buFont typeface="Wingdings" panose="05000000000000000000" pitchFamily="2" charset="2"/>
              <a:buChar char="v"/>
            </a:pPr>
            <a:r>
              <a:rPr lang="id-ID" sz="3000" dirty="0" smtClean="0">
                <a:effectLst/>
                <a:latin typeface="Calibri" panose="020F0502020204030204" pitchFamily="34" charset="0"/>
                <a:ea typeface="Calibri" panose="020F0502020204030204" pitchFamily="34" charset="0"/>
                <a:cs typeface="Times New Roman" panose="02020603050405020304" pitchFamily="18" charset="0"/>
              </a:rPr>
              <a:t>Itulah yang menjadi </a:t>
            </a:r>
            <a:r>
              <a:rPr lang="id-ID" sz="3000" b="1" dirty="0" smtClean="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legacy-warisan abadi,</a:t>
            </a:r>
            <a:r>
              <a:rPr lang="id-ID" sz="3000" dirty="0" smtClean="0">
                <a:effectLst/>
                <a:latin typeface="Calibri" panose="020F0502020204030204" pitchFamily="34" charset="0"/>
                <a:ea typeface="Calibri" panose="020F0502020204030204" pitchFamily="34" charset="0"/>
                <a:cs typeface="Times New Roman" panose="02020603050405020304" pitchFamily="18" charset="0"/>
              </a:rPr>
              <a:t> sebab dari buku </a:t>
            </a:r>
            <a:r>
              <a:rPr lang="id-ID" sz="3000" i="1" dirty="0" smtClean="0">
                <a:effectLst/>
                <a:latin typeface="Calibri" panose="020F0502020204030204" pitchFamily="34" charset="0"/>
                <a:ea typeface="Calibri" panose="020F0502020204030204" pitchFamily="34" charset="0"/>
                <a:cs typeface="Times New Roman" panose="02020603050405020304" pitchFamily="18" charset="0"/>
              </a:rPr>
              <a:t>Duc In Altum</a:t>
            </a:r>
            <a:r>
              <a:rPr lang="id-ID" sz="3000" dirty="0" smtClean="0">
                <a:effectLst/>
                <a:latin typeface="Calibri" panose="020F0502020204030204" pitchFamily="34" charset="0"/>
                <a:ea typeface="Calibri" panose="020F0502020204030204" pitchFamily="34" charset="0"/>
                <a:cs typeface="Times New Roman" panose="02020603050405020304" pitchFamily="18" charset="0"/>
              </a:rPr>
              <a:t> ini</a:t>
            </a:r>
            <a:r>
              <a:rPr lang="id-ID" sz="3000" dirty="0">
                <a:latin typeface="Calibri" panose="020F0502020204030204" pitchFamily="34" charset="0"/>
                <a:ea typeface="Calibri" panose="020F0502020204030204" pitchFamily="34" charset="0"/>
                <a:cs typeface="Times New Roman" panose="02020603050405020304" pitchFamily="18" charset="0"/>
              </a:rPr>
              <a:t>, </a:t>
            </a:r>
            <a:r>
              <a:rPr lang="id-ID" sz="30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pikiran</a:t>
            </a:r>
            <a:r>
              <a:rPr lang="id-ID" sz="3000" dirty="0" smtClean="0">
                <a:latin typeface="Calibri" panose="020F0502020204030204" pitchFamily="34" charset="0"/>
                <a:ea typeface="Calibri" panose="020F0502020204030204" pitchFamily="34" charset="0"/>
                <a:cs typeface="Times New Roman" panose="02020603050405020304" pitchFamily="18" charset="0"/>
              </a:rPr>
              <a:t> Romo </a:t>
            </a:r>
            <a:r>
              <a:rPr lang="id-ID" sz="3000" dirty="0">
                <a:latin typeface="Calibri" panose="020F0502020204030204" pitchFamily="34" charset="0"/>
                <a:ea typeface="Calibri" panose="020F0502020204030204" pitchFamily="34" charset="0"/>
                <a:cs typeface="Times New Roman" panose="02020603050405020304" pitchFamily="18" charset="0"/>
              </a:rPr>
              <a:t>Alo  </a:t>
            </a:r>
            <a:r>
              <a:rPr lang="id-ID" sz="3000" dirty="0" smtClean="0">
                <a:latin typeface="Calibri" panose="020F0502020204030204" pitchFamily="34" charset="0"/>
                <a:ea typeface="Calibri" panose="020F0502020204030204" pitchFamily="34" charset="0"/>
                <a:cs typeface="Times New Roman" panose="02020603050405020304" pitchFamily="18" charset="0"/>
              </a:rPr>
              <a:t>sebagai </a:t>
            </a:r>
            <a:r>
              <a:rPr lang="id-ID" sz="3000" dirty="0" smtClean="0">
                <a:effectLst/>
                <a:latin typeface="Calibri" panose="020F0502020204030204" pitchFamily="34" charset="0"/>
                <a:ea typeface="Calibri" panose="020F0502020204030204" pitchFamily="34" charset="0"/>
                <a:cs typeface="Times New Roman" panose="02020603050405020304" pitchFamily="18" charset="0"/>
              </a:rPr>
              <a:t>penulis, </a:t>
            </a:r>
            <a:r>
              <a:rPr lang="id-ID" sz="3000" dirty="0" smtClean="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terus dikenang, dibaca dan direfleksikan</a:t>
            </a:r>
            <a:r>
              <a:rPr lang="id-ID" sz="3000" dirty="0" smtClean="0">
                <a:effectLst/>
                <a:latin typeface="Calibri" panose="020F0502020204030204" pitchFamily="34" charset="0"/>
                <a:ea typeface="Calibri" panose="020F0502020204030204" pitchFamily="34" charset="0"/>
                <a:cs typeface="Times New Roman" panose="02020603050405020304" pitchFamily="18" charset="0"/>
              </a:rPr>
              <a:t>. </a:t>
            </a:r>
            <a:r>
              <a:rPr lang="id-ID" sz="3000" i="1" dirty="0" smtClean="0">
                <a:effectLst/>
                <a:latin typeface="Calibri" panose="020F0502020204030204" pitchFamily="34" charset="0"/>
                <a:ea typeface="Calibri" panose="020F0502020204030204" pitchFamily="34" charset="0"/>
                <a:cs typeface="Times New Roman" panose="02020603050405020304" pitchFamily="18" charset="0"/>
              </a:rPr>
              <a:t>Teruslah berkarya, Romo Alo. </a:t>
            </a:r>
            <a:r>
              <a:rPr lang="id-ID" sz="3000" i="1"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Sekian dan terimakasih.</a:t>
            </a:r>
            <a:endParaRPr lang="en-US" sz="3000"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3000" dirty="0"/>
          </a:p>
        </p:txBody>
      </p:sp>
    </p:spTree>
    <p:extLst>
      <p:ext uri="{BB962C8B-B14F-4D97-AF65-F5344CB8AC3E}">
        <p14:creationId xmlns:p14="http://schemas.microsoft.com/office/powerpoint/2010/main" val="35648797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545</Words>
  <Application>Microsoft Office PowerPoint</Application>
  <PresentationFormat>Widescreen</PresentationFormat>
  <Paragraphs>22</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Times New Roman</vt:lpstr>
      <vt:lpstr>Wingdings</vt:lpstr>
      <vt:lpstr>Office Theme</vt:lpstr>
      <vt:lpstr>Duc In Altum</vt:lpstr>
      <vt:lpstr>Pertama, saya bertolak dari pinggiran </vt:lpstr>
      <vt:lpstr>Next....</vt:lpstr>
      <vt:lpstr>Kedua,  saya bertolak dari kekedalaman </vt:lpstr>
      <vt:lpstr>2. Tentang Penulis</vt:lpstr>
      <vt:lpstr>Next....</vt:lpstr>
      <vt:lpstr>3.Tentang Legacy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Duc In Altum</dc:title>
  <dc:creator>User</dc:creator>
  <cp:lastModifiedBy>User</cp:lastModifiedBy>
  <cp:revision>17</cp:revision>
  <dcterms:created xsi:type="dcterms:W3CDTF">2021-02-12T11:11:41Z</dcterms:created>
  <dcterms:modified xsi:type="dcterms:W3CDTF">2021-02-12T13:17:37Z</dcterms:modified>
</cp:coreProperties>
</file>