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8D6CC-A656-47C0-895C-1C7E047A12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8E255415-C0FE-4296-915D-95053B26BD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7F0A1FBF-9E64-4636-865F-9060638C38B8}"/>
              </a:ext>
            </a:extLst>
          </p:cNvPr>
          <p:cNvSpPr>
            <a:spLocks noGrp="1"/>
          </p:cNvSpPr>
          <p:nvPr>
            <p:ph type="dt" sz="half" idx="10"/>
          </p:nvPr>
        </p:nvSpPr>
        <p:spPr/>
        <p:txBody>
          <a:bodyPr/>
          <a:lstStyle/>
          <a:p>
            <a:fld id="{AC38B58E-DD2E-44E7-B06A-7C02A0BE4AC4}" type="datetimeFigureOut">
              <a:rPr lang="en-ID" smtClean="0"/>
              <a:t>25/02/2021</a:t>
            </a:fld>
            <a:endParaRPr lang="en-ID"/>
          </a:p>
        </p:txBody>
      </p:sp>
      <p:sp>
        <p:nvSpPr>
          <p:cNvPr id="5" name="Footer Placeholder 4">
            <a:extLst>
              <a:ext uri="{FF2B5EF4-FFF2-40B4-BE49-F238E27FC236}">
                <a16:creationId xmlns:a16="http://schemas.microsoft.com/office/drawing/2014/main" id="{D522D941-DB1B-4A9C-AFBB-E1F08FF43B6E}"/>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6CE00D84-F2BB-4895-8737-68F618BD1917}"/>
              </a:ext>
            </a:extLst>
          </p:cNvPr>
          <p:cNvSpPr>
            <a:spLocks noGrp="1"/>
          </p:cNvSpPr>
          <p:nvPr>
            <p:ph type="sldNum" sz="quarter" idx="12"/>
          </p:nvPr>
        </p:nvSpPr>
        <p:spPr/>
        <p:txBody>
          <a:bodyPr/>
          <a:lstStyle/>
          <a:p>
            <a:fld id="{D36FB411-EB8C-4776-B939-7B79C5C2285B}" type="slidenum">
              <a:rPr lang="en-ID" smtClean="0"/>
              <a:t>‹#›</a:t>
            </a:fld>
            <a:endParaRPr lang="en-ID"/>
          </a:p>
        </p:txBody>
      </p:sp>
    </p:spTree>
    <p:extLst>
      <p:ext uri="{BB962C8B-B14F-4D97-AF65-F5344CB8AC3E}">
        <p14:creationId xmlns:p14="http://schemas.microsoft.com/office/powerpoint/2010/main" val="470361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4B5D3-98E2-41FD-BB36-BC5404CCB6F5}"/>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0791F1B4-DACF-450C-8988-99B6EBD84C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91F62575-DD19-43DA-A452-20864C1963F7}"/>
              </a:ext>
            </a:extLst>
          </p:cNvPr>
          <p:cNvSpPr>
            <a:spLocks noGrp="1"/>
          </p:cNvSpPr>
          <p:nvPr>
            <p:ph type="dt" sz="half" idx="10"/>
          </p:nvPr>
        </p:nvSpPr>
        <p:spPr/>
        <p:txBody>
          <a:bodyPr/>
          <a:lstStyle/>
          <a:p>
            <a:fld id="{AC38B58E-DD2E-44E7-B06A-7C02A0BE4AC4}" type="datetimeFigureOut">
              <a:rPr lang="en-ID" smtClean="0"/>
              <a:t>25/02/2021</a:t>
            </a:fld>
            <a:endParaRPr lang="en-ID"/>
          </a:p>
        </p:txBody>
      </p:sp>
      <p:sp>
        <p:nvSpPr>
          <p:cNvPr id="5" name="Footer Placeholder 4">
            <a:extLst>
              <a:ext uri="{FF2B5EF4-FFF2-40B4-BE49-F238E27FC236}">
                <a16:creationId xmlns:a16="http://schemas.microsoft.com/office/drawing/2014/main" id="{47F9D48F-58E4-46D1-A354-78D23B76B8A8}"/>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A8E35340-477E-4AA7-928B-96CA79E7A757}"/>
              </a:ext>
            </a:extLst>
          </p:cNvPr>
          <p:cNvSpPr>
            <a:spLocks noGrp="1"/>
          </p:cNvSpPr>
          <p:nvPr>
            <p:ph type="sldNum" sz="quarter" idx="12"/>
          </p:nvPr>
        </p:nvSpPr>
        <p:spPr/>
        <p:txBody>
          <a:bodyPr/>
          <a:lstStyle/>
          <a:p>
            <a:fld id="{D36FB411-EB8C-4776-B939-7B79C5C2285B}" type="slidenum">
              <a:rPr lang="en-ID" smtClean="0"/>
              <a:t>‹#›</a:t>
            </a:fld>
            <a:endParaRPr lang="en-ID"/>
          </a:p>
        </p:txBody>
      </p:sp>
    </p:spTree>
    <p:extLst>
      <p:ext uri="{BB962C8B-B14F-4D97-AF65-F5344CB8AC3E}">
        <p14:creationId xmlns:p14="http://schemas.microsoft.com/office/powerpoint/2010/main" val="3813077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52D6D2-4039-4E46-8E14-0EE7CF1FB9D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66A39B20-F413-465A-BFE0-9FE6193EBC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00128EBB-4C88-4C4A-8F42-5AAC81F73621}"/>
              </a:ext>
            </a:extLst>
          </p:cNvPr>
          <p:cNvSpPr>
            <a:spLocks noGrp="1"/>
          </p:cNvSpPr>
          <p:nvPr>
            <p:ph type="dt" sz="half" idx="10"/>
          </p:nvPr>
        </p:nvSpPr>
        <p:spPr/>
        <p:txBody>
          <a:bodyPr/>
          <a:lstStyle/>
          <a:p>
            <a:fld id="{AC38B58E-DD2E-44E7-B06A-7C02A0BE4AC4}" type="datetimeFigureOut">
              <a:rPr lang="en-ID" smtClean="0"/>
              <a:t>25/02/2021</a:t>
            </a:fld>
            <a:endParaRPr lang="en-ID"/>
          </a:p>
        </p:txBody>
      </p:sp>
      <p:sp>
        <p:nvSpPr>
          <p:cNvPr id="5" name="Footer Placeholder 4">
            <a:extLst>
              <a:ext uri="{FF2B5EF4-FFF2-40B4-BE49-F238E27FC236}">
                <a16:creationId xmlns:a16="http://schemas.microsoft.com/office/drawing/2014/main" id="{1A7C034B-4756-4A42-A4B8-E7440375BB42}"/>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DDF10927-303C-49DD-969E-78EAC32DD9EE}"/>
              </a:ext>
            </a:extLst>
          </p:cNvPr>
          <p:cNvSpPr>
            <a:spLocks noGrp="1"/>
          </p:cNvSpPr>
          <p:nvPr>
            <p:ph type="sldNum" sz="quarter" idx="12"/>
          </p:nvPr>
        </p:nvSpPr>
        <p:spPr/>
        <p:txBody>
          <a:bodyPr/>
          <a:lstStyle/>
          <a:p>
            <a:fld id="{D36FB411-EB8C-4776-B939-7B79C5C2285B}" type="slidenum">
              <a:rPr lang="en-ID" smtClean="0"/>
              <a:t>‹#›</a:t>
            </a:fld>
            <a:endParaRPr lang="en-ID"/>
          </a:p>
        </p:txBody>
      </p:sp>
    </p:spTree>
    <p:extLst>
      <p:ext uri="{BB962C8B-B14F-4D97-AF65-F5344CB8AC3E}">
        <p14:creationId xmlns:p14="http://schemas.microsoft.com/office/powerpoint/2010/main" val="2096601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3B13B-83A8-49C9-A657-07637A5C23E7}"/>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471CAA1C-EDB7-4479-BBD1-BBEBCF700A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8C08C148-04D6-4690-A3C1-624A33402D76}"/>
              </a:ext>
            </a:extLst>
          </p:cNvPr>
          <p:cNvSpPr>
            <a:spLocks noGrp="1"/>
          </p:cNvSpPr>
          <p:nvPr>
            <p:ph type="dt" sz="half" idx="10"/>
          </p:nvPr>
        </p:nvSpPr>
        <p:spPr/>
        <p:txBody>
          <a:bodyPr/>
          <a:lstStyle/>
          <a:p>
            <a:fld id="{AC38B58E-DD2E-44E7-B06A-7C02A0BE4AC4}" type="datetimeFigureOut">
              <a:rPr lang="en-ID" smtClean="0"/>
              <a:t>25/02/2021</a:t>
            </a:fld>
            <a:endParaRPr lang="en-ID"/>
          </a:p>
        </p:txBody>
      </p:sp>
      <p:sp>
        <p:nvSpPr>
          <p:cNvPr id="5" name="Footer Placeholder 4">
            <a:extLst>
              <a:ext uri="{FF2B5EF4-FFF2-40B4-BE49-F238E27FC236}">
                <a16:creationId xmlns:a16="http://schemas.microsoft.com/office/drawing/2014/main" id="{77520AF4-70B1-4AC0-A1F8-0D1B17772C83}"/>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F7209781-8277-4A6F-8C7F-3A395A7A3B78}"/>
              </a:ext>
            </a:extLst>
          </p:cNvPr>
          <p:cNvSpPr>
            <a:spLocks noGrp="1"/>
          </p:cNvSpPr>
          <p:nvPr>
            <p:ph type="sldNum" sz="quarter" idx="12"/>
          </p:nvPr>
        </p:nvSpPr>
        <p:spPr/>
        <p:txBody>
          <a:bodyPr/>
          <a:lstStyle/>
          <a:p>
            <a:fld id="{D36FB411-EB8C-4776-B939-7B79C5C2285B}" type="slidenum">
              <a:rPr lang="en-ID" smtClean="0"/>
              <a:t>‹#›</a:t>
            </a:fld>
            <a:endParaRPr lang="en-ID"/>
          </a:p>
        </p:txBody>
      </p:sp>
    </p:spTree>
    <p:extLst>
      <p:ext uri="{BB962C8B-B14F-4D97-AF65-F5344CB8AC3E}">
        <p14:creationId xmlns:p14="http://schemas.microsoft.com/office/powerpoint/2010/main" val="3128721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6C5DD-8047-4FB8-A030-04430A300C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3D94C4C8-FA62-408F-A7B7-A38DCD9545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4AE93A-D34B-4203-8DBC-6B176F095737}"/>
              </a:ext>
            </a:extLst>
          </p:cNvPr>
          <p:cNvSpPr>
            <a:spLocks noGrp="1"/>
          </p:cNvSpPr>
          <p:nvPr>
            <p:ph type="dt" sz="half" idx="10"/>
          </p:nvPr>
        </p:nvSpPr>
        <p:spPr/>
        <p:txBody>
          <a:bodyPr/>
          <a:lstStyle/>
          <a:p>
            <a:fld id="{AC38B58E-DD2E-44E7-B06A-7C02A0BE4AC4}" type="datetimeFigureOut">
              <a:rPr lang="en-ID" smtClean="0"/>
              <a:t>25/02/2021</a:t>
            </a:fld>
            <a:endParaRPr lang="en-ID"/>
          </a:p>
        </p:txBody>
      </p:sp>
      <p:sp>
        <p:nvSpPr>
          <p:cNvPr id="5" name="Footer Placeholder 4">
            <a:extLst>
              <a:ext uri="{FF2B5EF4-FFF2-40B4-BE49-F238E27FC236}">
                <a16:creationId xmlns:a16="http://schemas.microsoft.com/office/drawing/2014/main" id="{5EA6D59C-AC90-445A-B2E7-AA015F0B5A41}"/>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1CA51280-2A49-4B60-A49C-ED5E69861251}"/>
              </a:ext>
            </a:extLst>
          </p:cNvPr>
          <p:cNvSpPr>
            <a:spLocks noGrp="1"/>
          </p:cNvSpPr>
          <p:nvPr>
            <p:ph type="sldNum" sz="quarter" idx="12"/>
          </p:nvPr>
        </p:nvSpPr>
        <p:spPr/>
        <p:txBody>
          <a:bodyPr/>
          <a:lstStyle/>
          <a:p>
            <a:fld id="{D36FB411-EB8C-4776-B939-7B79C5C2285B}" type="slidenum">
              <a:rPr lang="en-ID" smtClean="0"/>
              <a:t>‹#›</a:t>
            </a:fld>
            <a:endParaRPr lang="en-ID"/>
          </a:p>
        </p:txBody>
      </p:sp>
    </p:spTree>
    <p:extLst>
      <p:ext uri="{BB962C8B-B14F-4D97-AF65-F5344CB8AC3E}">
        <p14:creationId xmlns:p14="http://schemas.microsoft.com/office/powerpoint/2010/main" val="86019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F90FA-D200-4125-A9E6-FF2DA5882C93}"/>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1202643E-575A-4C43-8368-22D3FE88D61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A40BFE5C-061B-4145-A697-7F0763C8BA7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F186EE7D-6471-4537-8319-BA46219804F2}"/>
              </a:ext>
            </a:extLst>
          </p:cNvPr>
          <p:cNvSpPr>
            <a:spLocks noGrp="1"/>
          </p:cNvSpPr>
          <p:nvPr>
            <p:ph type="dt" sz="half" idx="10"/>
          </p:nvPr>
        </p:nvSpPr>
        <p:spPr/>
        <p:txBody>
          <a:bodyPr/>
          <a:lstStyle/>
          <a:p>
            <a:fld id="{AC38B58E-DD2E-44E7-B06A-7C02A0BE4AC4}" type="datetimeFigureOut">
              <a:rPr lang="en-ID" smtClean="0"/>
              <a:t>25/02/2021</a:t>
            </a:fld>
            <a:endParaRPr lang="en-ID"/>
          </a:p>
        </p:txBody>
      </p:sp>
      <p:sp>
        <p:nvSpPr>
          <p:cNvPr id="6" name="Footer Placeholder 5">
            <a:extLst>
              <a:ext uri="{FF2B5EF4-FFF2-40B4-BE49-F238E27FC236}">
                <a16:creationId xmlns:a16="http://schemas.microsoft.com/office/drawing/2014/main" id="{6C7DA8B9-364A-49FF-8B7B-1CEF99AF2068}"/>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18C4A11C-71A2-424D-B54B-76AC677ACDB3}"/>
              </a:ext>
            </a:extLst>
          </p:cNvPr>
          <p:cNvSpPr>
            <a:spLocks noGrp="1"/>
          </p:cNvSpPr>
          <p:nvPr>
            <p:ph type="sldNum" sz="quarter" idx="12"/>
          </p:nvPr>
        </p:nvSpPr>
        <p:spPr/>
        <p:txBody>
          <a:bodyPr/>
          <a:lstStyle/>
          <a:p>
            <a:fld id="{D36FB411-EB8C-4776-B939-7B79C5C2285B}" type="slidenum">
              <a:rPr lang="en-ID" smtClean="0"/>
              <a:t>‹#›</a:t>
            </a:fld>
            <a:endParaRPr lang="en-ID"/>
          </a:p>
        </p:txBody>
      </p:sp>
    </p:spTree>
    <p:extLst>
      <p:ext uri="{BB962C8B-B14F-4D97-AF65-F5344CB8AC3E}">
        <p14:creationId xmlns:p14="http://schemas.microsoft.com/office/powerpoint/2010/main" val="3194771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57B66-0711-4A79-A8AC-D9870D9D2C11}"/>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52ADB428-2196-4F07-832F-D5281FB9A2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538039-719C-4B39-96E1-25B9613197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D8DD68E2-2786-4BC4-B631-964E05F4E6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4D084-041E-4A96-9552-798209FEF1D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810EAD61-9A9D-48B5-94B6-5E6AFA56B0B4}"/>
              </a:ext>
            </a:extLst>
          </p:cNvPr>
          <p:cNvSpPr>
            <a:spLocks noGrp="1"/>
          </p:cNvSpPr>
          <p:nvPr>
            <p:ph type="dt" sz="half" idx="10"/>
          </p:nvPr>
        </p:nvSpPr>
        <p:spPr/>
        <p:txBody>
          <a:bodyPr/>
          <a:lstStyle/>
          <a:p>
            <a:fld id="{AC38B58E-DD2E-44E7-B06A-7C02A0BE4AC4}" type="datetimeFigureOut">
              <a:rPr lang="en-ID" smtClean="0"/>
              <a:t>25/02/2021</a:t>
            </a:fld>
            <a:endParaRPr lang="en-ID"/>
          </a:p>
        </p:txBody>
      </p:sp>
      <p:sp>
        <p:nvSpPr>
          <p:cNvPr id="8" name="Footer Placeholder 7">
            <a:extLst>
              <a:ext uri="{FF2B5EF4-FFF2-40B4-BE49-F238E27FC236}">
                <a16:creationId xmlns:a16="http://schemas.microsoft.com/office/drawing/2014/main" id="{DACAEE3F-4F87-491D-8ADC-AB13CE39B842}"/>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CC9E52FD-ACCF-43C1-81F3-1F54A1D69714}"/>
              </a:ext>
            </a:extLst>
          </p:cNvPr>
          <p:cNvSpPr>
            <a:spLocks noGrp="1"/>
          </p:cNvSpPr>
          <p:nvPr>
            <p:ph type="sldNum" sz="quarter" idx="12"/>
          </p:nvPr>
        </p:nvSpPr>
        <p:spPr/>
        <p:txBody>
          <a:bodyPr/>
          <a:lstStyle/>
          <a:p>
            <a:fld id="{D36FB411-EB8C-4776-B939-7B79C5C2285B}" type="slidenum">
              <a:rPr lang="en-ID" smtClean="0"/>
              <a:t>‹#›</a:t>
            </a:fld>
            <a:endParaRPr lang="en-ID"/>
          </a:p>
        </p:txBody>
      </p:sp>
    </p:spTree>
    <p:extLst>
      <p:ext uri="{BB962C8B-B14F-4D97-AF65-F5344CB8AC3E}">
        <p14:creationId xmlns:p14="http://schemas.microsoft.com/office/powerpoint/2010/main" val="2253400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B580E-4622-4483-9CC9-596AD74D49BD}"/>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E7CA2426-6A5A-4109-AD8C-B0E935512127}"/>
              </a:ext>
            </a:extLst>
          </p:cNvPr>
          <p:cNvSpPr>
            <a:spLocks noGrp="1"/>
          </p:cNvSpPr>
          <p:nvPr>
            <p:ph type="dt" sz="half" idx="10"/>
          </p:nvPr>
        </p:nvSpPr>
        <p:spPr/>
        <p:txBody>
          <a:bodyPr/>
          <a:lstStyle/>
          <a:p>
            <a:fld id="{AC38B58E-DD2E-44E7-B06A-7C02A0BE4AC4}" type="datetimeFigureOut">
              <a:rPr lang="en-ID" smtClean="0"/>
              <a:t>25/02/2021</a:t>
            </a:fld>
            <a:endParaRPr lang="en-ID"/>
          </a:p>
        </p:txBody>
      </p:sp>
      <p:sp>
        <p:nvSpPr>
          <p:cNvPr id="4" name="Footer Placeholder 3">
            <a:extLst>
              <a:ext uri="{FF2B5EF4-FFF2-40B4-BE49-F238E27FC236}">
                <a16:creationId xmlns:a16="http://schemas.microsoft.com/office/drawing/2014/main" id="{1C3AA211-2B6A-4D0F-A65E-0B8F45F6163B}"/>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E573161D-C6F6-47AF-A654-B0ED2ECA95A7}"/>
              </a:ext>
            </a:extLst>
          </p:cNvPr>
          <p:cNvSpPr>
            <a:spLocks noGrp="1"/>
          </p:cNvSpPr>
          <p:nvPr>
            <p:ph type="sldNum" sz="quarter" idx="12"/>
          </p:nvPr>
        </p:nvSpPr>
        <p:spPr/>
        <p:txBody>
          <a:bodyPr/>
          <a:lstStyle/>
          <a:p>
            <a:fld id="{D36FB411-EB8C-4776-B939-7B79C5C2285B}" type="slidenum">
              <a:rPr lang="en-ID" smtClean="0"/>
              <a:t>‹#›</a:t>
            </a:fld>
            <a:endParaRPr lang="en-ID"/>
          </a:p>
        </p:txBody>
      </p:sp>
    </p:spTree>
    <p:extLst>
      <p:ext uri="{BB962C8B-B14F-4D97-AF65-F5344CB8AC3E}">
        <p14:creationId xmlns:p14="http://schemas.microsoft.com/office/powerpoint/2010/main" val="2226083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DAA8D1-2311-4F0C-B362-30ED6B40F82D}"/>
              </a:ext>
            </a:extLst>
          </p:cNvPr>
          <p:cNvSpPr>
            <a:spLocks noGrp="1"/>
          </p:cNvSpPr>
          <p:nvPr>
            <p:ph type="dt" sz="half" idx="10"/>
          </p:nvPr>
        </p:nvSpPr>
        <p:spPr/>
        <p:txBody>
          <a:bodyPr/>
          <a:lstStyle/>
          <a:p>
            <a:fld id="{AC38B58E-DD2E-44E7-B06A-7C02A0BE4AC4}" type="datetimeFigureOut">
              <a:rPr lang="en-ID" smtClean="0"/>
              <a:t>25/02/2021</a:t>
            </a:fld>
            <a:endParaRPr lang="en-ID"/>
          </a:p>
        </p:txBody>
      </p:sp>
      <p:sp>
        <p:nvSpPr>
          <p:cNvPr id="3" name="Footer Placeholder 2">
            <a:extLst>
              <a:ext uri="{FF2B5EF4-FFF2-40B4-BE49-F238E27FC236}">
                <a16:creationId xmlns:a16="http://schemas.microsoft.com/office/drawing/2014/main" id="{5BDAEB25-D6A5-470F-A153-57A9A553E1A7}"/>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F623F0FB-A45F-481F-95CF-B2BC19B9A2E6}"/>
              </a:ext>
            </a:extLst>
          </p:cNvPr>
          <p:cNvSpPr>
            <a:spLocks noGrp="1"/>
          </p:cNvSpPr>
          <p:nvPr>
            <p:ph type="sldNum" sz="quarter" idx="12"/>
          </p:nvPr>
        </p:nvSpPr>
        <p:spPr/>
        <p:txBody>
          <a:bodyPr/>
          <a:lstStyle/>
          <a:p>
            <a:fld id="{D36FB411-EB8C-4776-B939-7B79C5C2285B}" type="slidenum">
              <a:rPr lang="en-ID" smtClean="0"/>
              <a:t>‹#›</a:t>
            </a:fld>
            <a:endParaRPr lang="en-ID"/>
          </a:p>
        </p:txBody>
      </p:sp>
    </p:spTree>
    <p:extLst>
      <p:ext uri="{BB962C8B-B14F-4D97-AF65-F5344CB8AC3E}">
        <p14:creationId xmlns:p14="http://schemas.microsoft.com/office/powerpoint/2010/main" val="1488556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1B413-23C4-40C9-9983-82474F5752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97F02739-99C4-4365-8BF6-F6776610CE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439EDB39-D2BE-47AC-85D4-8B08D2C508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DAE32D-FF79-45A0-9FBC-951BB56BF24E}"/>
              </a:ext>
            </a:extLst>
          </p:cNvPr>
          <p:cNvSpPr>
            <a:spLocks noGrp="1"/>
          </p:cNvSpPr>
          <p:nvPr>
            <p:ph type="dt" sz="half" idx="10"/>
          </p:nvPr>
        </p:nvSpPr>
        <p:spPr/>
        <p:txBody>
          <a:bodyPr/>
          <a:lstStyle/>
          <a:p>
            <a:fld id="{AC38B58E-DD2E-44E7-B06A-7C02A0BE4AC4}" type="datetimeFigureOut">
              <a:rPr lang="en-ID" smtClean="0"/>
              <a:t>25/02/2021</a:t>
            </a:fld>
            <a:endParaRPr lang="en-ID"/>
          </a:p>
        </p:txBody>
      </p:sp>
      <p:sp>
        <p:nvSpPr>
          <p:cNvPr id="6" name="Footer Placeholder 5">
            <a:extLst>
              <a:ext uri="{FF2B5EF4-FFF2-40B4-BE49-F238E27FC236}">
                <a16:creationId xmlns:a16="http://schemas.microsoft.com/office/drawing/2014/main" id="{E80FDC17-0713-41EC-A509-E7AF220273CC}"/>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2A39A59B-1CEB-41C5-A959-636A719098F8}"/>
              </a:ext>
            </a:extLst>
          </p:cNvPr>
          <p:cNvSpPr>
            <a:spLocks noGrp="1"/>
          </p:cNvSpPr>
          <p:nvPr>
            <p:ph type="sldNum" sz="quarter" idx="12"/>
          </p:nvPr>
        </p:nvSpPr>
        <p:spPr/>
        <p:txBody>
          <a:bodyPr/>
          <a:lstStyle/>
          <a:p>
            <a:fld id="{D36FB411-EB8C-4776-B939-7B79C5C2285B}" type="slidenum">
              <a:rPr lang="en-ID" smtClean="0"/>
              <a:t>‹#›</a:t>
            </a:fld>
            <a:endParaRPr lang="en-ID"/>
          </a:p>
        </p:txBody>
      </p:sp>
    </p:spTree>
    <p:extLst>
      <p:ext uri="{BB962C8B-B14F-4D97-AF65-F5344CB8AC3E}">
        <p14:creationId xmlns:p14="http://schemas.microsoft.com/office/powerpoint/2010/main" val="3103144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DD1F6-941F-4EDC-BEAC-769C93B8DB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325CCB79-A1CA-4B08-B633-2221AE39A8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1E9B09A9-AD22-41DF-92DE-F0F4A70AC0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4E7DF5-4201-438B-B4F7-ED6B3176CD6E}"/>
              </a:ext>
            </a:extLst>
          </p:cNvPr>
          <p:cNvSpPr>
            <a:spLocks noGrp="1"/>
          </p:cNvSpPr>
          <p:nvPr>
            <p:ph type="dt" sz="half" idx="10"/>
          </p:nvPr>
        </p:nvSpPr>
        <p:spPr/>
        <p:txBody>
          <a:bodyPr/>
          <a:lstStyle/>
          <a:p>
            <a:fld id="{AC38B58E-DD2E-44E7-B06A-7C02A0BE4AC4}" type="datetimeFigureOut">
              <a:rPr lang="en-ID" smtClean="0"/>
              <a:t>25/02/2021</a:t>
            </a:fld>
            <a:endParaRPr lang="en-ID"/>
          </a:p>
        </p:txBody>
      </p:sp>
      <p:sp>
        <p:nvSpPr>
          <p:cNvPr id="6" name="Footer Placeholder 5">
            <a:extLst>
              <a:ext uri="{FF2B5EF4-FFF2-40B4-BE49-F238E27FC236}">
                <a16:creationId xmlns:a16="http://schemas.microsoft.com/office/drawing/2014/main" id="{95DDBADA-D533-4CD3-9E60-E2DFC6E54A5F}"/>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8D9ABB05-3E6C-479E-92FB-7018EEDA2178}"/>
              </a:ext>
            </a:extLst>
          </p:cNvPr>
          <p:cNvSpPr>
            <a:spLocks noGrp="1"/>
          </p:cNvSpPr>
          <p:nvPr>
            <p:ph type="sldNum" sz="quarter" idx="12"/>
          </p:nvPr>
        </p:nvSpPr>
        <p:spPr/>
        <p:txBody>
          <a:bodyPr/>
          <a:lstStyle/>
          <a:p>
            <a:fld id="{D36FB411-EB8C-4776-B939-7B79C5C2285B}" type="slidenum">
              <a:rPr lang="en-ID" smtClean="0"/>
              <a:t>‹#›</a:t>
            </a:fld>
            <a:endParaRPr lang="en-ID"/>
          </a:p>
        </p:txBody>
      </p:sp>
    </p:spTree>
    <p:extLst>
      <p:ext uri="{BB962C8B-B14F-4D97-AF65-F5344CB8AC3E}">
        <p14:creationId xmlns:p14="http://schemas.microsoft.com/office/powerpoint/2010/main" val="3460813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A1F33D-E94D-4E5A-BF70-82E580021B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CC25DB68-ABF8-44F5-9F52-6FE40508B8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B06952EC-BAE8-4C82-B75F-31EAC2FC14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38B58E-DD2E-44E7-B06A-7C02A0BE4AC4}" type="datetimeFigureOut">
              <a:rPr lang="en-ID" smtClean="0"/>
              <a:t>25/02/2021</a:t>
            </a:fld>
            <a:endParaRPr lang="en-ID"/>
          </a:p>
        </p:txBody>
      </p:sp>
      <p:sp>
        <p:nvSpPr>
          <p:cNvPr id="5" name="Footer Placeholder 4">
            <a:extLst>
              <a:ext uri="{FF2B5EF4-FFF2-40B4-BE49-F238E27FC236}">
                <a16:creationId xmlns:a16="http://schemas.microsoft.com/office/drawing/2014/main" id="{B94FA827-298C-487F-A392-D691D49E27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DF025D91-41F4-48FE-8D61-569E4C6097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FB411-EB8C-4776-B939-7B79C5C2285B}" type="slidenum">
              <a:rPr lang="en-ID" smtClean="0"/>
              <a:t>‹#›</a:t>
            </a:fld>
            <a:endParaRPr lang="en-ID"/>
          </a:p>
        </p:txBody>
      </p:sp>
    </p:spTree>
    <p:extLst>
      <p:ext uri="{BB962C8B-B14F-4D97-AF65-F5344CB8AC3E}">
        <p14:creationId xmlns:p14="http://schemas.microsoft.com/office/powerpoint/2010/main" val="1362241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A9959-5703-4BEF-9A60-43FCAF911F8C}"/>
              </a:ext>
            </a:extLst>
          </p:cNvPr>
          <p:cNvSpPr>
            <a:spLocks noGrp="1"/>
          </p:cNvSpPr>
          <p:nvPr>
            <p:ph type="ctrTitle"/>
          </p:nvPr>
        </p:nvSpPr>
        <p:spPr>
          <a:xfrm>
            <a:off x="1400175" y="771525"/>
            <a:ext cx="9267825" cy="2343150"/>
          </a:xfrm>
        </p:spPr>
        <p:txBody>
          <a:bodyPr>
            <a:normAutofit/>
          </a:bodyPr>
          <a:lstStyle/>
          <a:p>
            <a:r>
              <a:rPr lang="en-ID" sz="4000" b="1" dirty="0" err="1">
                <a:effectLst/>
                <a:latin typeface="Palatino Linotype" panose="02040502050505030304" pitchFamily="18" charset="0"/>
                <a:ea typeface="Calibri" panose="020F0502020204030204" pitchFamily="34" charset="0"/>
                <a:cs typeface="Times New Roman" panose="02020603050405020304" pitchFamily="18" charset="0"/>
              </a:rPr>
              <a:t>Sekularisme</a:t>
            </a:r>
            <a:r>
              <a:rPr lang="en-ID" sz="4000" b="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sz="4000" b="1" dirty="0" err="1">
                <a:effectLst/>
                <a:latin typeface="Palatino Linotype" panose="02040502050505030304" pitchFamily="18" charset="0"/>
                <a:ea typeface="Calibri" panose="020F0502020204030204" pitchFamily="34" charset="0"/>
                <a:cs typeface="Times New Roman" panose="02020603050405020304" pitchFamily="18" charset="0"/>
              </a:rPr>
              <a:t>Populisme</a:t>
            </a:r>
            <a:r>
              <a:rPr lang="en-ID" sz="4000" b="1" dirty="0">
                <a:effectLst/>
                <a:latin typeface="Palatino Linotype" panose="02040502050505030304" pitchFamily="18" charset="0"/>
                <a:ea typeface="Calibri" panose="020F0502020204030204" pitchFamily="34" charset="0"/>
                <a:cs typeface="Times New Roman" panose="02020603050405020304" pitchFamily="18" charset="0"/>
              </a:rPr>
              <a:t> dan Peran </a:t>
            </a:r>
            <a:r>
              <a:rPr lang="en-ID" sz="4000" b="1" dirty="0" err="1">
                <a:effectLst/>
                <a:latin typeface="Palatino Linotype" panose="02040502050505030304" pitchFamily="18" charset="0"/>
                <a:ea typeface="Calibri" panose="020F0502020204030204" pitchFamily="34" charset="0"/>
                <a:cs typeface="Times New Roman" panose="02020603050405020304" pitchFamily="18" charset="0"/>
              </a:rPr>
              <a:t>Publik</a:t>
            </a:r>
            <a:r>
              <a:rPr lang="en-ID" sz="4000" b="1" dirty="0">
                <a:effectLst/>
                <a:latin typeface="Palatino Linotype" panose="02040502050505030304" pitchFamily="18" charset="0"/>
                <a:ea typeface="Calibri" panose="020F0502020204030204" pitchFamily="34" charset="0"/>
                <a:cs typeface="Times New Roman" panose="02020603050405020304" pitchFamily="18" charset="0"/>
              </a:rPr>
              <a:t> Agama </a:t>
            </a:r>
            <a:br>
              <a:rPr lang="en-ID" sz="1800" dirty="0">
                <a:effectLst/>
                <a:latin typeface="Calibri" panose="020F0502020204030204" pitchFamily="34" charset="0"/>
                <a:ea typeface="Calibri" panose="020F0502020204030204" pitchFamily="34" charset="0"/>
                <a:cs typeface="Times New Roman" panose="02020603050405020304" pitchFamily="18" charset="0"/>
              </a:rPr>
            </a:br>
            <a:br>
              <a:rPr lang="en-ID" sz="1800" dirty="0">
                <a:effectLst/>
                <a:latin typeface="Calibri" panose="020F0502020204030204" pitchFamily="34" charset="0"/>
                <a:ea typeface="Calibri" panose="020F0502020204030204" pitchFamily="34" charset="0"/>
                <a:cs typeface="Times New Roman" panose="02020603050405020304" pitchFamily="18" charset="0"/>
              </a:rPr>
            </a:br>
            <a:r>
              <a:rPr lang="en-ID" sz="2800" dirty="0" err="1">
                <a:effectLst/>
                <a:latin typeface="Calibri" panose="020F0502020204030204" pitchFamily="34" charset="0"/>
                <a:ea typeface="Calibri" panose="020F0502020204030204" pitchFamily="34" charset="0"/>
                <a:cs typeface="Times New Roman" panose="02020603050405020304" pitchFamily="18" charset="0"/>
              </a:rPr>
              <a:t>Kuliah</a:t>
            </a:r>
            <a:r>
              <a:rPr lang="en-ID" sz="2800" dirty="0">
                <a:effectLst/>
                <a:latin typeface="Calibri" panose="020F0502020204030204" pitchFamily="34" charset="0"/>
                <a:ea typeface="Calibri" panose="020F0502020204030204" pitchFamily="34" charset="0"/>
                <a:cs typeface="Times New Roman" panose="02020603050405020304" pitchFamily="18" charset="0"/>
              </a:rPr>
              <a:t> Dari ke-40 – </a:t>
            </a:r>
            <a:r>
              <a:rPr lang="en-ID" sz="2800" i="1" dirty="0" err="1">
                <a:effectLst/>
                <a:latin typeface="Calibri" panose="020F0502020204030204" pitchFamily="34" charset="0"/>
                <a:ea typeface="Calibri" panose="020F0502020204030204" pitchFamily="34" charset="0"/>
                <a:cs typeface="Times New Roman" panose="02020603050405020304" pitchFamily="18" charset="0"/>
              </a:rPr>
              <a:t>Peguyuban</a:t>
            </a:r>
            <a:r>
              <a:rPr lang="en-ID" sz="2800" i="1" dirty="0">
                <a:effectLst/>
                <a:latin typeface="Calibri" panose="020F0502020204030204" pitchFamily="34" charset="0"/>
                <a:ea typeface="Calibri" panose="020F0502020204030204" pitchFamily="34" charset="0"/>
                <a:cs typeface="Times New Roman" panose="02020603050405020304" pitchFamily="18" charset="0"/>
              </a:rPr>
              <a:t> </a:t>
            </a:r>
            <a:r>
              <a:rPr lang="en-ID" sz="2800" i="1" dirty="0" err="1">
                <a:effectLst/>
                <a:latin typeface="Calibri" panose="020F0502020204030204" pitchFamily="34" charset="0"/>
                <a:ea typeface="Calibri" panose="020F0502020204030204" pitchFamily="34" charset="0"/>
                <a:cs typeface="Times New Roman" panose="02020603050405020304" pitchFamily="18" charset="0"/>
              </a:rPr>
              <a:t>Dosen</a:t>
            </a:r>
            <a:r>
              <a:rPr lang="en-ID" sz="2800" i="1" dirty="0">
                <a:effectLst/>
                <a:latin typeface="Calibri" panose="020F0502020204030204" pitchFamily="34" charset="0"/>
                <a:ea typeface="Calibri" panose="020F0502020204030204" pitchFamily="34" charset="0"/>
                <a:cs typeface="Times New Roman" panose="02020603050405020304" pitchFamily="18" charset="0"/>
              </a:rPr>
              <a:t> UI </a:t>
            </a:r>
            <a:r>
              <a:rPr lang="en-ID" sz="2800" i="1" dirty="0" err="1">
                <a:effectLst/>
                <a:latin typeface="Calibri" panose="020F0502020204030204" pitchFamily="34" charset="0"/>
                <a:ea typeface="Calibri" panose="020F0502020204030204" pitchFamily="34" charset="0"/>
                <a:cs typeface="Times New Roman" panose="02020603050405020304" pitchFamily="18" charset="0"/>
              </a:rPr>
              <a:t>Katolik</a:t>
            </a:r>
            <a:r>
              <a:rPr lang="en-ID" sz="2800" i="1" dirty="0">
                <a:effectLst/>
                <a:latin typeface="Calibri" panose="020F0502020204030204" pitchFamily="34" charset="0"/>
                <a:ea typeface="Calibri" panose="020F0502020204030204" pitchFamily="34" charset="0"/>
                <a:cs typeface="Times New Roman" panose="02020603050405020304" pitchFamily="18" charset="0"/>
              </a:rPr>
              <a:t> </a:t>
            </a:r>
            <a:br>
              <a:rPr lang="en-ID" sz="2800" dirty="0">
                <a:effectLst/>
                <a:latin typeface="Calibri" panose="020F0502020204030204" pitchFamily="34" charset="0"/>
                <a:ea typeface="Calibri" panose="020F0502020204030204" pitchFamily="34" charset="0"/>
                <a:cs typeface="Times New Roman" panose="02020603050405020304" pitchFamily="18" charset="0"/>
              </a:rPr>
            </a:br>
            <a:r>
              <a:rPr lang="en-ID" sz="2800" dirty="0">
                <a:effectLst/>
                <a:latin typeface="Calibri" panose="020F0502020204030204" pitchFamily="34" charset="0"/>
                <a:ea typeface="Calibri" panose="020F0502020204030204" pitchFamily="34" charset="0"/>
                <a:cs typeface="Times New Roman" panose="02020603050405020304" pitchFamily="18" charset="0"/>
              </a:rPr>
              <a:t>25  </a:t>
            </a:r>
            <a:r>
              <a:rPr lang="en-ID" sz="2800" dirty="0" err="1">
                <a:effectLst/>
                <a:latin typeface="Calibri" panose="020F0502020204030204" pitchFamily="34" charset="0"/>
                <a:ea typeface="Calibri" panose="020F0502020204030204" pitchFamily="34" charset="0"/>
                <a:cs typeface="Times New Roman" panose="02020603050405020304" pitchFamily="18" charset="0"/>
              </a:rPr>
              <a:t>Februari</a:t>
            </a:r>
            <a:r>
              <a:rPr lang="en-ID" sz="2800" dirty="0">
                <a:effectLst/>
                <a:latin typeface="Calibri" panose="020F0502020204030204" pitchFamily="34" charset="0"/>
                <a:ea typeface="Calibri" panose="020F0502020204030204" pitchFamily="34" charset="0"/>
                <a:cs typeface="Times New Roman" panose="02020603050405020304" pitchFamily="18" charset="0"/>
              </a:rPr>
              <a:t> 2021</a:t>
            </a:r>
            <a:endParaRPr lang="en-ID" sz="2800" dirty="0"/>
          </a:p>
        </p:txBody>
      </p:sp>
      <p:sp>
        <p:nvSpPr>
          <p:cNvPr id="3" name="Subtitle 2">
            <a:extLst>
              <a:ext uri="{FF2B5EF4-FFF2-40B4-BE49-F238E27FC236}">
                <a16:creationId xmlns:a16="http://schemas.microsoft.com/office/drawing/2014/main" id="{7E3E773D-FDB9-4D1F-9003-F088D956B187}"/>
              </a:ext>
            </a:extLst>
          </p:cNvPr>
          <p:cNvSpPr>
            <a:spLocks noGrp="1"/>
          </p:cNvSpPr>
          <p:nvPr>
            <p:ph type="subTitle" idx="1"/>
          </p:nvPr>
        </p:nvSpPr>
        <p:spPr/>
        <p:txBody>
          <a:bodyPr/>
          <a:lstStyle/>
          <a:p>
            <a:endParaRPr lang="en-US" dirty="0"/>
          </a:p>
          <a:p>
            <a:r>
              <a:rPr lang="en-ID" dirty="0"/>
              <a:t>Otto </a:t>
            </a:r>
            <a:r>
              <a:rPr lang="en-ID" dirty="0" err="1"/>
              <a:t>Gusti</a:t>
            </a:r>
            <a:r>
              <a:rPr lang="en-ID" dirty="0"/>
              <a:t> Madung</a:t>
            </a:r>
          </a:p>
          <a:p>
            <a:r>
              <a:rPr lang="en-ID" dirty="0"/>
              <a:t>STFK </a:t>
            </a:r>
            <a:r>
              <a:rPr lang="en-ID" dirty="0" err="1"/>
              <a:t>Ledalero</a:t>
            </a:r>
            <a:r>
              <a:rPr lang="en-ID" dirty="0"/>
              <a:t>, </a:t>
            </a:r>
            <a:r>
              <a:rPr lang="en-ID" dirty="0" err="1"/>
              <a:t>Maumere</a:t>
            </a:r>
            <a:r>
              <a:rPr lang="en-ID" dirty="0"/>
              <a:t>, Flores </a:t>
            </a:r>
          </a:p>
          <a:p>
            <a:endParaRPr lang="en-ID" dirty="0"/>
          </a:p>
        </p:txBody>
      </p:sp>
    </p:spTree>
    <p:extLst>
      <p:ext uri="{BB962C8B-B14F-4D97-AF65-F5344CB8AC3E}">
        <p14:creationId xmlns:p14="http://schemas.microsoft.com/office/powerpoint/2010/main" val="1549144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69268-55EB-4DC2-8601-834C4F849DBB}"/>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E877147B-10BE-4169-9909-57151974B2CC}"/>
              </a:ext>
            </a:extLst>
          </p:cNvPr>
          <p:cNvSpPr>
            <a:spLocks noGrp="1"/>
          </p:cNvSpPr>
          <p:nvPr>
            <p:ph idx="1"/>
          </p:nvPr>
        </p:nvSpPr>
        <p:spPr>
          <a:xfrm>
            <a:off x="752475" y="1825625"/>
            <a:ext cx="10601325" cy="4965700"/>
          </a:xfrm>
        </p:spPr>
        <p:txBody>
          <a:bodyPr>
            <a:normAutofit lnSpcReduction="10000"/>
          </a:bodyPr>
          <a:lstStyle/>
          <a:p>
            <a:r>
              <a:rPr lang="en-ID" dirty="0" err="1">
                <a:effectLst/>
                <a:latin typeface="Palatino Linotype" panose="02040502050505030304" pitchFamily="18" charset="0"/>
                <a:ea typeface="Calibri" panose="020F0502020204030204" pitchFamily="34" charset="0"/>
                <a:cs typeface="Times New Roman" panose="02020603050405020304" pitchFamily="18" charset="0"/>
              </a:rPr>
              <a:t>Lewat</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pembentukan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suara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hati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dan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askese</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seluruh</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proses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ini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berkembang</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menuju</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lahirnya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individualitas</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dalam</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masyarakat</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moderen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terbentuknya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kapitalisme</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sebagai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sistem</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ekonomi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mainstream</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dan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terbangunya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negara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birokrasi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Verwaltungsstaat</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moderen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a:t>
            </a:r>
          </a:p>
          <a:p>
            <a:r>
              <a:rPr lang="en-ID" dirty="0">
                <a:effectLst/>
                <a:latin typeface="Palatino Linotype" panose="02040502050505030304" pitchFamily="18" charset="0"/>
                <a:ea typeface="Calibri" panose="020F0502020204030204" pitchFamily="34" charset="0"/>
                <a:cs typeface="Times New Roman" panose="02020603050405020304" pitchFamily="18" charset="0"/>
              </a:rPr>
              <a:t>Jadi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menurut</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Weber,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sekularisasi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tidak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sekedar</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berarti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hilangnya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agama,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tapi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proses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transformasi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agama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menuju</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dimensi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spiritual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innerlich</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manusia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Namun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Weber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menyadari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dalam</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perjalanan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sejarah</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proses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rasionalisasi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pada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seluruh</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ranah</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sosial</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yang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diwarnai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dengan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dominasi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rasionalitas</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instrumental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ekonomi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birokrasi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dan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teknik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terus</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mendorong</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agama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ke</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ranah</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privat</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hingga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akhirnya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agama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dipandang</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sebagai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sesuatu</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yang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irasional</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3137726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B1FA5-BEF2-4332-A2F8-71EAE6C513C2}"/>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ED5804BB-BFFF-48DF-B187-BFE47804831E}"/>
              </a:ext>
            </a:extLst>
          </p:cNvPr>
          <p:cNvSpPr>
            <a:spLocks noGrp="1"/>
          </p:cNvSpPr>
          <p:nvPr>
            <p:ph idx="1"/>
          </p:nvPr>
        </p:nvSpPr>
        <p:spPr/>
        <p:txBody>
          <a:bodyPr/>
          <a:lstStyle/>
          <a:p>
            <a:endParaRPr lang="en-ID" dirty="0">
              <a:effectLst/>
              <a:latin typeface="Palatino Linotype" panose="02040502050505030304" pitchFamily="18" charset="0"/>
              <a:ea typeface="Calibri" panose="020F0502020204030204" pitchFamily="34" charset="0"/>
              <a:cs typeface="Times New Roman" panose="02020603050405020304" pitchFamily="18" charset="0"/>
            </a:endParaRPr>
          </a:p>
          <a:p>
            <a:r>
              <a:rPr lang="en-ID" dirty="0" err="1">
                <a:effectLst/>
                <a:latin typeface="Palatino Linotype" panose="02040502050505030304" pitchFamily="18" charset="0"/>
                <a:ea typeface="Calibri" panose="020F0502020204030204" pitchFamily="34" charset="0"/>
                <a:cs typeface="Times New Roman" panose="02020603050405020304" pitchFamily="18" charset="0"/>
              </a:rPr>
              <a:t>Ulasan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Weber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ini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cukup</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lama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menjadi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rujukan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paradigmatis</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dalam</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memahami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masyarakat</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dan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budaya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Eropa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moderen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Seolah-olah</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sudah</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menjadi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konsensus</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ilmiah</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bahwa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modernitas</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ditandai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dengan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proses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rasionalisasi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dunia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kehidupan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dan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kemajuan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ilmu</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pengetahuan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yang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menggeser</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agama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dari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ruang</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publik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dan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menempatkannya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di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ruang</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privat</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Secara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normatif</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deskripsi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sosiologis</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ini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akhirnya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berubah</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menjadi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tuntutan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preskriptif</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untuk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mengeluarkan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agama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dari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ranah</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publik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3971342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D2A7B-6081-4E28-B160-DC4343E3E00D}"/>
              </a:ext>
            </a:extLst>
          </p:cNvPr>
          <p:cNvSpPr>
            <a:spLocks noGrp="1"/>
          </p:cNvSpPr>
          <p:nvPr>
            <p:ph type="title"/>
          </p:nvPr>
        </p:nvSpPr>
        <p:spPr/>
        <p:txBody>
          <a:bodyPr/>
          <a:lstStyle/>
          <a:p>
            <a:pPr algn="ctr"/>
            <a:r>
              <a:rPr lang="en-US" dirty="0"/>
              <a:t>2. </a:t>
            </a:r>
            <a:r>
              <a:rPr lang="en-US" dirty="0" err="1"/>
              <a:t>Krisis</a:t>
            </a:r>
            <a:r>
              <a:rPr lang="en-US" dirty="0"/>
              <a:t> </a:t>
            </a:r>
            <a:r>
              <a:rPr lang="en-US" dirty="0" err="1"/>
              <a:t>Sekularisasi</a:t>
            </a:r>
            <a:r>
              <a:rPr lang="en-US" dirty="0"/>
              <a:t> dan </a:t>
            </a:r>
            <a:r>
              <a:rPr lang="en-US" dirty="0" err="1"/>
              <a:t>Populisme</a:t>
            </a:r>
            <a:r>
              <a:rPr lang="en-US" dirty="0"/>
              <a:t> </a:t>
            </a:r>
            <a:endParaRPr lang="en-ID" dirty="0"/>
          </a:p>
        </p:txBody>
      </p:sp>
      <p:sp>
        <p:nvSpPr>
          <p:cNvPr id="3" name="Content Placeholder 2">
            <a:extLst>
              <a:ext uri="{FF2B5EF4-FFF2-40B4-BE49-F238E27FC236}">
                <a16:creationId xmlns:a16="http://schemas.microsoft.com/office/drawing/2014/main" id="{3BC85B39-9C62-4C67-9739-658FFE4DF06C}"/>
              </a:ext>
            </a:extLst>
          </p:cNvPr>
          <p:cNvSpPr>
            <a:spLocks noGrp="1"/>
          </p:cNvSpPr>
          <p:nvPr>
            <p:ph idx="1"/>
          </p:nvPr>
        </p:nvSpPr>
        <p:spPr>
          <a:xfrm>
            <a:off x="838200" y="1825624"/>
            <a:ext cx="10515600" cy="4937125"/>
          </a:xfrm>
        </p:spPr>
        <p:txBody>
          <a:bodyPr>
            <a:normAutofit fontScale="92500" lnSpcReduction="10000"/>
          </a:bodyPr>
          <a:lstStyle/>
          <a:p>
            <a:pPr marL="342900" lvl="0" indent="-342900" algn="just">
              <a:lnSpc>
                <a:spcPct val="107000"/>
              </a:lnSpc>
              <a:buFont typeface="Symbol" panose="05050102010706020507" pitchFamily="18" charset="2"/>
              <a:buChar char=""/>
            </a:pP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Dewasa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ini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pandangan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Weber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tentang</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sekularisasi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dan proses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rasionalisasi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yang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menandai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perkembangan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masyarakat</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moderen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menuai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banyak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kritik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de-DE" dirty="0">
                <a:effectLst/>
                <a:latin typeface="Palatino Linotype" panose="02040502050505030304" pitchFamily="18" charset="0"/>
                <a:ea typeface="Calibri" panose="020F0502020204030204" pitchFamily="34" charset="0"/>
                <a:cs typeface="Times New Roman" panose="02020603050405020304" pitchFamily="18" charset="0"/>
              </a:rPr>
              <a:t>Salah satu catatan kritis paling penting berasal dari Jürgen </a:t>
            </a:r>
            <a:r>
              <a:rPr lang="de-DE" dirty="0">
                <a:effectLst/>
                <a:latin typeface="Palatino Linotype" panose="02040502050505030304" pitchFamily="18" charset="0"/>
                <a:ea typeface="Times New Roman" panose="02020603050405020304" pitchFamily="18" charset="0"/>
                <a:cs typeface="Times New Roman" panose="02020603050405020304" pitchFamily="18" charset="0"/>
              </a:rPr>
              <a:t>Habermas. Ia berpandangan bahwa  terdapat dua model yang keliru dalam memahami sekularisasi.</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de-DE" i="1" dirty="0">
                <a:effectLst/>
                <a:latin typeface="Palatino Linotype" panose="02040502050505030304" pitchFamily="18" charset="0"/>
                <a:ea typeface="Times New Roman" panose="02020603050405020304" pitchFamily="18" charset="0"/>
                <a:cs typeface="Times New Roman" panose="02020603050405020304" pitchFamily="18" charset="0"/>
              </a:rPr>
              <a:t>Pertama</a:t>
            </a:r>
            <a:r>
              <a:rPr lang="de-DE" dirty="0">
                <a:effectLst/>
                <a:latin typeface="Palatino Linotype" panose="02040502050505030304" pitchFamily="18" charset="0"/>
                <a:ea typeface="Times New Roman" panose="02020603050405020304" pitchFamily="18" charset="0"/>
                <a:cs typeface="Times New Roman" panose="02020603050405020304" pitchFamily="18" charset="0"/>
              </a:rPr>
              <a:t>, sekularisasi dimengerti sebagai </a:t>
            </a:r>
            <a:r>
              <a:rPr lang="de-DE" i="1" dirty="0">
                <a:effectLst/>
                <a:latin typeface="Palatino Linotype" panose="02040502050505030304" pitchFamily="18" charset="0"/>
                <a:ea typeface="Times New Roman" panose="02020603050405020304" pitchFamily="18" charset="0"/>
                <a:cs typeface="Times New Roman" panose="02020603050405020304" pitchFamily="18" charset="0"/>
              </a:rPr>
              <a:t>Verdrängungsmodell</a:t>
            </a:r>
            <a:r>
              <a:rPr lang="de-DE" dirty="0">
                <a:effectLst/>
                <a:latin typeface="Palatino Linotype" panose="02040502050505030304" pitchFamily="18" charset="0"/>
                <a:ea typeface="Times New Roman" panose="02020603050405020304" pitchFamily="18" charset="0"/>
                <a:cs typeface="Times New Roman" panose="02020603050405020304" pitchFamily="18" charset="0"/>
              </a:rPr>
              <a:t>. Artinya, dalam alur sejarah masyarakat moderen, agama akan lenyap dengan sendirinya dan akan digantikan oleh ilmu pengetahuan dan ideologi kemajuan. Persis posisi ini yang dikembangkan oleh Max Weber dan cukup lama menjadi rujukan ilmiah dalam memahami masyarakat moderen.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19012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A26C5-08C8-43D9-A1A2-945B5E1AA6A1}"/>
              </a:ext>
            </a:extLst>
          </p:cNvPr>
          <p:cNvSpPr>
            <a:spLocks noGrp="1"/>
          </p:cNvSpPr>
          <p:nvPr>
            <p:ph type="title"/>
          </p:nvPr>
        </p:nvSpPr>
        <p:spPr/>
        <p:txBody>
          <a:bodyPr/>
          <a:lstStyle/>
          <a:p>
            <a:pPr algn="ctr"/>
            <a:r>
              <a:rPr lang="de-DE" sz="4400" b="1" dirty="0">
                <a:effectLst/>
                <a:latin typeface="Palatino Linotype" panose="02040502050505030304" pitchFamily="18" charset="0"/>
                <a:ea typeface="Times New Roman" panose="02020603050405020304" pitchFamily="18" charset="0"/>
                <a:cs typeface="Times New Roman" panose="02020603050405020304" pitchFamily="18" charset="0"/>
              </a:rPr>
              <a:t>Enteignungsmodell</a:t>
            </a:r>
            <a:r>
              <a:rPr lang="de-DE" sz="4400" dirty="0">
                <a:effectLst/>
                <a:latin typeface="Palatino Linotype" panose="02040502050505030304" pitchFamily="18" charset="0"/>
                <a:ea typeface="Times New Roman" panose="02020603050405020304" pitchFamily="18" charset="0"/>
                <a:cs typeface="Times New Roman" panose="02020603050405020304" pitchFamily="18" charset="0"/>
              </a:rPr>
              <a:t>.</a:t>
            </a:r>
            <a:endParaRPr lang="en-ID" dirty="0"/>
          </a:p>
        </p:txBody>
      </p:sp>
      <p:sp>
        <p:nvSpPr>
          <p:cNvPr id="3" name="Content Placeholder 2">
            <a:extLst>
              <a:ext uri="{FF2B5EF4-FFF2-40B4-BE49-F238E27FC236}">
                <a16:creationId xmlns:a16="http://schemas.microsoft.com/office/drawing/2014/main" id="{E61B59B9-9DB6-4016-AE53-677D489CFF0C}"/>
              </a:ext>
            </a:extLst>
          </p:cNvPr>
          <p:cNvSpPr>
            <a:spLocks noGrp="1"/>
          </p:cNvSpPr>
          <p:nvPr>
            <p:ph idx="1"/>
          </p:nvPr>
        </p:nvSpPr>
        <p:spPr>
          <a:xfrm>
            <a:off x="838200" y="1825625"/>
            <a:ext cx="10515600" cy="4667250"/>
          </a:xfrm>
        </p:spPr>
        <p:txBody>
          <a:bodyPr/>
          <a:lstStyle/>
          <a:p>
            <a:r>
              <a:rPr lang="de-DE" i="1" dirty="0">
                <a:effectLst/>
                <a:latin typeface="Palatino Linotype" panose="02040502050505030304" pitchFamily="18" charset="0"/>
                <a:ea typeface="Times New Roman" panose="02020603050405020304" pitchFamily="18" charset="0"/>
                <a:cs typeface="Times New Roman" panose="02020603050405020304" pitchFamily="18" charset="0"/>
              </a:rPr>
              <a:t>Kedua</a:t>
            </a:r>
            <a:r>
              <a:rPr lang="de-DE" dirty="0">
                <a:effectLst/>
                <a:latin typeface="Palatino Linotype" panose="02040502050505030304" pitchFamily="18" charset="0"/>
                <a:ea typeface="Times New Roman" panose="02020603050405020304" pitchFamily="18" charset="0"/>
                <a:cs typeface="Times New Roman" panose="02020603050405020304" pitchFamily="18" charset="0"/>
              </a:rPr>
              <a:t>, sekularisasi dipahami sebagai </a:t>
            </a:r>
            <a:r>
              <a:rPr lang="de-DE" i="1" dirty="0">
                <a:effectLst/>
                <a:latin typeface="Palatino Linotype" panose="02040502050505030304" pitchFamily="18" charset="0"/>
                <a:ea typeface="Times New Roman" panose="02020603050405020304" pitchFamily="18" charset="0"/>
                <a:cs typeface="Times New Roman" panose="02020603050405020304" pitchFamily="18" charset="0"/>
              </a:rPr>
              <a:t>Enteignungsmodell</a:t>
            </a:r>
            <a:r>
              <a:rPr lang="de-DE" dirty="0">
                <a:effectLst/>
                <a:latin typeface="Palatino Linotype" panose="02040502050505030304" pitchFamily="18" charset="0"/>
                <a:ea typeface="Times New Roman" panose="02020603050405020304" pitchFamily="18" charset="0"/>
                <a:cs typeface="Times New Roman" panose="02020603050405020304" pitchFamily="18" charset="0"/>
              </a:rPr>
              <a:t>. Model ini memposisikan modernitas dan sekularisasi sebagai musuh agama. Alasannya, sekularisasi dianggap telah melahirkan kejahatan-kejahatan moral. Sejumlah politisi yang menghendaki Indonesia kembali ke negara agama untuk menyelesaikan segala persoalan bangsa dapat dikelompokkan ke dalam penganut paradigma ini. Menurut Habermas, para teroris atas nama agama, terutama pelaku aksi teroris 11 September 2001 memiliki  pemahaman seperti ini tentang sekularisasi dan ingin membangun kembali “moralitas” agama dengan jalan kekerasan.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4094068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3C433-D693-48C1-8621-AC0C61A3AB22}"/>
              </a:ext>
            </a:extLst>
          </p:cNvPr>
          <p:cNvSpPr>
            <a:spLocks noGrp="1"/>
          </p:cNvSpPr>
          <p:nvPr>
            <p:ph type="title"/>
          </p:nvPr>
        </p:nvSpPr>
        <p:spPr/>
        <p:txBody>
          <a:bodyPr/>
          <a:lstStyle/>
          <a:p>
            <a:pPr algn="ctr"/>
            <a:r>
              <a:rPr lang="en-US" b="1" dirty="0" err="1"/>
              <a:t>Populisme</a:t>
            </a:r>
            <a:r>
              <a:rPr lang="en-US" b="1" dirty="0"/>
              <a:t> </a:t>
            </a:r>
            <a:r>
              <a:rPr lang="en-US" b="1" dirty="0" err="1"/>
              <a:t>Kanan</a:t>
            </a:r>
            <a:r>
              <a:rPr lang="en-US" b="1" dirty="0"/>
              <a:t> </a:t>
            </a:r>
            <a:endParaRPr lang="en-ID" b="1" dirty="0"/>
          </a:p>
        </p:txBody>
      </p:sp>
      <p:sp>
        <p:nvSpPr>
          <p:cNvPr id="3" name="Content Placeholder 2">
            <a:extLst>
              <a:ext uri="{FF2B5EF4-FFF2-40B4-BE49-F238E27FC236}">
                <a16:creationId xmlns:a16="http://schemas.microsoft.com/office/drawing/2014/main" id="{4349FB6C-4040-4F4C-AA7E-02E89F1AA52B}"/>
              </a:ext>
            </a:extLst>
          </p:cNvPr>
          <p:cNvSpPr>
            <a:spLocks noGrp="1"/>
          </p:cNvSpPr>
          <p:nvPr>
            <p:ph idx="1"/>
          </p:nvPr>
        </p:nvSpPr>
        <p:spPr>
          <a:xfrm>
            <a:off x="762000" y="1825625"/>
            <a:ext cx="10591800" cy="4908550"/>
          </a:xfrm>
        </p:spPr>
        <p:txBody>
          <a:bodyPr>
            <a:normAutofit/>
          </a:bodyPr>
          <a:lstStyle/>
          <a:p>
            <a:pPr marL="342900" lvl="0" indent="-342900" algn="just">
              <a:lnSpc>
                <a:spcPct val="107000"/>
              </a:lnSpc>
              <a:buFont typeface="Symbol" panose="05050102010706020507" pitchFamily="18" charset="2"/>
              <a:buChar char=""/>
            </a:pPr>
            <a:r>
              <a:rPr lang="de-DE" sz="2400" dirty="0">
                <a:effectLst/>
                <a:latin typeface="Palatino Linotype" panose="02040502050505030304" pitchFamily="18" charset="0"/>
                <a:ea typeface="Times New Roman" panose="02020603050405020304" pitchFamily="18" charset="0"/>
                <a:cs typeface="Times New Roman" panose="02020603050405020304" pitchFamily="18" charset="0"/>
              </a:rPr>
              <a:t>Dewasa ini protes terhadap peminggiran agama ke ruang privat muncul dalam fenomena politik global bernama populisme. Pada tingkat global populisme dikaitkan dengan nama-nama seperti </a:t>
            </a:r>
            <a:r>
              <a:rPr lang="de-DE" sz="2400" dirty="0">
                <a:effectLst/>
                <a:latin typeface="Palatino Linotype" panose="02040502050505030304" pitchFamily="18" charset="0"/>
                <a:ea typeface="Calibri" panose="020F0502020204030204" pitchFamily="34" charset="0"/>
                <a:cs typeface="Times New Roman" panose="02020603050405020304" pitchFamily="18" charset="0"/>
              </a:rPr>
              <a:t>Jean-Marie Le Pen, Viktor Orban, Jaroslaw Kaczynski, Robert Fico, dan Donald Trump. </a:t>
            </a:r>
            <a:endParaRPr lang="en-ID"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de-DE" sz="2400" dirty="0">
                <a:effectLst/>
                <a:latin typeface="Palatino Linotype" panose="02040502050505030304" pitchFamily="18" charset="0"/>
                <a:ea typeface="Calibri" panose="020F0502020204030204" pitchFamily="34" charset="0"/>
                <a:cs typeface="Times New Roman" panose="02020603050405020304" pitchFamily="18" charset="0"/>
              </a:rPr>
              <a:t>Untuk konteks Indonesia, sekurang-kurangnya sejak pemilihan presiden tahun 2014, isu populisme telah memasuki arena pertarungan politik. Ketika itu kedua kandidat yang bertarung mengusung dua model populisme nasionalis yang berbeda. Vedi R. Hadiz dan Richard Robison berpandangan, munculnya pemimpin populis di Indonesia merupakan </a:t>
            </a:r>
            <a:r>
              <a:rPr lang="id-ID" sz="2400" dirty="0">
                <a:effectLst/>
                <a:latin typeface="Palatino Linotype" panose="02040502050505030304" pitchFamily="18" charset="0"/>
                <a:ea typeface="Calibri" panose="020F0502020204030204" pitchFamily="34" charset="0"/>
                <a:cs typeface="Times New Roman" panose="02020603050405020304" pitchFamily="18" charset="0"/>
              </a:rPr>
              <a:t>ekspresi</a:t>
            </a:r>
            <a:r>
              <a:rPr lang="de-DE" sz="2400" dirty="0">
                <a:effectLst/>
                <a:latin typeface="Palatino Linotype" panose="02040502050505030304" pitchFamily="18" charset="0"/>
                <a:ea typeface="Calibri" panose="020F0502020204030204" pitchFamily="34" charset="0"/>
                <a:cs typeface="Times New Roman" panose="02020603050405020304" pitchFamily="18" charset="0"/>
              </a:rPr>
              <a:t> protes atas persoalan ketidakadilan sistematis yang tidak pernah disentuh dalam dua decade demokrasi desentralisasi.</a:t>
            </a:r>
            <a:endParaRPr lang="en-ID"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2095191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45893-9D50-465D-AB6B-9882B6F133EB}"/>
              </a:ext>
            </a:extLst>
          </p:cNvPr>
          <p:cNvSpPr>
            <a:spLocks noGrp="1"/>
          </p:cNvSpPr>
          <p:nvPr>
            <p:ph type="title"/>
          </p:nvPr>
        </p:nvSpPr>
        <p:spPr/>
        <p:txBody>
          <a:bodyPr/>
          <a:lstStyle/>
          <a:p>
            <a:pPr algn="ctr"/>
            <a:r>
              <a:rPr lang="en-US" b="1" dirty="0" err="1"/>
              <a:t>Pengertian</a:t>
            </a:r>
            <a:r>
              <a:rPr lang="en-US" b="1" dirty="0"/>
              <a:t> </a:t>
            </a:r>
            <a:r>
              <a:rPr lang="en-US" b="1" dirty="0" err="1"/>
              <a:t>Populisme</a:t>
            </a:r>
            <a:r>
              <a:rPr lang="en-US" b="1" dirty="0"/>
              <a:t> </a:t>
            </a:r>
            <a:endParaRPr lang="en-ID" b="1" dirty="0"/>
          </a:p>
        </p:txBody>
      </p:sp>
      <p:sp>
        <p:nvSpPr>
          <p:cNvPr id="3" name="Content Placeholder 2">
            <a:extLst>
              <a:ext uri="{FF2B5EF4-FFF2-40B4-BE49-F238E27FC236}">
                <a16:creationId xmlns:a16="http://schemas.microsoft.com/office/drawing/2014/main" id="{C095877C-1D59-44F8-A45E-86DE769108FE}"/>
              </a:ext>
            </a:extLst>
          </p:cNvPr>
          <p:cNvSpPr>
            <a:spLocks noGrp="1"/>
          </p:cNvSpPr>
          <p:nvPr>
            <p:ph idx="1"/>
          </p:nvPr>
        </p:nvSpPr>
        <p:spPr/>
        <p:txBody>
          <a:bodyPr/>
          <a:lstStyle/>
          <a:p>
            <a:r>
              <a:rPr lang="de-DE" dirty="0">
                <a:effectLst/>
                <a:latin typeface="Palatino Linotype" panose="02040502050505030304" pitchFamily="18" charset="0"/>
                <a:ea typeface="Calibri" panose="020F0502020204030204" pitchFamily="34" charset="0"/>
                <a:cs typeface="Times New Roman" panose="02020603050405020304" pitchFamily="18" charset="0"/>
              </a:rPr>
              <a:t>Apa itu populisme? </a:t>
            </a:r>
            <a:r>
              <a:rPr lang="id-ID" dirty="0">
                <a:effectLst/>
                <a:latin typeface="Palatino Linotype" panose="02040502050505030304" pitchFamily="18" charset="0"/>
                <a:ea typeface="Calibri" panose="020F0502020204030204" pitchFamily="34" charset="0"/>
                <a:cs typeface="Times New Roman" panose="02020603050405020304" pitchFamily="18" charset="0"/>
              </a:rPr>
              <a:t>Populisme adalah sebuah konsep yang sangat luas dan sulit untuk dirumuskan dalam definisi sederhana dan jelas. Karena keluasan tersebut, populisme dapat secara leluasa menampakkan diri dalam gerakan-gerakan partai politik eksrim kanan di Eropa Barat misalnya atau partai-partai berorientasi etnis dan ultranasionalis di negara-negara Eropa Timur. Namun di sisi lain juga ia menampilkan diri lewat partai-partai politik berorientasi kiri di sejumlah negara di Amerika Latin.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1976568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F2A8A-DB34-451E-A367-FDDAC5C86910}"/>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DB1570E4-EB35-41F5-B6D5-51C8DDCA1028}"/>
              </a:ext>
            </a:extLst>
          </p:cNvPr>
          <p:cNvSpPr>
            <a:spLocks noGrp="1"/>
          </p:cNvSpPr>
          <p:nvPr>
            <p:ph idx="1"/>
          </p:nvPr>
        </p:nvSpPr>
        <p:spPr>
          <a:xfrm>
            <a:off x="838200" y="1825625"/>
            <a:ext cx="10515600" cy="4908550"/>
          </a:xfrm>
        </p:spPr>
        <p:txBody>
          <a:bodyPr/>
          <a:lstStyle/>
          <a:p>
            <a:r>
              <a:rPr lang="id-ID" dirty="0">
                <a:effectLst/>
                <a:latin typeface="Palatino Linotype" panose="02040502050505030304" pitchFamily="18" charset="0"/>
                <a:ea typeface="Calibri" panose="020F0502020204030204" pitchFamily="34" charset="0"/>
                <a:cs typeface="Times New Roman" panose="02020603050405020304" pitchFamily="18" charset="0"/>
              </a:rPr>
              <a:t>Kendatipun demikian, dalam jangkauan </a:t>
            </a:r>
            <a:r>
              <a:rPr lang="id-ID" i="1" dirty="0">
                <a:effectLst/>
                <a:latin typeface="Palatino Linotype" panose="02040502050505030304" pitchFamily="18" charset="0"/>
                <a:ea typeface="Calibri" panose="020F0502020204030204" pitchFamily="34" charset="0"/>
                <a:cs typeface="Times New Roman" panose="02020603050405020304" pitchFamily="18" charset="0"/>
              </a:rPr>
              <a:t>scope</a:t>
            </a:r>
            <a:r>
              <a:rPr lang="id-ID" dirty="0">
                <a:effectLst/>
                <a:latin typeface="Palatino Linotype" panose="02040502050505030304" pitchFamily="18" charset="0"/>
                <a:ea typeface="Calibri" panose="020F0502020204030204" pitchFamily="34" charset="0"/>
                <a:cs typeface="Times New Roman" panose="02020603050405020304" pitchFamily="18" charset="0"/>
              </a:rPr>
              <a:t> pengertian yang begitu luas masih terdapat sebuah konsensus tentang definisi populisme. Secara umum populisme dipandang sebagai konsep yang dipakai guna menggambarkan sejumlah aksi terorganisir sebagai tanggapan atas persoalan kesenjangan sosial yang berkepanjangan antara “yang berkuasa” versus kelompok “di luar kekuasaan”, antara kubu yang “mendapat keuntungan” versus “kelompok yang harus membiayai keuntungan” tersebut. Populisme senantiasa merujuk pada gerakan-gerakan masyarakat sipil guna memperjuangkan </a:t>
            </a:r>
            <a:r>
              <a:rPr lang="id-ID" i="1" dirty="0">
                <a:effectLst/>
                <a:latin typeface="Palatino Linotype" panose="02040502050505030304" pitchFamily="18" charset="0"/>
                <a:ea typeface="Calibri" panose="020F0502020204030204" pitchFamily="34" charset="0"/>
                <a:cs typeface="Times New Roman" panose="02020603050405020304" pitchFamily="18" charset="0"/>
              </a:rPr>
              <a:t>fairness</a:t>
            </a:r>
            <a:r>
              <a:rPr lang="id-ID" dirty="0">
                <a:effectLst/>
                <a:latin typeface="Palatino Linotype" panose="02040502050505030304" pitchFamily="18" charset="0"/>
                <a:ea typeface="Calibri" panose="020F0502020204030204" pitchFamily="34" charset="0"/>
                <a:cs typeface="Times New Roman" panose="02020603050405020304" pitchFamily="18" charset="0"/>
              </a:rPr>
              <a:t> atau keadilan sosial dan politik.</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2721249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A8F5C-9752-4A9C-96D1-7B871562C801}"/>
              </a:ext>
            </a:extLst>
          </p:cNvPr>
          <p:cNvSpPr>
            <a:spLocks noGrp="1"/>
          </p:cNvSpPr>
          <p:nvPr>
            <p:ph type="title"/>
          </p:nvPr>
        </p:nvSpPr>
        <p:spPr/>
        <p:txBody>
          <a:bodyPr/>
          <a:lstStyle/>
          <a:p>
            <a:pPr algn="ctr"/>
            <a:r>
              <a:rPr lang="en-US" dirty="0"/>
              <a:t>Ernesto </a:t>
            </a:r>
            <a:r>
              <a:rPr lang="en-US" dirty="0" err="1"/>
              <a:t>Laclau</a:t>
            </a:r>
            <a:r>
              <a:rPr lang="en-US" dirty="0"/>
              <a:t> </a:t>
            </a:r>
            <a:endParaRPr lang="en-ID" dirty="0"/>
          </a:p>
        </p:txBody>
      </p:sp>
      <p:sp>
        <p:nvSpPr>
          <p:cNvPr id="3" name="Content Placeholder 2">
            <a:extLst>
              <a:ext uri="{FF2B5EF4-FFF2-40B4-BE49-F238E27FC236}">
                <a16:creationId xmlns:a16="http://schemas.microsoft.com/office/drawing/2014/main" id="{EA5297AE-A548-449B-9A8F-D0D0D52F5EA6}"/>
              </a:ext>
            </a:extLst>
          </p:cNvPr>
          <p:cNvSpPr>
            <a:spLocks noGrp="1"/>
          </p:cNvSpPr>
          <p:nvPr>
            <p:ph idx="1"/>
          </p:nvPr>
        </p:nvSpPr>
        <p:spPr>
          <a:xfrm>
            <a:off x="762000" y="1825625"/>
            <a:ext cx="10591800" cy="4756150"/>
          </a:xfrm>
        </p:spPr>
        <p:txBody>
          <a:bodyPr>
            <a:normAutofit/>
          </a:bodyPr>
          <a:lstStyle/>
          <a:p>
            <a:pPr marL="342900" lvl="0" indent="-342900" algn="just">
              <a:lnSpc>
                <a:spcPct val="107000"/>
              </a:lnSpc>
              <a:spcAft>
                <a:spcPts val="800"/>
              </a:spcAft>
              <a:buFont typeface="Symbol" panose="05050102010706020507" pitchFamily="18" charset="2"/>
              <a:buChar char=""/>
            </a:pPr>
            <a:r>
              <a:rPr lang="id-ID" dirty="0">
                <a:effectLst/>
                <a:latin typeface="Palatino Linotype" panose="02040502050505030304" pitchFamily="18" charset="0"/>
                <a:ea typeface="Calibri" panose="020F0502020204030204" pitchFamily="34" charset="0"/>
                <a:cs typeface="Times New Roman" panose="02020603050405020304" pitchFamily="18" charset="0"/>
              </a:rPr>
              <a:t>Pada tataran teoretis Laclau coba meringkaskan kompleksitas pengertian populisme dalam empat karakter dasar. </a:t>
            </a:r>
            <a:r>
              <a:rPr lang="id-ID" i="1" dirty="0">
                <a:effectLst/>
                <a:latin typeface="Palatino Linotype" panose="02040502050505030304" pitchFamily="18" charset="0"/>
                <a:ea typeface="Calibri" panose="020F0502020204030204" pitchFamily="34" charset="0"/>
                <a:cs typeface="Times New Roman" panose="02020603050405020304" pitchFamily="18" charset="0"/>
              </a:rPr>
              <a:t>Pertama</a:t>
            </a:r>
            <a:r>
              <a:rPr lang="id-ID" dirty="0">
                <a:effectLst/>
                <a:latin typeface="Palatino Linotype" panose="02040502050505030304" pitchFamily="18" charset="0"/>
                <a:ea typeface="Calibri" panose="020F0502020204030204" pitchFamily="34" charset="0"/>
                <a:cs typeface="Times New Roman" panose="02020603050405020304" pitchFamily="18" charset="0"/>
              </a:rPr>
              <a:t>, populisme selalu tampil sebagai antitesis kodrati (</a:t>
            </a:r>
            <a:r>
              <a:rPr lang="id-ID" i="1" dirty="0">
                <a:effectLst/>
                <a:latin typeface="Palatino Linotype" panose="02040502050505030304" pitchFamily="18" charset="0"/>
                <a:ea typeface="Calibri" panose="020F0502020204030204" pitchFamily="34" charset="0"/>
                <a:cs typeface="Times New Roman" panose="02020603050405020304" pitchFamily="18" charset="0"/>
              </a:rPr>
              <a:t>ingrained</a:t>
            </a:r>
            <a:r>
              <a:rPr lang="id-ID" dirty="0">
                <a:effectLst/>
                <a:latin typeface="Palatino Linotype" panose="02040502050505030304" pitchFamily="18" charset="0"/>
                <a:ea typeface="Calibri" panose="020F0502020204030204" pitchFamily="34" charset="0"/>
                <a:cs typeface="Times New Roman" panose="02020603050405020304" pitchFamily="18" charset="0"/>
              </a:rPr>
              <a:t> </a:t>
            </a:r>
            <a:r>
              <a:rPr lang="id-ID" i="1" dirty="0">
                <a:effectLst/>
                <a:latin typeface="Palatino Linotype" panose="02040502050505030304" pitchFamily="18" charset="0"/>
                <a:ea typeface="Calibri" panose="020F0502020204030204" pitchFamily="34" charset="0"/>
                <a:cs typeface="Times New Roman" panose="02020603050405020304" pitchFamily="18" charset="0"/>
              </a:rPr>
              <a:t>hostility</a:t>
            </a:r>
            <a:r>
              <a:rPr lang="id-ID" dirty="0">
                <a:effectLst/>
                <a:latin typeface="Palatino Linotype" panose="02040502050505030304" pitchFamily="18" charset="0"/>
                <a:ea typeface="Calibri" panose="020F0502020204030204" pitchFamily="34" charset="0"/>
                <a:cs typeface="Times New Roman" panose="02020603050405020304" pitchFamily="18" charset="0"/>
              </a:rPr>
              <a:t>) terhadap kelompok </a:t>
            </a:r>
            <a:r>
              <a:rPr lang="id-ID" i="1" dirty="0">
                <a:effectLst/>
                <a:latin typeface="Palatino Linotype" panose="02040502050505030304" pitchFamily="18" charset="0"/>
                <a:ea typeface="Calibri" panose="020F0502020204030204" pitchFamily="34" charset="0"/>
                <a:cs typeface="Times New Roman" panose="02020603050405020304" pitchFamily="18" charset="0"/>
              </a:rPr>
              <a:t>status quo</a:t>
            </a:r>
            <a:r>
              <a:rPr lang="id-ID" dirty="0">
                <a:effectLst/>
                <a:latin typeface="Palatino Linotype" panose="02040502050505030304" pitchFamily="18" charset="0"/>
                <a:ea typeface="Calibri" panose="020F0502020204030204" pitchFamily="34" charset="0"/>
                <a:cs typeface="Times New Roman" panose="02020603050405020304" pitchFamily="18" charset="0"/>
              </a:rPr>
              <a:t> atau </a:t>
            </a:r>
            <a:r>
              <a:rPr lang="id-ID" i="1" dirty="0">
                <a:effectLst/>
                <a:latin typeface="Palatino Linotype" panose="02040502050505030304" pitchFamily="18" charset="0"/>
                <a:ea typeface="Calibri" panose="020F0502020204030204" pitchFamily="34" charset="0"/>
                <a:cs typeface="Times New Roman" panose="02020603050405020304" pitchFamily="18" charset="0"/>
              </a:rPr>
              <a:t>establishment</a:t>
            </a:r>
            <a:r>
              <a:rPr lang="id-ID"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id-ID" i="1" dirty="0">
                <a:effectLst/>
                <a:latin typeface="Palatino Linotype" panose="02040502050505030304" pitchFamily="18" charset="0"/>
                <a:ea typeface="Calibri" panose="020F0502020204030204" pitchFamily="34" charset="0"/>
                <a:cs typeface="Times New Roman" panose="02020603050405020304" pitchFamily="18" charset="0"/>
              </a:rPr>
              <a:t>kedua</a:t>
            </a:r>
            <a:r>
              <a:rPr lang="id-ID" dirty="0">
                <a:effectLst/>
                <a:latin typeface="Palatino Linotype" panose="02040502050505030304" pitchFamily="18" charset="0"/>
                <a:ea typeface="Calibri" panose="020F0502020204030204" pitchFamily="34" charset="0"/>
                <a:cs typeface="Times New Roman" panose="02020603050405020304" pitchFamily="18" charset="0"/>
              </a:rPr>
              <a:t>, adanya ketidakpercayaan atau </a:t>
            </a:r>
            <a:r>
              <a:rPr lang="id-ID" i="1" dirty="0">
                <a:effectLst/>
                <a:latin typeface="Palatino Linotype" panose="02040502050505030304" pitchFamily="18" charset="0"/>
                <a:ea typeface="Calibri" panose="020F0502020204030204" pitchFamily="34" charset="0"/>
                <a:cs typeface="Times New Roman" panose="02020603050405020304" pitchFamily="18" charset="0"/>
              </a:rPr>
              <a:t>mistrust</a:t>
            </a:r>
            <a:r>
              <a:rPr lang="id-ID" dirty="0">
                <a:effectLst/>
                <a:latin typeface="Palatino Linotype" panose="02040502050505030304" pitchFamily="18" charset="0"/>
                <a:ea typeface="Calibri" panose="020F0502020204030204" pitchFamily="34" charset="0"/>
                <a:cs typeface="Times New Roman" panose="02020603050405020304" pitchFamily="18" charset="0"/>
              </a:rPr>
              <a:t> terhadap para pelaku politik tradisional; </a:t>
            </a:r>
            <a:r>
              <a:rPr lang="id-ID" i="1" dirty="0">
                <a:effectLst/>
                <a:latin typeface="Palatino Linotype" panose="02040502050505030304" pitchFamily="18" charset="0"/>
                <a:ea typeface="Calibri" panose="020F0502020204030204" pitchFamily="34" charset="0"/>
                <a:cs typeface="Times New Roman" panose="02020603050405020304" pitchFamily="18" charset="0"/>
              </a:rPr>
              <a:t>ketiga</a:t>
            </a:r>
            <a:r>
              <a:rPr lang="id-ID" dirty="0">
                <a:effectLst/>
                <a:latin typeface="Palatino Linotype" panose="02040502050505030304" pitchFamily="18" charset="0"/>
                <a:ea typeface="Calibri" panose="020F0502020204030204" pitchFamily="34" charset="0"/>
                <a:cs typeface="Times New Roman" panose="02020603050405020304" pitchFamily="18" charset="0"/>
              </a:rPr>
              <a:t>, tuntutan populisme tidak berpijak pada identitas klas tapi </a:t>
            </a:r>
            <a:r>
              <a:rPr lang="id-ID" i="1" dirty="0">
                <a:effectLst/>
                <a:latin typeface="Palatino Linotype" panose="02040502050505030304" pitchFamily="18" charset="0"/>
                <a:ea typeface="Calibri" panose="020F0502020204030204" pitchFamily="34" charset="0"/>
                <a:cs typeface="Times New Roman" panose="02020603050405020304" pitchFamily="18" charset="0"/>
              </a:rPr>
              <a:t>sense of belonging to masses</a:t>
            </a:r>
            <a:r>
              <a:rPr lang="id-ID" dirty="0">
                <a:effectLst/>
                <a:latin typeface="Palatino Linotype" panose="02040502050505030304" pitchFamily="18" charset="0"/>
                <a:ea typeface="Calibri" panose="020F0502020204030204" pitchFamily="34" charset="0"/>
                <a:cs typeface="Times New Roman" panose="02020603050405020304" pitchFamily="18" charset="0"/>
              </a:rPr>
              <a:t>, rasa sebagai bagian dari sebuah massa atau </a:t>
            </a:r>
            <a:r>
              <a:rPr lang="id-ID" i="1" dirty="0">
                <a:effectLst/>
                <a:latin typeface="Palatino Linotype" panose="02040502050505030304" pitchFamily="18" charset="0"/>
                <a:ea typeface="Calibri" panose="020F0502020204030204" pitchFamily="34" charset="0"/>
                <a:cs typeface="Times New Roman" panose="02020603050405020304" pitchFamily="18" charset="0"/>
              </a:rPr>
              <a:t>the people</a:t>
            </a:r>
            <a:r>
              <a:rPr lang="id-ID" dirty="0">
                <a:effectLst/>
                <a:latin typeface="Palatino Linotype" panose="02040502050505030304" pitchFamily="18" charset="0"/>
                <a:ea typeface="Calibri" panose="020F0502020204030204" pitchFamily="34" charset="0"/>
                <a:cs typeface="Times New Roman" panose="02020603050405020304" pitchFamily="18" charset="0"/>
              </a:rPr>
              <a:t>; </a:t>
            </a:r>
            <a:r>
              <a:rPr lang="id-ID" i="1" dirty="0">
                <a:effectLst/>
                <a:latin typeface="Palatino Linotype" panose="02040502050505030304" pitchFamily="18" charset="0"/>
                <a:ea typeface="Calibri" panose="020F0502020204030204" pitchFamily="34" charset="0"/>
                <a:cs typeface="Times New Roman" panose="02020603050405020304" pitchFamily="18" charset="0"/>
              </a:rPr>
              <a:t>keempat</a:t>
            </a:r>
            <a:r>
              <a:rPr lang="id-ID" dirty="0">
                <a:effectLst/>
                <a:latin typeface="Palatino Linotype" panose="02040502050505030304" pitchFamily="18" charset="0"/>
                <a:ea typeface="Calibri" panose="020F0502020204030204" pitchFamily="34" charset="0"/>
                <a:cs typeface="Times New Roman" panose="02020603050405020304" pitchFamily="18" charset="0"/>
              </a:rPr>
              <a:t>, populisme selalu menampilkan disposisi anti-intelektualisme.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331597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34916-CF81-488D-8AB0-99DFAD13C5B6}"/>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4CC0505B-C058-4B24-8227-D0B3A9CCBED8}"/>
              </a:ext>
            </a:extLst>
          </p:cNvPr>
          <p:cNvSpPr>
            <a:spLocks noGrp="1"/>
          </p:cNvSpPr>
          <p:nvPr>
            <p:ph idx="1"/>
          </p:nvPr>
        </p:nvSpPr>
        <p:spPr>
          <a:xfrm>
            <a:off x="838200" y="1825624"/>
            <a:ext cx="10515600" cy="4879975"/>
          </a:xfrm>
        </p:spPr>
        <p:txBody>
          <a:bodyPr>
            <a:normAutofit/>
          </a:bodyPr>
          <a:lstStyle/>
          <a:p>
            <a:pPr marL="342900" lvl="0" indent="-342900" algn="just">
              <a:lnSpc>
                <a:spcPct val="107000"/>
              </a:lnSpc>
              <a:spcAft>
                <a:spcPts val="800"/>
              </a:spcAft>
              <a:buFont typeface="Symbol" panose="05050102010706020507" pitchFamily="18" charset="2"/>
              <a:buChar char=""/>
            </a:pPr>
            <a:r>
              <a:rPr lang="id-ID" sz="2400" dirty="0">
                <a:effectLst/>
                <a:latin typeface="Palatino Linotype" panose="02040502050505030304" pitchFamily="18" charset="0"/>
                <a:ea typeface="Calibri" panose="020F0502020204030204" pitchFamily="34" charset="0"/>
                <a:cs typeface="Times New Roman" panose="02020603050405020304" pitchFamily="18" charset="0"/>
              </a:rPr>
              <a:t>Populisme adalah suara dari </a:t>
            </a:r>
            <a:r>
              <a:rPr lang="id-ID" sz="2400" i="1" dirty="0">
                <a:effectLst/>
                <a:latin typeface="Palatino Linotype" panose="02040502050505030304" pitchFamily="18" charset="0"/>
                <a:ea typeface="Calibri" panose="020F0502020204030204" pitchFamily="34" charset="0"/>
                <a:cs typeface="Times New Roman" panose="02020603050405020304" pitchFamily="18" charset="0"/>
              </a:rPr>
              <a:t>the</a:t>
            </a:r>
            <a:r>
              <a:rPr lang="id-ID"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id-ID" sz="2400" i="1" dirty="0">
                <a:effectLst/>
                <a:latin typeface="Palatino Linotype" panose="02040502050505030304" pitchFamily="18" charset="0"/>
                <a:ea typeface="Calibri" panose="020F0502020204030204" pitchFamily="34" charset="0"/>
                <a:cs typeface="Times New Roman" panose="02020603050405020304" pitchFamily="18" charset="0"/>
              </a:rPr>
              <a:t>people</a:t>
            </a:r>
            <a:r>
              <a:rPr lang="id-ID" sz="2400" dirty="0">
                <a:effectLst/>
                <a:latin typeface="Palatino Linotype" panose="02040502050505030304" pitchFamily="18" charset="0"/>
                <a:ea typeface="Calibri" panose="020F0502020204030204" pitchFamily="34" charset="0"/>
                <a:cs typeface="Times New Roman" panose="02020603050405020304" pitchFamily="18" charset="0"/>
              </a:rPr>
              <a:t> yang tertindas sebagai protes terhadap segelintir kecil </a:t>
            </a:r>
            <a:r>
              <a:rPr lang="id-ID" sz="2400" i="1" dirty="0">
                <a:effectLst/>
                <a:latin typeface="Palatino Linotype" panose="02040502050505030304" pitchFamily="18" charset="0"/>
                <a:ea typeface="Calibri" panose="020F0502020204030204" pitchFamily="34" charset="0"/>
                <a:cs typeface="Times New Roman" panose="02020603050405020304" pitchFamily="18" charset="0"/>
              </a:rPr>
              <a:t>the</a:t>
            </a:r>
            <a:r>
              <a:rPr lang="id-ID"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id-ID" sz="2400" i="1" dirty="0">
                <a:effectLst/>
                <a:latin typeface="Palatino Linotype" panose="02040502050505030304" pitchFamily="18" charset="0"/>
                <a:ea typeface="Calibri" panose="020F0502020204030204" pitchFamily="34" charset="0"/>
                <a:cs typeface="Times New Roman" panose="02020603050405020304" pitchFamily="18" charset="0"/>
              </a:rPr>
              <a:t>elites</a:t>
            </a:r>
            <a:r>
              <a:rPr lang="id-ID" sz="2400" dirty="0">
                <a:effectLst/>
                <a:latin typeface="Palatino Linotype" panose="02040502050505030304" pitchFamily="18" charset="0"/>
                <a:ea typeface="Calibri" panose="020F0502020204030204" pitchFamily="34" charset="0"/>
                <a:cs typeface="Times New Roman" panose="02020603050405020304" pitchFamily="18" charset="0"/>
              </a:rPr>
              <a:t> yang berkuasa, korup dan juga sering dipersepsikan sebagai tidak bermoral. Sementara itu </a:t>
            </a:r>
            <a:r>
              <a:rPr lang="id-ID" sz="2400" i="1" dirty="0">
                <a:effectLst/>
                <a:latin typeface="Palatino Linotype" panose="02040502050505030304" pitchFamily="18" charset="0"/>
                <a:ea typeface="Calibri" panose="020F0502020204030204" pitchFamily="34" charset="0"/>
                <a:cs typeface="Times New Roman" panose="02020603050405020304" pitchFamily="18" charset="0"/>
              </a:rPr>
              <a:t>the</a:t>
            </a:r>
            <a:r>
              <a:rPr lang="id-ID"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id-ID" sz="2400" i="1" dirty="0">
                <a:effectLst/>
                <a:latin typeface="Palatino Linotype" panose="02040502050505030304" pitchFamily="18" charset="0"/>
                <a:ea typeface="Calibri" panose="020F0502020204030204" pitchFamily="34" charset="0"/>
                <a:cs typeface="Times New Roman" panose="02020603050405020304" pitchFamily="18" charset="0"/>
              </a:rPr>
              <a:t>people</a:t>
            </a:r>
            <a:r>
              <a:rPr lang="id-ID" sz="2400" dirty="0">
                <a:effectLst/>
                <a:latin typeface="Palatino Linotype" panose="02040502050505030304" pitchFamily="18" charset="0"/>
                <a:ea typeface="Calibri" panose="020F0502020204030204" pitchFamily="34" charset="0"/>
                <a:cs typeface="Times New Roman" panose="02020603050405020304" pitchFamily="18" charset="0"/>
              </a:rPr>
              <a:t> selalu dipersepsikan dan dilukiskan sebagai kelompok monolitis, homogen, korban dan terpinggirkan.</a:t>
            </a:r>
            <a:endParaRPr lang="en-ID"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id-ID" sz="2400" dirty="0">
                <a:effectLst/>
                <a:latin typeface="Palatino Linotype" panose="02040502050505030304" pitchFamily="18" charset="0"/>
                <a:ea typeface="Calibri" panose="020F0502020204030204" pitchFamily="34" charset="0"/>
                <a:cs typeface="Times New Roman" panose="02020603050405020304" pitchFamily="18" charset="0"/>
              </a:rPr>
              <a:t>Mereka terpinggirkan karena kegagalan demokrasi liberal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sekular</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id-ID" sz="2400" dirty="0">
                <a:effectLst/>
                <a:latin typeface="Palatino Linotype" panose="02040502050505030304" pitchFamily="18" charset="0"/>
                <a:ea typeface="Calibri" panose="020F0502020204030204" pitchFamily="34" charset="0"/>
                <a:cs typeface="Times New Roman" panose="02020603050405020304" pitchFamily="18" charset="0"/>
              </a:rPr>
              <a:t>menciptakan keadilan sosial dan politik. </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Ketika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demokrasi</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liberal dan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sekular</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gagal</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menciptakan</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kesejahteraan</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dan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telah</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memperlebar</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kesenjangan</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antara</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yang kaya dan miskin, para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pemimpin</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populis</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menggunakan</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isu-isu</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politik</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identitas</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seperti</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agama,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etnisitas</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ras</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dan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nasionalisme</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sempit</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untuk</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menggalang</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dukungan</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politik</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ID"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3888871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5BA92-DB94-4398-8308-84FF296E13B8}"/>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6F504D32-D5DC-4E35-8253-47EC76B9DE19}"/>
              </a:ext>
            </a:extLst>
          </p:cNvPr>
          <p:cNvSpPr>
            <a:spLocks noGrp="1"/>
          </p:cNvSpPr>
          <p:nvPr>
            <p:ph idx="1"/>
          </p:nvPr>
        </p:nvSpPr>
        <p:spPr/>
        <p:txBody>
          <a:bodyPr/>
          <a:lstStyle/>
          <a:p>
            <a:endParaRPr lang="en-US" dirty="0">
              <a:effectLst/>
              <a:latin typeface="Palatino Linotype" panose="02040502050505030304" pitchFamily="18" charset="0"/>
              <a:ea typeface="Calibri" panose="020F0502020204030204" pitchFamily="34" charset="0"/>
              <a:cs typeface="Times New Roman" panose="02020603050405020304" pitchFamily="18" charset="0"/>
            </a:endParaRPr>
          </a:p>
          <a:p>
            <a:r>
              <a:rPr lang="en-US" dirty="0">
                <a:effectLst/>
                <a:latin typeface="Palatino Linotype" panose="02040502050505030304" pitchFamily="18" charset="0"/>
                <a:ea typeface="Calibri" panose="020F0502020204030204" pitchFamily="34" charset="0"/>
                <a:cs typeface="Times New Roman" panose="02020603050405020304" pitchFamily="18" charset="0"/>
              </a:rPr>
              <a:t>Karena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itu</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populisme</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selalu</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diwarnai</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dengan</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sikap</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antipluralisme</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dan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corak</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iliberalisme</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id-ID" dirty="0">
                <a:effectLst/>
                <a:latin typeface="Palatino Linotype" panose="02040502050505030304" pitchFamily="18" charset="0"/>
                <a:ea typeface="Calibri" panose="020F0502020204030204" pitchFamily="34" charset="0"/>
                <a:cs typeface="Times New Roman" panose="02020603050405020304" pitchFamily="18" charset="0"/>
              </a:rPr>
              <a:t>Slogan seperti “Kami dan hanya kami merepresentasikan kehendak rakyat yang sesungguhnya” adalah ekspresi antipluralisme yang populis. Sikap antipluralisme juga terungkap dalam keengganan untuk berdebat guna mencari solusi alternatif terhadap persoalan politik.</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Warna</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iliberalisme</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antara</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lain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tampak</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lewat</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gerakan</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politik</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anti orang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asing</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dan anti Islam di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Eropa</a:t>
            </a:r>
            <a:r>
              <a:rPr lang="en-US" dirty="0">
                <a:effectLst/>
                <a:latin typeface="Palatino Linotype" panose="02040502050505030304" pitchFamily="18" charset="0"/>
                <a:ea typeface="Calibri" panose="020F0502020204030204" pitchFamily="34" charset="0"/>
                <a:cs typeface="Times New Roman" panose="02020603050405020304" pitchFamily="18" charset="0"/>
              </a:rPr>
              <a:t>.</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2601740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57CA5-EC00-49C9-965D-008F0533CB14}"/>
              </a:ext>
            </a:extLst>
          </p:cNvPr>
          <p:cNvSpPr>
            <a:spLocks noGrp="1"/>
          </p:cNvSpPr>
          <p:nvPr>
            <p:ph type="title"/>
          </p:nvPr>
        </p:nvSpPr>
        <p:spPr/>
        <p:txBody>
          <a:bodyPr/>
          <a:lstStyle/>
          <a:p>
            <a:pPr algn="ctr"/>
            <a:r>
              <a:rPr lang="en-US" b="1" dirty="0" err="1"/>
              <a:t>Pendahuluan</a:t>
            </a:r>
            <a:r>
              <a:rPr lang="en-US" b="1" dirty="0"/>
              <a:t> </a:t>
            </a:r>
            <a:endParaRPr lang="en-ID" b="1" dirty="0"/>
          </a:p>
        </p:txBody>
      </p:sp>
      <p:sp>
        <p:nvSpPr>
          <p:cNvPr id="3" name="Content Placeholder 2">
            <a:extLst>
              <a:ext uri="{FF2B5EF4-FFF2-40B4-BE49-F238E27FC236}">
                <a16:creationId xmlns:a16="http://schemas.microsoft.com/office/drawing/2014/main" id="{9A828DE6-CD51-4AB5-AFD8-3A3DAECB2A14}"/>
              </a:ext>
            </a:extLst>
          </p:cNvPr>
          <p:cNvSpPr>
            <a:spLocks noGrp="1"/>
          </p:cNvSpPr>
          <p:nvPr>
            <p:ph idx="1"/>
          </p:nvPr>
        </p:nvSpPr>
        <p:spPr/>
        <p:txBody>
          <a:bodyPr>
            <a:normAutofit/>
          </a:bodyPr>
          <a:lstStyle/>
          <a:p>
            <a:pPr marL="742950" lvl="1" indent="-285750">
              <a:lnSpc>
                <a:spcPct val="107000"/>
              </a:lnSpc>
              <a:buFont typeface="Courier New" panose="02070309020205020404" pitchFamily="49" charset="0"/>
              <a:buChar char="o"/>
            </a:pPr>
            <a:endParaRPr lang="en-ID" sz="3600" b="1" dirty="0">
              <a:effectLst/>
              <a:latin typeface="Palatino Linotype" panose="02040502050505030304" pitchFamily="18"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ID" sz="3600" b="1" dirty="0" err="1">
                <a:effectLst/>
                <a:latin typeface="Palatino Linotype" panose="02040502050505030304" pitchFamily="18" charset="0"/>
                <a:ea typeface="Calibri" panose="020F0502020204030204" pitchFamily="34" charset="0"/>
                <a:cs typeface="Times New Roman" panose="02020603050405020304" pitchFamily="18" charset="0"/>
              </a:rPr>
              <a:t>Pengertian</a:t>
            </a:r>
            <a:r>
              <a:rPr lang="en-ID" sz="3600" b="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sz="3600" b="1" dirty="0" err="1">
                <a:effectLst/>
                <a:latin typeface="Palatino Linotype" panose="02040502050505030304" pitchFamily="18" charset="0"/>
                <a:ea typeface="Calibri" panose="020F0502020204030204" pitchFamily="34" charset="0"/>
                <a:cs typeface="Times New Roman" panose="02020603050405020304" pitchFamily="18" charset="0"/>
              </a:rPr>
              <a:t>Sekularisasi</a:t>
            </a:r>
            <a:r>
              <a:rPr lang="en-ID" sz="3600" b="1" dirty="0">
                <a:effectLst/>
                <a:latin typeface="Palatino Linotype" panose="02040502050505030304" pitchFamily="18" charset="0"/>
                <a:ea typeface="Calibri" panose="020F0502020204030204" pitchFamily="34" charset="0"/>
                <a:cs typeface="Times New Roman" panose="02020603050405020304" pitchFamily="18" charset="0"/>
              </a:rPr>
              <a:t> dan </a:t>
            </a:r>
            <a:r>
              <a:rPr lang="en-ID" sz="3600" b="1" dirty="0" err="1">
                <a:effectLst/>
                <a:latin typeface="Palatino Linotype" panose="02040502050505030304" pitchFamily="18" charset="0"/>
                <a:ea typeface="Calibri" panose="020F0502020204030204" pitchFamily="34" charset="0"/>
                <a:cs typeface="Times New Roman" panose="02020603050405020304" pitchFamily="18" charset="0"/>
              </a:rPr>
              <a:t>Sekularisme</a:t>
            </a:r>
            <a:endParaRPr lang="en-ID" sz="3600" b="1"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ID" sz="3600" b="1" dirty="0" err="1">
                <a:effectLst/>
                <a:latin typeface="Palatino Linotype" panose="02040502050505030304" pitchFamily="18" charset="0"/>
                <a:ea typeface="Calibri" panose="020F0502020204030204" pitchFamily="34" charset="0"/>
                <a:cs typeface="Times New Roman" panose="02020603050405020304" pitchFamily="18" charset="0"/>
              </a:rPr>
              <a:t>Krisis</a:t>
            </a:r>
            <a:r>
              <a:rPr lang="en-ID" sz="3600" b="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sz="3600" b="1" dirty="0" err="1">
                <a:effectLst/>
                <a:latin typeface="Palatino Linotype" panose="02040502050505030304" pitchFamily="18" charset="0"/>
                <a:ea typeface="Calibri" panose="020F0502020204030204" pitchFamily="34" charset="0"/>
                <a:cs typeface="Times New Roman" panose="02020603050405020304" pitchFamily="18" charset="0"/>
              </a:rPr>
              <a:t>Sekularisasi</a:t>
            </a:r>
            <a:r>
              <a:rPr lang="en-ID" sz="3600" b="1" dirty="0">
                <a:effectLst/>
                <a:latin typeface="Palatino Linotype" panose="02040502050505030304" pitchFamily="18" charset="0"/>
                <a:ea typeface="Calibri" panose="020F0502020204030204" pitchFamily="34" charset="0"/>
                <a:cs typeface="Times New Roman" panose="02020603050405020304" pitchFamily="18" charset="0"/>
              </a:rPr>
              <a:t> dan </a:t>
            </a:r>
            <a:r>
              <a:rPr lang="en-ID" sz="3600" b="1" dirty="0" err="1">
                <a:effectLst/>
                <a:latin typeface="Palatino Linotype" panose="02040502050505030304" pitchFamily="18" charset="0"/>
                <a:ea typeface="Calibri" panose="020F0502020204030204" pitchFamily="34" charset="0"/>
                <a:cs typeface="Times New Roman" panose="02020603050405020304" pitchFamily="18" charset="0"/>
              </a:rPr>
              <a:t>Populisme</a:t>
            </a:r>
            <a:r>
              <a:rPr lang="en-ID" sz="3600" b="1"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ID" sz="3600" b="1"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ID" sz="3600" b="1" dirty="0">
                <a:effectLst/>
                <a:latin typeface="Palatino Linotype" panose="02040502050505030304" pitchFamily="18" charset="0"/>
                <a:ea typeface="Calibri" panose="020F0502020204030204" pitchFamily="34" charset="0"/>
                <a:cs typeface="Times New Roman" panose="02020603050405020304" pitchFamily="18" charset="0"/>
              </a:rPr>
              <a:t>Post-</a:t>
            </a:r>
            <a:r>
              <a:rPr lang="en-ID" sz="3600" b="1" dirty="0" err="1">
                <a:effectLst/>
                <a:latin typeface="Palatino Linotype" panose="02040502050505030304" pitchFamily="18" charset="0"/>
                <a:ea typeface="Calibri" panose="020F0502020204030204" pitchFamily="34" charset="0"/>
                <a:cs typeface="Times New Roman" panose="02020603050405020304" pitchFamily="18" charset="0"/>
              </a:rPr>
              <a:t>Sekularisme</a:t>
            </a:r>
            <a:r>
              <a:rPr lang="en-ID" sz="3600" b="1" dirty="0">
                <a:effectLst/>
                <a:latin typeface="Palatino Linotype" panose="02040502050505030304" pitchFamily="18" charset="0"/>
                <a:ea typeface="Calibri" panose="020F0502020204030204" pitchFamily="34" charset="0"/>
                <a:cs typeface="Times New Roman" panose="02020603050405020304" pitchFamily="18" charset="0"/>
              </a:rPr>
              <a:t> dan Peran </a:t>
            </a:r>
            <a:r>
              <a:rPr lang="en-ID" sz="3600" b="1" dirty="0" err="1">
                <a:effectLst/>
                <a:latin typeface="Palatino Linotype" panose="02040502050505030304" pitchFamily="18" charset="0"/>
                <a:ea typeface="Calibri" panose="020F0502020204030204" pitchFamily="34" charset="0"/>
                <a:cs typeface="Times New Roman" panose="02020603050405020304" pitchFamily="18" charset="0"/>
              </a:rPr>
              <a:t>Publik</a:t>
            </a:r>
            <a:r>
              <a:rPr lang="en-ID" sz="3600" b="1" dirty="0">
                <a:effectLst/>
                <a:latin typeface="Palatino Linotype" panose="02040502050505030304" pitchFamily="18" charset="0"/>
                <a:ea typeface="Calibri" panose="020F0502020204030204" pitchFamily="34" charset="0"/>
                <a:cs typeface="Times New Roman" panose="02020603050405020304" pitchFamily="18" charset="0"/>
              </a:rPr>
              <a:t> Agama</a:t>
            </a:r>
            <a:endParaRPr lang="en-ID" sz="3600" b="1"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ID" sz="3600" b="1" dirty="0" err="1">
                <a:effectLst/>
                <a:latin typeface="Palatino Linotype" panose="02040502050505030304" pitchFamily="18" charset="0"/>
                <a:ea typeface="Calibri" panose="020F0502020204030204" pitchFamily="34" charset="0"/>
                <a:cs typeface="Times New Roman" panose="02020603050405020304" pitchFamily="18" charset="0"/>
              </a:rPr>
              <a:t>Penutup</a:t>
            </a:r>
            <a:r>
              <a:rPr lang="en-ID" sz="3600" b="1"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ID" sz="3600" b="1"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07000"/>
              </a:lnSpc>
              <a:spcAft>
                <a:spcPts val="800"/>
              </a:spcAft>
            </a:pPr>
            <a:endParaRPr lang="en-ID"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2142813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6EF9F-2BDF-4B48-ABB5-9CA7CF7DF87B}"/>
              </a:ext>
            </a:extLst>
          </p:cNvPr>
          <p:cNvSpPr>
            <a:spLocks noGrp="1"/>
          </p:cNvSpPr>
          <p:nvPr>
            <p:ph type="title"/>
          </p:nvPr>
        </p:nvSpPr>
        <p:spPr/>
        <p:txBody>
          <a:bodyPr/>
          <a:lstStyle/>
          <a:p>
            <a:pPr algn="ctr"/>
            <a:r>
              <a:rPr lang="en-US" dirty="0" err="1"/>
              <a:t>Moralitas</a:t>
            </a:r>
            <a:r>
              <a:rPr lang="en-US" dirty="0"/>
              <a:t> Agama </a:t>
            </a:r>
            <a:r>
              <a:rPr lang="en-US" dirty="0" err="1"/>
              <a:t>Konservatif</a:t>
            </a:r>
            <a:r>
              <a:rPr lang="en-US" dirty="0"/>
              <a:t> dan </a:t>
            </a:r>
            <a:r>
              <a:rPr lang="en-US" dirty="0" err="1"/>
              <a:t>Hipernasionalisme</a:t>
            </a:r>
            <a:r>
              <a:rPr lang="en-US" dirty="0"/>
              <a:t> </a:t>
            </a:r>
            <a:endParaRPr lang="en-ID" dirty="0"/>
          </a:p>
        </p:txBody>
      </p:sp>
      <p:sp>
        <p:nvSpPr>
          <p:cNvPr id="3" name="Content Placeholder 2">
            <a:extLst>
              <a:ext uri="{FF2B5EF4-FFF2-40B4-BE49-F238E27FC236}">
                <a16:creationId xmlns:a16="http://schemas.microsoft.com/office/drawing/2014/main" id="{45FBF0A7-EC67-4E51-86BD-7F8D036C8E80}"/>
              </a:ext>
            </a:extLst>
          </p:cNvPr>
          <p:cNvSpPr>
            <a:spLocks noGrp="1"/>
          </p:cNvSpPr>
          <p:nvPr>
            <p:ph idx="1"/>
          </p:nvPr>
        </p:nvSpPr>
        <p:spPr>
          <a:xfrm>
            <a:off x="752475" y="1825624"/>
            <a:ext cx="10601325" cy="4899025"/>
          </a:xfrm>
        </p:spPr>
        <p:txBody>
          <a:bodyPr>
            <a:normAutofit fontScale="92500"/>
          </a:bodyPr>
          <a:lstStyle/>
          <a:p>
            <a:pPr marL="342900" lvl="0" indent="-342900" algn="just">
              <a:lnSpc>
                <a:spcPct val="107000"/>
              </a:lnSpc>
              <a:spcAft>
                <a:spcPts val="800"/>
              </a:spcAft>
              <a:buFont typeface="Symbol" panose="05050102010706020507" pitchFamily="18" charset="2"/>
              <a:buChar char=""/>
            </a:pP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Sementara</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itu</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di Indonesia,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menguatnya</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gerakan</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populisme</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kanan</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id-ID" dirty="0">
                <a:effectLst/>
                <a:latin typeface="Palatino Linotype" panose="02040502050505030304" pitchFamily="18" charset="0"/>
                <a:ea typeface="Calibri" panose="020F0502020204030204" pitchFamily="34" charset="0"/>
                <a:cs typeface="Times New Roman" panose="02020603050405020304" pitchFamily="18" charset="0"/>
              </a:rPr>
              <a:t>terungkap jelas lewat gerakan pengarusutamaan moralitas Islam konservatif dan menguatnya gerakan ultra-nasionalisme reaksioner sempit dalam diskursus dan praktik politik.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id-ID" dirty="0">
                <a:effectLst/>
                <a:latin typeface="Palatino Linotype" panose="02040502050505030304" pitchFamily="18" charset="0"/>
                <a:ea typeface="Calibri" panose="020F0502020204030204" pitchFamily="34" charset="0"/>
                <a:cs typeface="Times New Roman" panose="02020603050405020304" pitchFamily="18" charset="0"/>
              </a:rPr>
              <a:t>Menurut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Vedi</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id-ID" dirty="0">
                <a:effectLst/>
                <a:latin typeface="Palatino Linotype" panose="02040502050505030304" pitchFamily="18" charset="0"/>
                <a:ea typeface="Calibri" panose="020F0502020204030204" pitchFamily="34" charset="0"/>
                <a:cs typeface="Times New Roman" panose="02020603050405020304" pitchFamily="18" charset="0"/>
              </a:rPr>
              <a:t>Hadiz, dominasi kedua model konservatisme ini berdampak pada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melemahnya</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tiga</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pilar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penting</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demokrasi</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yakni</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hak-hak</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liberal,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hak-hak</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sosial</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dan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hak-hak</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kolektif</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Hal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ini</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lebih</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lanjut</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mendatangkan</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nasib</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buruk</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bagi</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kelompok-kelompok</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minoritas</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seperti</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id-ID" dirty="0">
                <a:effectLst/>
                <a:latin typeface="Palatino Linotype" panose="02040502050505030304" pitchFamily="18" charset="0"/>
                <a:ea typeface="Calibri" panose="020F0502020204030204" pitchFamily="34" charset="0"/>
                <a:cs typeface="Times New Roman" panose="02020603050405020304" pitchFamily="18" charset="0"/>
              </a:rPr>
              <a:t>kelompok LGBT</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minoritas</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agama,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perempuan</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dan orang-orang yang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dicap</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sebagai</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err="1">
                <a:effectLst/>
                <a:latin typeface="Palatino Linotype" panose="02040502050505030304" pitchFamily="18" charset="0"/>
                <a:ea typeface="Calibri" panose="020F0502020204030204" pitchFamily="34" charset="0"/>
                <a:cs typeface="Times New Roman" panose="02020603050405020304" pitchFamily="18" charset="0"/>
              </a:rPr>
              <a:t>komunis</a:t>
            </a:r>
            <a:r>
              <a:rPr lang="en-US"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3188109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A3E80-FFED-44CC-A2F0-67E12A33FC9C}"/>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B3CE281F-6C29-4234-B9E1-3FEF0CD065B0}"/>
              </a:ext>
            </a:extLst>
          </p:cNvPr>
          <p:cNvSpPr>
            <a:spLocks noGrp="1"/>
          </p:cNvSpPr>
          <p:nvPr>
            <p:ph idx="1"/>
          </p:nvPr>
        </p:nvSpPr>
        <p:spPr>
          <a:xfrm>
            <a:off x="695325" y="1428750"/>
            <a:ext cx="10658475" cy="5629275"/>
          </a:xfrm>
        </p:spPr>
        <p:txBody>
          <a:bodyPr>
            <a:noAutofit/>
          </a:bodyPr>
          <a:lstStyle/>
          <a:p>
            <a:pPr>
              <a:lnSpc>
                <a:spcPct val="107000"/>
              </a:lnSpc>
              <a:spcAft>
                <a:spcPts val="800"/>
              </a:spcAft>
            </a:pP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Melemahnya</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ketiga</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pilar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demokrasi</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di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atas</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membuat</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demokrasi</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Indonesia dan juga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gerakan</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populisme</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sebagai</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kritik</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terhadap</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demokrasi</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terperosok</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ke</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dalam</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bola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permainan</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di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tengah</a:t>
            </a:r>
            <a:r>
              <a:rPr lang="id-ID" sz="2400" dirty="0">
                <a:effectLst/>
                <a:latin typeface="Palatino Linotype" panose="02040502050505030304" pitchFamily="18" charset="0"/>
                <a:ea typeface="Calibri" panose="020F0502020204030204" pitchFamily="34" charset="0"/>
                <a:cs typeface="Times New Roman" panose="02020603050405020304" pitchFamily="18" charset="0"/>
              </a:rPr>
              <a:t> pertarungan intraoligarkis</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a:t>
            </a:r>
          </a:p>
          <a:p>
            <a:pPr>
              <a:lnSpc>
                <a:spcPct val="107000"/>
              </a:lnSpc>
              <a:spcAft>
                <a:spcPts val="800"/>
              </a:spcAft>
            </a:pP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Dengan</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kata lain, p</a:t>
            </a:r>
            <a:r>
              <a:rPr lang="id-ID" sz="2400" dirty="0">
                <a:effectLst/>
                <a:latin typeface="Palatino Linotype" panose="02040502050505030304" pitchFamily="18" charset="0"/>
                <a:ea typeface="Calibri" panose="020F0502020204030204" pitchFamily="34" charset="0"/>
                <a:cs typeface="Times New Roman" panose="02020603050405020304" pitchFamily="18" charset="0"/>
              </a:rPr>
              <a:t>opulisme di Indonesia gagal menjadi kekuatan antagonis terhadap oligarki karena proses demokratisasi di Indonesia sedang ditandai dengan absennya tradisi liberalisme (perjuangan untuk hak-hak individu) dan gerakan kiri yang mengedepankan agenda keadilan sosial</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Sosialisme</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a:t>
            </a:r>
            <a:r>
              <a:rPr lang="id-ID" sz="24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2400" dirty="0">
              <a:effectLst/>
              <a:latin typeface="Palatino Linotype" panose="02040502050505030304" pitchFamily="18" charset="0"/>
              <a:ea typeface="Calibri" panose="020F0502020204030204" pitchFamily="34" charset="0"/>
              <a:cs typeface="Times New Roman" panose="02020603050405020304" pitchFamily="18" charset="0"/>
            </a:endParaRPr>
          </a:p>
          <a:p>
            <a:pPr>
              <a:lnSpc>
                <a:spcPct val="107000"/>
              </a:lnSpc>
              <a:spcAft>
                <a:spcPts val="800"/>
              </a:spcAft>
            </a:pPr>
            <a:r>
              <a:rPr lang="id-ID" sz="2400" dirty="0">
                <a:effectLst/>
                <a:latin typeface="Palatino Linotype" panose="02040502050505030304" pitchFamily="18" charset="0"/>
                <a:ea typeface="Calibri" panose="020F0502020204030204" pitchFamily="34" charset="0"/>
                <a:cs typeface="Times New Roman" panose="02020603050405020304" pitchFamily="18" charset="0"/>
              </a:rPr>
              <a:t>Politik menjadi arena pertarungan pelbagai model populisme. Akibatnya, populisme di Indonesia tidak memiliki daya emansipatoris, tapi diinstrumentalisasi untuk melanggengkan kekuasaan oligarki</a:t>
            </a:r>
            <a:endParaRPr lang="en-ID" sz="2400" dirty="0"/>
          </a:p>
        </p:txBody>
      </p:sp>
    </p:spTree>
    <p:extLst>
      <p:ext uri="{BB962C8B-B14F-4D97-AF65-F5344CB8AC3E}">
        <p14:creationId xmlns:p14="http://schemas.microsoft.com/office/powerpoint/2010/main" val="25913441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43DE1-82C1-4112-85FE-01E983D15B81}"/>
              </a:ext>
            </a:extLst>
          </p:cNvPr>
          <p:cNvSpPr>
            <a:spLocks noGrp="1"/>
          </p:cNvSpPr>
          <p:nvPr>
            <p:ph type="title"/>
          </p:nvPr>
        </p:nvSpPr>
        <p:spPr/>
        <p:txBody>
          <a:bodyPr/>
          <a:lstStyle/>
          <a:p>
            <a:pPr algn="ctr"/>
            <a:r>
              <a:rPr lang="en-US" dirty="0"/>
              <a:t>3. </a:t>
            </a:r>
            <a:r>
              <a:rPr lang="en-US" dirty="0" err="1"/>
              <a:t>Populisme</a:t>
            </a:r>
            <a:r>
              <a:rPr lang="en-US" dirty="0"/>
              <a:t> dan Peran </a:t>
            </a:r>
            <a:r>
              <a:rPr lang="en-US" dirty="0" err="1"/>
              <a:t>Publik</a:t>
            </a:r>
            <a:r>
              <a:rPr lang="en-US" dirty="0"/>
              <a:t> Agama </a:t>
            </a:r>
            <a:br>
              <a:rPr lang="en-US" dirty="0"/>
            </a:br>
            <a:r>
              <a:rPr lang="en-US" dirty="0"/>
              <a:t>3.1. Post-</a:t>
            </a:r>
            <a:r>
              <a:rPr lang="en-US" dirty="0" err="1"/>
              <a:t>Sekularisme</a:t>
            </a:r>
            <a:r>
              <a:rPr lang="en-US" dirty="0"/>
              <a:t> </a:t>
            </a:r>
            <a:endParaRPr lang="en-ID" dirty="0"/>
          </a:p>
        </p:txBody>
      </p:sp>
      <p:sp>
        <p:nvSpPr>
          <p:cNvPr id="3" name="Content Placeholder 2">
            <a:extLst>
              <a:ext uri="{FF2B5EF4-FFF2-40B4-BE49-F238E27FC236}">
                <a16:creationId xmlns:a16="http://schemas.microsoft.com/office/drawing/2014/main" id="{136DA420-671F-4F6C-9726-B0606ED58B4B}"/>
              </a:ext>
            </a:extLst>
          </p:cNvPr>
          <p:cNvSpPr>
            <a:spLocks noGrp="1"/>
          </p:cNvSpPr>
          <p:nvPr>
            <p:ph idx="1"/>
          </p:nvPr>
        </p:nvSpPr>
        <p:spPr>
          <a:xfrm>
            <a:off x="838200" y="1825624"/>
            <a:ext cx="10515600" cy="4860925"/>
          </a:xfrm>
        </p:spPr>
        <p:txBody>
          <a:bodyPr>
            <a:normAutofit lnSpcReduction="10000"/>
          </a:bodyPr>
          <a:lstStyle/>
          <a:p>
            <a:pPr marL="342900" lvl="0" indent="-342900" algn="just">
              <a:lnSpc>
                <a:spcPct val="107000"/>
              </a:lnSpc>
              <a:spcAft>
                <a:spcPts val="800"/>
              </a:spcAft>
              <a:buFont typeface="Symbol" panose="05050102010706020507" pitchFamily="18" charset="2"/>
              <a:buChar char=""/>
            </a:pPr>
            <a:r>
              <a:rPr lang="en-ID" dirty="0">
                <a:effectLst/>
                <a:latin typeface="Palatino Linotype" panose="02040502050505030304" pitchFamily="18" charset="0"/>
                <a:ea typeface="Calibri" panose="020F0502020204030204" pitchFamily="34" charset="0"/>
                <a:cs typeface="Times New Roman" panose="02020603050405020304" pitchFamily="18" charset="0"/>
              </a:rPr>
              <a:t>Pada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bagian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kedua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kita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sudah</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melihat</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kegagalan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demokrasi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liberal dan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sekular</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dalam</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menciptakan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keadilan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dan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kesejahteraan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sosial</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Kegagalan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ini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memprovokasi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para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pemimpin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populis</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menggunakan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isu</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politik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identitas</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dalam</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menggalang</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dukungan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politik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elektoral</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Untuk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konteks</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Indonesia,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populisme</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ini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ditandai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dengan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menguatnya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konservativisme</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dalam</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tafsiran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agama dan juga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hipernasionalisme</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yang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berdampak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pada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melemahnya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tradisi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liberalisme</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dan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sosialisme</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yang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merupakan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pilar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penting</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dalam</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membangun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demokrasi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yang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sehat</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dan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berkeadilan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1436574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7A6E6-0D0C-40A8-A3CA-51A9BBEB47FA}"/>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6A7E78F5-3C35-481B-91FB-EBB1662D2382}"/>
              </a:ext>
            </a:extLst>
          </p:cNvPr>
          <p:cNvSpPr>
            <a:spLocks noGrp="1"/>
          </p:cNvSpPr>
          <p:nvPr>
            <p:ph idx="1"/>
          </p:nvPr>
        </p:nvSpPr>
        <p:spPr>
          <a:xfrm>
            <a:off x="742950" y="1825625"/>
            <a:ext cx="10610850" cy="4775200"/>
          </a:xfrm>
        </p:spPr>
        <p:txBody>
          <a:bodyPr>
            <a:normAutofit fontScale="92500"/>
          </a:bodyPr>
          <a:lstStyle/>
          <a:p>
            <a:pPr marL="342900" lvl="0" indent="-342900" algn="just">
              <a:lnSpc>
                <a:spcPct val="107000"/>
              </a:lnSpc>
              <a:spcAft>
                <a:spcPts val="800"/>
              </a:spcAft>
              <a:buFont typeface="Symbol" panose="05050102010706020507" pitchFamily="18" charset="2"/>
              <a:buChar char=""/>
            </a:pPr>
            <a:r>
              <a:rPr lang="en-ID" dirty="0">
                <a:effectLst/>
                <a:latin typeface="Palatino Linotype" panose="02040502050505030304" pitchFamily="18" charset="0"/>
                <a:ea typeface="Calibri" panose="020F0502020204030204" pitchFamily="34" charset="0"/>
                <a:cs typeface="Times New Roman" panose="02020603050405020304" pitchFamily="18" charset="0"/>
              </a:rPr>
              <a:t>Pada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bagian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ini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saya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ingin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menganjurkan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post-</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sekularisme</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sebagai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paradigma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baru</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dalam</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memposisikan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peran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publik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agama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guna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mengatasi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konservativisme</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dan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mendorong</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agama-agama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untuk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dapat</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berkontribusi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bagi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peningkatan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kualitas</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demokrasi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de-DE" dirty="0">
                <a:effectLst/>
                <a:latin typeface="Palatino Linotype" panose="02040502050505030304" pitchFamily="18" charset="0"/>
                <a:ea typeface="Times New Roman" panose="02020603050405020304" pitchFamily="18" charset="0"/>
                <a:cs typeface="Times New Roman" panose="02020603050405020304" pitchFamily="18" charset="0"/>
              </a:rPr>
              <a:t>Habermas menilai bahwa kedua paradigma tentang sekularisasi yang diuraikan sebelumnya terlalu sempit dan bertentangan dengan kondisi masyarakat </a:t>
            </a:r>
            <a:r>
              <a:rPr lang="de-DE" i="1" dirty="0">
                <a:effectLst/>
                <a:latin typeface="Palatino Linotype" panose="02040502050505030304" pitchFamily="18" charset="0"/>
                <a:ea typeface="Times New Roman" panose="02020603050405020304" pitchFamily="18" charset="0"/>
                <a:cs typeface="Times New Roman" panose="02020603050405020304" pitchFamily="18" charset="0"/>
              </a:rPr>
              <a:t>post-sekular</a:t>
            </a:r>
            <a:r>
              <a:rPr lang="de-DE" dirty="0">
                <a:effectLst/>
                <a:latin typeface="Palatino Linotype" panose="02040502050505030304" pitchFamily="18" charset="0"/>
                <a:ea typeface="Times New Roman" panose="02020603050405020304" pitchFamily="18" charset="0"/>
                <a:cs typeface="Times New Roman" panose="02020603050405020304" pitchFamily="18" charset="0"/>
              </a:rPr>
              <a:t>, di mana agama dan ilmu pengetahuan bisa hidup berdampingan. </a:t>
            </a:r>
            <a:r>
              <a:rPr lang="de-DE" dirty="0">
                <a:effectLst/>
                <a:latin typeface="Palatino Linotype" panose="02040502050505030304" pitchFamily="18" charset="0"/>
                <a:ea typeface="Calibri" panose="020F0502020204030204" pitchFamily="34" charset="0"/>
                <a:cs typeface="Times New Roman" panose="02020603050405020304" pitchFamily="18" charset="0"/>
              </a:rPr>
              <a:t>Post-sekularisme adalah sebuah revisi sekaligus jawaban atas krisis masyarakat sekular.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33067443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442B2-0C52-4B74-AE05-6F3BC92D982A}"/>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4336A99A-3BFD-4C67-AE78-1C8409441E2F}"/>
              </a:ext>
            </a:extLst>
          </p:cNvPr>
          <p:cNvSpPr>
            <a:spLocks noGrp="1"/>
          </p:cNvSpPr>
          <p:nvPr>
            <p:ph idx="1"/>
          </p:nvPr>
        </p:nvSpPr>
        <p:spPr>
          <a:xfrm>
            <a:off x="838200" y="1825624"/>
            <a:ext cx="10515600" cy="4822825"/>
          </a:xfrm>
        </p:spPr>
        <p:txBody>
          <a:bodyPr/>
          <a:lstStyle/>
          <a:p>
            <a:pPr marL="342900" lvl="0" indent="-342900" algn="just">
              <a:lnSpc>
                <a:spcPct val="107000"/>
              </a:lnSpc>
              <a:spcAft>
                <a:spcPts val="800"/>
              </a:spcAft>
              <a:buFont typeface="Symbol" panose="05050102010706020507" pitchFamily="18" charset="2"/>
              <a:buChar char=""/>
            </a:pPr>
            <a:r>
              <a:rPr lang="de-DE" sz="2400" dirty="0">
                <a:effectLst/>
                <a:latin typeface="Palatino Linotype" panose="02040502050505030304" pitchFamily="18" charset="0"/>
                <a:ea typeface="Calibri" panose="020F0502020204030204" pitchFamily="34" charset="0"/>
                <a:cs typeface="Times New Roman" panose="02020603050405020304" pitchFamily="18" charset="0"/>
              </a:rPr>
              <a:t>Ia mau menegaskan bahwa masyarakat moderen sekular harus terus memperhitungkan kelangsungan hidup agama-agama. Agama-agama terus berperan aktif dalam menentukan arah perkembangan masyarakat. Peran agama terasa mendesak tatkala perjalanan proyek modernitas terancam melenceng dari rel yang seharusnya (</a:t>
            </a:r>
            <a:r>
              <a:rPr lang="de-DE" sz="2400" i="1" dirty="0">
                <a:effectLst/>
                <a:latin typeface="Palatino Linotype" panose="02040502050505030304" pitchFamily="18" charset="0"/>
                <a:ea typeface="Calibri" panose="020F0502020204030204" pitchFamily="34" charset="0"/>
                <a:cs typeface="Times New Roman" panose="02020603050405020304" pitchFamily="18" charset="0"/>
              </a:rPr>
              <a:t>Entgleisung der Moderne</a:t>
            </a:r>
            <a:r>
              <a:rPr lang="de-DE" sz="24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ID"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de-DE" sz="2400" dirty="0">
                <a:effectLst/>
                <a:latin typeface="Palatino Linotype" panose="02040502050505030304" pitchFamily="18" charset="0"/>
                <a:ea typeface="Calibri" panose="020F0502020204030204" pitchFamily="34" charset="0"/>
                <a:cs typeface="Times New Roman" panose="02020603050405020304" pitchFamily="18" charset="0"/>
              </a:rPr>
              <a:t>Di sini agama-agama dapat tampil sebagai agen pemberi makna dan pembawa obor cahaya yang memberikan orientasi etis bagi manusia. Persoalan-persoalan etis tersebut sering tidak dapat dijelaskan atas dasar argumentasi rasional-filosofis semata. </a:t>
            </a:r>
            <a:endParaRPr lang="en-ID"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31671188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44D3C-CBD7-4222-BBF2-E4F5B3785A0D}"/>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425425A0-9805-4A01-B1A5-5146FBCB1076}"/>
              </a:ext>
            </a:extLst>
          </p:cNvPr>
          <p:cNvSpPr>
            <a:spLocks noGrp="1"/>
          </p:cNvSpPr>
          <p:nvPr>
            <p:ph idx="1"/>
          </p:nvPr>
        </p:nvSpPr>
        <p:spPr>
          <a:xfrm>
            <a:off x="838200" y="1825625"/>
            <a:ext cx="10515600" cy="4667250"/>
          </a:xfrm>
        </p:spPr>
        <p:txBody>
          <a:bodyPr>
            <a:normAutofit lnSpcReduction="10000"/>
          </a:bodyPr>
          <a:lstStyle/>
          <a:p>
            <a:pPr marL="342900" lvl="0" indent="-342900" algn="just">
              <a:buFont typeface="Symbol" panose="05050102010706020507" pitchFamily="18" charset="2"/>
              <a:buChar char=""/>
            </a:pPr>
            <a:r>
              <a:rPr lang="de-DE" dirty="0">
                <a:effectLst/>
                <a:latin typeface="Palatino Linotype" panose="02040502050505030304" pitchFamily="18" charset="0"/>
                <a:ea typeface="Calibri" panose="020F0502020204030204" pitchFamily="34" charset="0"/>
                <a:cs typeface="Times New Roman" panose="02020603050405020304" pitchFamily="18" charset="0"/>
              </a:rPr>
              <a:t>Agar agama dapat menjalankan peran emansipatoris dalam masyarakat sekular, maka agama harus berkiprah di ruang publik dan berdialog dengan ilmu pengetahuan. Jembatan yang menghubungkan keduanya menurut Habermas adalah </a:t>
            </a:r>
            <a:r>
              <a:rPr lang="de-DE" i="1" dirty="0">
                <a:effectLst/>
                <a:latin typeface="Palatino Linotype" panose="02040502050505030304" pitchFamily="18" charset="0"/>
                <a:ea typeface="Calibri" panose="020F0502020204030204" pitchFamily="34" charset="0"/>
                <a:cs typeface="Times New Roman" panose="02020603050405020304" pitchFamily="18" charset="0"/>
              </a:rPr>
              <a:t>Commonsense</a:t>
            </a:r>
            <a:r>
              <a:rPr lang="de-DE" dirty="0">
                <a:effectLst/>
                <a:latin typeface="Palatino Linotype" panose="02040502050505030304" pitchFamily="18" charset="0"/>
                <a:ea typeface="Calibri" panose="020F0502020204030204" pitchFamily="34" charset="0"/>
                <a:cs typeface="Times New Roman" panose="02020603050405020304" pitchFamily="18" charset="0"/>
              </a:rPr>
              <a:t> yang rasional dan demokratis.</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de-DE" dirty="0">
                <a:effectLst/>
                <a:latin typeface="Palatino Linotype" panose="02040502050505030304" pitchFamily="18" charset="0"/>
                <a:ea typeface="Calibri" panose="020F0502020204030204" pitchFamily="34" charset="0"/>
                <a:cs typeface="Times New Roman" panose="02020603050405020304" pitchFamily="18" charset="0"/>
              </a:rPr>
              <a:t>Iman yang terungkap dalam agama telah menerjemahkan dirinya ke dalam bahasa ilmu sekular. Dengan demikian, iman bersikap terbuka terhadap setiap bentuk analisa kritis-rasional. Tapi itu saja belum cukup. </a:t>
            </a:r>
            <a:r>
              <a:rPr lang="de-DE" i="1" dirty="0">
                <a:effectLst/>
                <a:latin typeface="Palatino Linotype" panose="02040502050505030304" pitchFamily="18" charset="0"/>
                <a:ea typeface="Calibri" panose="020F0502020204030204" pitchFamily="34" charset="0"/>
                <a:cs typeface="Times New Roman" panose="02020603050405020304" pitchFamily="18" charset="0"/>
              </a:rPr>
              <a:t>Commonsense</a:t>
            </a:r>
            <a:r>
              <a:rPr lang="de-DE" dirty="0">
                <a:effectLst/>
                <a:latin typeface="Palatino Linotype" panose="02040502050505030304" pitchFamily="18" charset="0"/>
                <a:ea typeface="Calibri" panose="020F0502020204030204" pitchFamily="34" charset="0"/>
                <a:cs typeface="Times New Roman" panose="02020603050405020304" pitchFamily="18" charset="0"/>
              </a:rPr>
              <a:t> sebagai akal sehat yang menempati posisi menengah tidak bisa secara berat sebelah mendukung ilmu pengetahuan dan mengabaikan peran agama. Ia juga harus terbuka terhadap isi agama.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2482379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8A6B2-5601-4F85-8CF2-DE08EBDDCE32}"/>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0B2D10DF-61E2-408B-BFB0-092B08A22B95}"/>
              </a:ext>
            </a:extLst>
          </p:cNvPr>
          <p:cNvSpPr>
            <a:spLocks noGrp="1"/>
          </p:cNvSpPr>
          <p:nvPr>
            <p:ph idx="1"/>
          </p:nvPr>
        </p:nvSpPr>
        <p:spPr>
          <a:xfrm>
            <a:off x="838200" y="1825624"/>
            <a:ext cx="10515600" cy="4956175"/>
          </a:xfrm>
        </p:spPr>
        <p:txBody>
          <a:bodyPr>
            <a:normAutofit/>
          </a:bodyPr>
          <a:lstStyle/>
          <a:p>
            <a:pPr marL="342900" lvl="0" indent="-342900" algn="just">
              <a:buFont typeface="Symbol" panose="05050102010706020507" pitchFamily="18" charset="2"/>
              <a:buChar char=""/>
            </a:pPr>
            <a:r>
              <a:rPr lang="de-DE" dirty="0">
                <a:effectLst/>
                <a:latin typeface="Palatino Linotype" panose="02040502050505030304" pitchFamily="18" charset="0"/>
                <a:ea typeface="Calibri" panose="020F0502020204030204" pitchFamily="34" charset="0"/>
                <a:cs typeface="Times New Roman" panose="02020603050405020304" pitchFamily="18" charset="0"/>
              </a:rPr>
              <a:t>Agar dalam setiap usaha menciptakan konsensus rasional, tidak meminggirkan agama secara tidak fair dari ruang publik dan tidak menutup sumber daya atau potensialitas agama bagi masyarakat sekular, maka pihak sekular pun harus tetap mempertahankan cita rasanya bagi daya artikulasi bahasa religius.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de-DE" dirty="0">
                <a:effectLst/>
                <a:latin typeface="Palatino Linotype" panose="02040502050505030304" pitchFamily="18" charset="0"/>
                <a:ea typeface="Calibri" panose="020F0502020204030204" pitchFamily="34" charset="0"/>
                <a:cs typeface="Times New Roman" panose="02020603050405020304" pitchFamily="18" charset="0"/>
              </a:rPr>
              <a:t>Dan karena batasan antara argumentasi religius dan ilmu pengetahuan sering kabur, maka dituntut kesediaan dari kedua belah pihak untuk melihat persoalan dari sudut pandang pihak lain. Habermas tidak menghendaki penyingkiran makna religius yang potensial secara sekular, tapi coba menerjemahkannya ke dalam konsep modern.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30767871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0BB00-8208-4BFA-9149-868F14467E14}"/>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F0CD2759-3B32-451D-9004-58D1D4A7BD64}"/>
              </a:ext>
            </a:extLst>
          </p:cNvPr>
          <p:cNvSpPr>
            <a:spLocks noGrp="1"/>
          </p:cNvSpPr>
          <p:nvPr>
            <p:ph idx="1"/>
          </p:nvPr>
        </p:nvSpPr>
        <p:spPr/>
        <p:txBody>
          <a:bodyPr/>
          <a:lstStyle/>
          <a:p>
            <a:endParaRPr lang="de-DE" dirty="0">
              <a:effectLst/>
              <a:latin typeface="Palatino Linotype" panose="02040502050505030304" pitchFamily="18" charset="0"/>
              <a:ea typeface="Calibri" panose="020F0502020204030204" pitchFamily="34" charset="0"/>
              <a:cs typeface="Times New Roman" panose="02020603050405020304" pitchFamily="18" charset="0"/>
            </a:endParaRPr>
          </a:p>
          <a:p>
            <a:r>
              <a:rPr lang="de-DE" dirty="0">
                <a:effectLst/>
                <a:latin typeface="Palatino Linotype" panose="02040502050505030304" pitchFamily="18" charset="0"/>
                <a:ea typeface="Calibri" panose="020F0502020204030204" pitchFamily="34" charset="0"/>
                <a:cs typeface="Times New Roman" panose="02020603050405020304" pitchFamily="18" charset="0"/>
              </a:rPr>
              <a:t>Peran “</a:t>
            </a:r>
            <a:r>
              <a:rPr lang="de-DE" i="1" dirty="0">
                <a:effectLst/>
                <a:latin typeface="Palatino Linotype" panose="02040502050505030304" pitchFamily="18" charset="0"/>
                <a:ea typeface="Calibri" panose="020F0502020204030204" pitchFamily="34" charset="0"/>
                <a:cs typeface="Times New Roman" panose="02020603050405020304" pitchFamily="18" charset="0"/>
              </a:rPr>
              <a:t>Commonsense</a:t>
            </a:r>
            <a:r>
              <a:rPr lang="de-DE" dirty="0">
                <a:effectLst/>
                <a:latin typeface="Palatino Linotype" panose="02040502050505030304" pitchFamily="18" charset="0"/>
                <a:ea typeface="Calibri" panose="020F0502020204030204" pitchFamily="34" charset="0"/>
                <a:cs typeface="Times New Roman" panose="02020603050405020304" pitchFamily="18" charset="0"/>
              </a:rPr>
              <a:t> yang rasional“ ini dalam karya-karya Habermas kemudian diambil alih oleh apa yang dia namakan “nalar publik“ (</a:t>
            </a:r>
            <a:r>
              <a:rPr lang="de-DE" i="1" dirty="0">
                <a:effectLst/>
                <a:latin typeface="Palatino Linotype" panose="02040502050505030304" pitchFamily="18" charset="0"/>
                <a:ea typeface="Calibri" panose="020F0502020204030204" pitchFamily="34" charset="0"/>
                <a:cs typeface="Times New Roman" panose="02020603050405020304" pitchFamily="18" charset="0"/>
              </a:rPr>
              <a:t>öffentliche</a:t>
            </a:r>
            <a:r>
              <a:rPr lang="de-DE" dirty="0">
                <a:effectLst/>
                <a:latin typeface="Palatino Linotype" panose="02040502050505030304" pitchFamily="18" charset="0"/>
                <a:ea typeface="Calibri" panose="020F0502020204030204" pitchFamily="34" charset="0"/>
                <a:cs typeface="Times New Roman" panose="02020603050405020304" pitchFamily="18" charset="0"/>
              </a:rPr>
              <a:t> </a:t>
            </a:r>
            <a:r>
              <a:rPr lang="de-DE" i="1" dirty="0">
                <a:effectLst/>
                <a:latin typeface="Palatino Linotype" panose="02040502050505030304" pitchFamily="18" charset="0"/>
                <a:ea typeface="Calibri" panose="020F0502020204030204" pitchFamily="34" charset="0"/>
                <a:cs typeface="Times New Roman" panose="02020603050405020304" pitchFamily="18" charset="0"/>
              </a:rPr>
              <a:t>Vernunft</a:t>
            </a:r>
            <a:r>
              <a:rPr lang="de-DE" dirty="0">
                <a:effectLst/>
                <a:latin typeface="Palatino Linotype" panose="02040502050505030304" pitchFamily="18" charset="0"/>
                <a:ea typeface="Calibri" panose="020F0502020204030204" pitchFamily="34" charset="0"/>
                <a:cs typeface="Times New Roman" panose="02020603050405020304" pitchFamily="18" charset="0"/>
              </a:rPr>
              <a:t>). Dalam cahaya nalar publik ini agama tidak serta merta dipandang sebagai sesuatu yang irasional atau  ungkapan privatisasi roh yang secara aksiomatis tak memiliki validitas </a:t>
            </a:r>
            <a:r>
              <a:rPr lang="de-DE" i="1" dirty="0">
                <a:effectLst/>
                <a:latin typeface="Palatino Linotype" panose="02040502050505030304" pitchFamily="18" charset="0"/>
                <a:ea typeface="Calibri" panose="020F0502020204030204" pitchFamily="34" charset="0"/>
                <a:cs typeface="Times New Roman" panose="02020603050405020304" pitchFamily="18" charset="0"/>
              </a:rPr>
              <a:t>kebenaran teoretis</a:t>
            </a:r>
            <a:r>
              <a:rPr lang="de-DE" dirty="0">
                <a:effectLst/>
                <a:latin typeface="Palatino Linotype" panose="02040502050505030304" pitchFamily="18" charset="0"/>
                <a:ea typeface="Calibri" panose="020F0502020204030204" pitchFamily="34" charset="0"/>
                <a:cs typeface="Times New Roman" panose="02020603050405020304" pitchFamily="18" charset="0"/>
              </a:rPr>
              <a:t> dan </a:t>
            </a:r>
            <a:r>
              <a:rPr lang="de-DE" i="1" dirty="0">
                <a:effectLst/>
                <a:latin typeface="Palatino Linotype" panose="02040502050505030304" pitchFamily="18" charset="0"/>
                <a:ea typeface="Calibri" panose="020F0502020204030204" pitchFamily="34" charset="0"/>
                <a:cs typeface="Times New Roman" panose="02020603050405020304" pitchFamily="18" charset="0"/>
              </a:rPr>
              <a:t>ketepatan praktis.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7663960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66E56-12DD-4E11-8194-21D744D49AA7}"/>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36BADD41-D535-4023-B425-F3AE5AA22A8A}"/>
              </a:ext>
            </a:extLst>
          </p:cNvPr>
          <p:cNvSpPr>
            <a:spLocks noGrp="1"/>
          </p:cNvSpPr>
          <p:nvPr>
            <p:ph idx="1"/>
          </p:nvPr>
        </p:nvSpPr>
        <p:spPr/>
        <p:txBody>
          <a:bodyPr/>
          <a:lstStyle/>
          <a:p>
            <a:r>
              <a:rPr lang="de-DE" dirty="0">
                <a:effectLst/>
                <a:latin typeface="Palatino Linotype" panose="02040502050505030304" pitchFamily="18" charset="0"/>
                <a:ea typeface="Calibri" panose="020F0502020204030204" pitchFamily="34" charset="0"/>
                <a:cs typeface="Times New Roman" panose="02020603050405020304" pitchFamily="18" charset="0"/>
              </a:rPr>
              <a:t>Nalar publik adalah jembatan yang menghubungkan agama dan akal budi. Sebagai ruang dan media komunikasi dan transposisi di antara “doktrin-doktrin komprehensif“ (ideologi, agama dan pandangan hidup partikular), nalar publik tidak saja menggambarkan keharusan </a:t>
            </a:r>
            <a:r>
              <a:rPr lang="de-DE" i="1" dirty="0">
                <a:effectLst/>
                <a:latin typeface="Palatino Linotype" panose="02040502050505030304" pitchFamily="18" charset="0"/>
                <a:ea typeface="Calibri" panose="020F0502020204030204" pitchFamily="34" charset="0"/>
                <a:cs typeface="Times New Roman" panose="02020603050405020304" pitchFamily="18" charset="0"/>
              </a:rPr>
              <a:t>politis</a:t>
            </a:r>
            <a:r>
              <a:rPr lang="de-DE" dirty="0">
                <a:effectLst/>
                <a:latin typeface="Palatino Linotype" panose="02040502050505030304" pitchFamily="18" charset="0"/>
                <a:ea typeface="Calibri" panose="020F0502020204030204" pitchFamily="34" charset="0"/>
                <a:cs typeface="Times New Roman" panose="02020603050405020304" pitchFamily="18" charset="0"/>
              </a:rPr>
              <a:t> melainkan juga kemungkinan </a:t>
            </a:r>
            <a:r>
              <a:rPr lang="de-DE" i="1" dirty="0">
                <a:effectLst/>
                <a:latin typeface="Palatino Linotype" panose="02040502050505030304" pitchFamily="18" charset="0"/>
                <a:ea typeface="Calibri" panose="020F0502020204030204" pitchFamily="34" charset="0"/>
                <a:cs typeface="Times New Roman" panose="02020603050405020304" pitchFamily="18" charset="0"/>
              </a:rPr>
              <a:t>epistemis</a:t>
            </a:r>
            <a:r>
              <a:rPr lang="de-DE" dirty="0">
                <a:effectLst/>
                <a:latin typeface="Palatino Linotype" panose="02040502050505030304" pitchFamily="18" charset="0"/>
                <a:ea typeface="Calibri" panose="020F0502020204030204" pitchFamily="34" charset="0"/>
                <a:cs typeface="Times New Roman" panose="02020603050405020304" pitchFamily="18" charset="0"/>
              </a:rPr>
              <a:t> untuk mengkritisi proposisi-proposisi masing-masing doktrin komprehensif dari sudut pandangan pihak lain. Hal ini juga berimplikasi pada keharusan normatif doktrin-doktrin komprehensif untuk mengembangkan metode refleksi diri secara kritis.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32647247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C8D-B459-49D3-8AD3-DE125DA58CB7}"/>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D9B7E623-0C64-4FBC-AE6D-611D297E098D}"/>
              </a:ext>
            </a:extLst>
          </p:cNvPr>
          <p:cNvSpPr>
            <a:spLocks noGrp="1"/>
          </p:cNvSpPr>
          <p:nvPr>
            <p:ph idx="1"/>
          </p:nvPr>
        </p:nvSpPr>
        <p:spPr>
          <a:xfrm>
            <a:off x="838200" y="1825624"/>
            <a:ext cx="10515600" cy="4860925"/>
          </a:xfrm>
        </p:spPr>
        <p:txBody>
          <a:bodyPr>
            <a:normAutofit lnSpcReduction="10000"/>
          </a:bodyPr>
          <a:lstStyle/>
          <a:p>
            <a:pPr>
              <a:lnSpc>
                <a:spcPct val="107000"/>
              </a:lnSpc>
              <a:spcAft>
                <a:spcPts val="800"/>
              </a:spcAft>
            </a:pPr>
            <a:r>
              <a:rPr lang="de-DE" dirty="0">
                <a:effectLst/>
                <a:latin typeface="Palatino Linotype" panose="02040502050505030304" pitchFamily="18" charset="0"/>
                <a:ea typeface="Calibri" panose="020F0502020204030204" pitchFamily="34" charset="0"/>
                <a:cs typeface="Times New Roman" panose="02020603050405020304" pitchFamily="18" charset="0"/>
              </a:rPr>
              <a:t>Agar agama mampu menerjemahkan ajarannya ke dalam bahasa nalar publik, maka secara internal komunitas agama membutuhkan sebuah pembaharuan struktural yang membuka ruang pagi proses pluralisasi pandangan agama secara internal. </a:t>
            </a:r>
            <a:endParaRPr lang="en-ID"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DE" dirty="0">
                <a:effectLst/>
                <a:latin typeface="Palatino Linotype" panose="02040502050505030304" pitchFamily="18" charset="0"/>
                <a:ea typeface="Calibri" panose="020F0502020204030204" pitchFamily="34" charset="0"/>
                <a:cs typeface="Times New Roman" panose="02020603050405020304" pitchFamily="18" charset="0"/>
              </a:rPr>
              <a:t>Keterbukaan ini tentu tak sama dengan pluralisme radikal dan kesewenang-wenangan ala postmodernisme yang menutup segala kemungkinan dialog.  Agama-agama harus secara kritis merefleksikan kembali sejarah dan doktrinnya. Refleksi kritis ini membutuhkan bantuan dari metode historis kritis, kritik semantik dan hermeneutik</a:t>
            </a:r>
            <a:r>
              <a:rPr lang="de-DE" sz="1800" dirty="0">
                <a:effectLst/>
                <a:latin typeface="Palatino Linotype" panose="02040502050505030304" pitchFamily="18" charset="0"/>
                <a:ea typeface="Calibri" panose="020F0502020204030204" pitchFamily="34" charset="0"/>
                <a:cs typeface="Times New Roman" panose="02020603050405020304" pitchFamily="18" charset="0"/>
              </a:rPr>
              <a:t>.</a:t>
            </a:r>
            <a:endParaRPr lang="en-ID" dirty="0"/>
          </a:p>
        </p:txBody>
      </p:sp>
    </p:spTree>
    <p:extLst>
      <p:ext uri="{BB962C8B-B14F-4D97-AF65-F5344CB8AC3E}">
        <p14:creationId xmlns:p14="http://schemas.microsoft.com/office/powerpoint/2010/main" val="3589996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0A9E1-09AA-4CF4-AD03-CD1786DEA8DE}"/>
              </a:ext>
            </a:extLst>
          </p:cNvPr>
          <p:cNvSpPr>
            <a:spLocks noGrp="1"/>
          </p:cNvSpPr>
          <p:nvPr>
            <p:ph type="title"/>
          </p:nvPr>
        </p:nvSpPr>
        <p:spPr/>
        <p:txBody>
          <a:bodyPr>
            <a:normAutofit/>
          </a:bodyPr>
          <a:lstStyle/>
          <a:p>
            <a:pPr algn="ctr"/>
            <a:r>
              <a:rPr lang="en-US" sz="4000" b="1" dirty="0"/>
              <a:t>1. </a:t>
            </a:r>
            <a:r>
              <a:rPr lang="en-US" sz="4000" b="1" dirty="0" err="1"/>
              <a:t>Pengertian</a:t>
            </a:r>
            <a:r>
              <a:rPr lang="en-US" sz="4000" b="1" dirty="0"/>
              <a:t> </a:t>
            </a:r>
            <a:r>
              <a:rPr lang="en-US" sz="4000" b="1" dirty="0" err="1"/>
              <a:t>Sekularisasi</a:t>
            </a:r>
            <a:r>
              <a:rPr lang="en-US" sz="4000" b="1" dirty="0"/>
              <a:t> dan </a:t>
            </a:r>
            <a:r>
              <a:rPr lang="en-US" sz="4000" b="1" dirty="0" err="1"/>
              <a:t>Sekularisme</a:t>
            </a:r>
            <a:r>
              <a:rPr lang="en-US" sz="4000" b="1" dirty="0"/>
              <a:t> </a:t>
            </a:r>
            <a:br>
              <a:rPr lang="en-US" sz="4000" b="1" dirty="0"/>
            </a:br>
            <a:r>
              <a:rPr lang="en-US" sz="4000" b="1" dirty="0"/>
              <a:t>a. </a:t>
            </a:r>
            <a:r>
              <a:rPr lang="en-US" sz="4000" b="1" dirty="0" err="1"/>
              <a:t>Tinjauan</a:t>
            </a:r>
            <a:r>
              <a:rPr lang="en-US" sz="4000" b="1" dirty="0"/>
              <a:t> </a:t>
            </a:r>
            <a:r>
              <a:rPr lang="en-US" sz="4000" b="1" dirty="0" err="1"/>
              <a:t>Historis</a:t>
            </a:r>
            <a:r>
              <a:rPr lang="en-US" sz="4000" b="1" dirty="0"/>
              <a:t> </a:t>
            </a:r>
            <a:endParaRPr lang="en-ID" sz="4000" b="1" dirty="0"/>
          </a:p>
        </p:txBody>
      </p:sp>
      <p:sp>
        <p:nvSpPr>
          <p:cNvPr id="3" name="Content Placeholder 2">
            <a:extLst>
              <a:ext uri="{FF2B5EF4-FFF2-40B4-BE49-F238E27FC236}">
                <a16:creationId xmlns:a16="http://schemas.microsoft.com/office/drawing/2014/main" id="{B3244117-08C0-46A6-B068-D9E97B24025B}"/>
              </a:ext>
            </a:extLst>
          </p:cNvPr>
          <p:cNvSpPr>
            <a:spLocks noGrp="1"/>
          </p:cNvSpPr>
          <p:nvPr>
            <p:ph idx="1"/>
          </p:nvPr>
        </p:nvSpPr>
        <p:spPr>
          <a:xfrm>
            <a:off x="714375" y="1825625"/>
            <a:ext cx="10639425" cy="4737100"/>
          </a:xfrm>
        </p:spPr>
        <p:txBody>
          <a:bodyPr>
            <a:normAutofit lnSpcReduction="10000"/>
          </a:bodyPr>
          <a:lstStyle/>
          <a:p>
            <a:pPr marL="342900" lvl="0" indent="-342900" algn="just">
              <a:lnSpc>
                <a:spcPct val="107000"/>
              </a:lnSpc>
              <a:buFont typeface="Symbol" panose="05050102010706020507" pitchFamily="18" charset="2"/>
              <a:buChar char=""/>
            </a:pP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Etimologis</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kata Latin s</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aeculum</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zaman.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Tradisi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Kitab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Suci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Kekristenan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surat-surat</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Rasul Paulus), </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saeculum</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dipakai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untuk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menggambarkan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dunia yang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dikuasai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dosa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Pengertian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yang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sama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juga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berkembang</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dalam</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teologi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bapak-bapak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Gereja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pada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abad</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pertengahan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yang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melihat</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saeculum</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sebagai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dunia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penuh</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dosa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yang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harus</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dijauhi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ID" dirty="0">
                <a:effectLst/>
                <a:latin typeface="Palatino Linotype" panose="02040502050505030304" pitchFamily="18" charset="0"/>
                <a:ea typeface="Calibri" panose="020F0502020204030204" pitchFamily="34" charset="0"/>
                <a:cs typeface="Times New Roman" panose="02020603050405020304" pitchFamily="18" charset="0"/>
              </a:rPr>
              <a:t>Hukum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Gereja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Katolik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term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saecularizatio</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proses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seorang</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rahib</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yang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sudah</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berkaul</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kekal</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meninggalkan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biara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dan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kembali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ke</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tengah</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masyarakat</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atau</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dunia. Karena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itu</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sekularisasi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juga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berarti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“proses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penduniaan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Verweltlichung</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16050913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84AF2-3825-4734-85CB-4DEDA4B4A708}"/>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616280C3-8A0C-4AF4-9F5E-EDB7B4A8547F}"/>
              </a:ext>
            </a:extLst>
          </p:cNvPr>
          <p:cNvSpPr>
            <a:spLocks noGrp="1"/>
          </p:cNvSpPr>
          <p:nvPr>
            <p:ph idx="1"/>
          </p:nvPr>
        </p:nvSpPr>
        <p:spPr>
          <a:xfrm>
            <a:off x="838200" y="1825624"/>
            <a:ext cx="10515600" cy="4841875"/>
          </a:xfrm>
        </p:spPr>
        <p:txBody>
          <a:bodyPr>
            <a:normAutofit lnSpcReduction="10000"/>
          </a:bodyPr>
          <a:lstStyle/>
          <a:p>
            <a:pPr marL="342900" lvl="0" indent="-342900" algn="just">
              <a:lnSpc>
                <a:spcPct val="107000"/>
              </a:lnSpc>
              <a:spcAft>
                <a:spcPts val="800"/>
              </a:spcAft>
              <a:buFont typeface="Symbol" panose="05050102010706020507" pitchFamily="18" charset="2"/>
              <a:buChar char=""/>
            </a:pPr>
            <a:r>
              <a:rPr lang="de-DE" sz="2400" dirty="0">
                <a:effectLst/>
                <a:latin typeface="Palatino Linotype" panose="02040502050505030304" pitchFamily="18" charset="0"/>
                <a:ea typeface="Calibri" panose="020F0502020204030204" pitchFamily="34" charset="0"/>
                <a:cs typeface="Times New Roman" panose="02020603050405020304" pitchFamily="18" charset="0"/>
              </a:rPr>
              <a:t>Dengan kualitas refleksi seperti ini, agama-agama mampu menyampaikan gagasannya di ruang publik dan mengambil bagian dalam proses belajar yang berlangsung dalam konstelasi masyarakat postsekular. Bahaya </a:t>
            </a:r>
            <a:r>
              <a:rPr lang="de-DE" sz="2400" i="1" dirty="0">
                <a:effectLst/>
                <a:latin typeface="Palatino Linotype" panose="02040502050505030304" pitchFamily="18" charset="0"/>
                <a:ea typeface="Calibri" panose="020F0502020204030204" pitchFamily="34" charset="0"/>
                <a:cs typeface="Times New Roman" panose="02020603050405020304" pitchFamily="18" charset="0"/>
              </a:rPr>
              <a:t>intoleransi</a:t>
            </a:r>
            <a:r>
              <a:rPr lang="de-DE" sz="2400" dirty="0">
                <a:effectLst/>
                <a:latin typeface="Palatino Linotype" panose="02040502050505030304" pitchFamily="18" charset="0"/>
                <a:ea typeface="Calibri" panose="020F0502020204030204" pitchFamily="34" charset="0"/>
                <a:cs typeface="Times New Roman" panose="02020603050405020304" pitchFamily="18" charset="0"/>
              </a:rPr>
              <a:t> dan </a:t>
            </a:r>
            <a:r>
              <a:rPr lang="de-DE" sz="2400" i="1" dirty="0">
                <a:effectLst/>
                <a:latin typeface="Palatino Linotype" panose="02040502050505030304" pitchFamily="18" charset="0"/>
                <a:ea typeface="Calibri" panose="020F0502020204030204" pitchFamily="34" charset="0"/>
                <a:cs typeface="Times New Roman" panose="02020603050405020304" pitchFamily="18" charset="0"/>
              </a:rPr>
              <a:t>fundamentalisme</a:t>
            </a:r>
            <a:r>
              <a:rPr lang="de-DE" sz="2400" dirty="0">
                <a:effectLst/>
                <a:latin typeface="Palatino Linotype" panose="02040502050505030304" pitchFamily="18" charset="0"/>
                <a:ea typeface="Calibri" panose="020F0502020204030204" pitchFamily="34" charset="0"/>
                <a:cs typeface="Times New Roman" panose="02020603050405020304" pitchFamily="18" charset="0"/>
              </a:rPr>
              <a:t> agama pun dapat dihindari dan ditolak atas nama nalar publik.</a:t>
            </a:r>
            <a:endParaRPr lang="en-ID"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de-DE" sz="2400" dirty="0">
                <a:effectLst/>
                <a:latin typeface="Palatino Linotype" panose="02040502050505030304" pitchFamily="18" charset="0"/>
                <a:ea typeface="Calibri" panose="020F0502020204030204" pitchFamily="34" charset="0"/>
                <a:cs typeface="Times New Roman" panose="02020603050405020304" pitchFamily="18" charset="0"/>
              </a:rPr>
              <a:t>Intoleransi dan fundamentalisme akan terkikis habis ketika agama mampu merumuskan gagasannya dalam bahasa nalar publik yang melampau identitas aslinya yang pra-politis dan primordial, dan akhirnya ikut memberikan kontribusi dalam pembentukan solidaritas politis dan pascatradisional yang kokoh dalam sebuah masyarakat yang plural. Akan tetapi sayangnya, peran ini belum sungguh dimainkan oleh agama-agama di banyak negara termasuk di Indonesia. </a:t>
            </a:r>
            <a:endParaRPr lang="en-ID"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16041719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77EA7-9E44-4ACC-A74B-0CEC85E3632F}"/>
              </a:ext>
            </a:extLst>
          </p:cNvPr>
          <p:cNvSpPr>
            <a:spLocks noGrp="1"/>
          </p:cNvSpPr>
          <p:nvPr>
            <p:ph type="title"/>
          </p:nvPr>
        </p:nvSpPr>
        <p:spPr/>
        <p:txBody>
          <a:bodyPr/>
          <a:lstStyle/>
          <a:p>
            <a:pPr algn="ctr"/>
            <a:r>
              <a:rPr lang="en-US" dirty="0"/>
              <a:t>3.2. Peran </a:t>
            </a:r>
            <a:r>
              <a:rPr lang="en-US" dirty="0" err="1"/>
              <a:t>Publik</a:t>
            </a:r>
            <a:r>
              <a:rPr lang="en-US" dirty="0"/>
              <a:t> Agama</a:t>
            </a:r>
            <a:br>
              <a:rPr lang="en-US" dirty="0"/>
            </a:br>
            <a:r>
              <a:rPr lang="en-US" dirty="0"/>
              <a:t>a. Agama dan </a:t>
            </a:r>
            <a:r>
              <a:rPr lang="en-US" dirty="0" err="1"/>
              <a:t>Prinsip</a:t>
            </a:r>
            <a:r>
              <a:rPr lang="en-US" dirty="0"/>
              <a:t> </a:t>
            </a:r>
            <a:r>
              <a:rPr lang="en-US" dirty="0" err="1"/>
              <a:t>Toleransi</a:t>
            </a:r>
            <a:r>
              <a:rPr lang="en-US" dirty="0"/>
              <a:t>  </a:t>
            </a:r>
            <a:endParaRPr lang="en-ID" dirty="0"/>
          </a:p>
        </p:txBody>
      </p:sp>
      <p:sp>
        <p:nvSpPr>
          <p:cNvPr id="3" name="Content Placeholder 2">
            <a:extLst>
              <a:ext uri="{FF2B5EF4-FFF2-40B4-BE49-F238E27FC236}">
                <a16:creationId xmlns:a16="http://schemas.microsoft.com/office/drawing/2014/main" id="{3663E40C-9AEE-4864-AE65-C1178143C8E1}"/>
              </a:ext>
            </a:extLst>
          </p:cNvPr>
          <p:cNvSpPr>
            <a:spLocks noGrp="1"/>
          </p:cNvSpPr>
          <p:nvPr>
            <p:ph idx="1"/>
          </p:nvPr>
        </p:nvSpPr>
        <p:spPr/>
        <p:txBody>
          <a:bodyPr/>
          <a:lstStyle/>
          <a:p>
            <a:endParaRPr lang="de-DE" dirty="0">
              <a:effectLst/>
              <a:latin typeface="Palatino Linotype" panose="02040502050505030304" pitchFamily="18" charset="0"/>
              <a:ea typeface="Calibri" panose="020F0502020204030204" pitchFamily="34" charset="0"/>
              <a:cs typeface="Times New Roman" panose="02020603050405020304" pitchFamily="18" charset="0"/>
            </a:endParaRPr>
          </a:p>
          <a:p>
            <a:r>
              <a:rPr lang="de-DE" dirty="0">
                <a:effectLst/>
                <a:latin typeface="Palatino Linotype" panose="02040502050505030304" pitchFamily="18" charset="0"/>
                <a:ea typeface="Calibri" panose="020F0502020204030204" pitchFamily="34" charset="0"/>
                <a:cs typeface="Times New Roman" panose="02020603050405020304" pitchFamily="18" charset="0"/>
              </a:rPr>
              <a:t>Agama yang berkiprah di ruang publik serta mampu menerjemahkan potensialitasnya dalam ungkapan nalar publik dapat memperkokoh solidaritas dalam masyarakat plural kontemporer. Bahaya-bahaya sektarianisme, intoleransi dan fundamentalisme religius pun dapat diatasi. Agama tidak lagi dipandang sebagai pemicu konflik dan tempat bercokolnya ideologi eksklusif, tapi dapat berperan memperkokoh toleransi sebagai pilar penyanggah kehidupan bersama yang inklusif.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19456541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058E5-AE8E-4B82-8E68-91EAEC74E385}"/>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E694AE20-7E3F-482E-BE10-5B9EAF32DF6A}"/>
              </a:ext>
            </a:extLst>
          </p:cNvPr>
          <p:cNvSpPr>
            <a:spLocks noGrp="1"/>
          </p:cNvSpPr>
          <p:nvPr>
            <p:ph idx="1"/>
          </p:nvPr>
        </p:nvSpPr>
        <p:spPr/>
        <p:txBody>
          <a:bodyPr/>
          <a:lstStyle/>
          <a:p>
            <a:r>
              <a:rPr lang="de-DE" dirty="0">
                <a:effectLst/>
                <a:latin typeface="Palatino Linotype" panose="02040502050505030304" pitchFamily="18" charset="0"/>
                <a:ea typeface="Calibri" panose="020F0502020204030204" pitchFamily="34" charset="0"/>
                <a:cs typeface="Times New Roman" panose="02020603050405020304" pitchFamily="18" charset="0"/>
              </a:rPr>
              <a:t>Toleransi dituntut ketika perbedaan-perbedaan pandangan etis, religius dan doktrin komprehensif berbenturan, di mana tak satu kubu pun mampu secara rasional membuktikan bahwa yang lain itu telah merusakkan sendi-sendi dasar kehidupan bersama. Kendatipun terdapat jurang perbedaan mendalam, setiap orang tetap saling menghargai atas dasar norma-norma yang disetujui </a:t>
            </a:r>
            <a:r>
              <a:rPr lang="de-DE" i="1" dirty="0">
                <a:effectLst/>
                <a:latin typeface="Palatino Linotype" panose="02040502050505030304" pitchFamily="18" charset="0"/>
                <a:ea typeface="Calibri" panose="020F0502020204030204" pitchFamily="34" charset="0"/>
                <a:cs typeface="Times New Roman" panose="02020603050405020304" pitchFamily="18" charset="0"/>
              </a:rPr>
              <a:t>bersama</a:t>
            </a:r>
            <a:r>
              <a:rPr lang="de-DE" dirty="0">
                <a:effectLst/>
                <a:latin typeface="Palatino Linotype" panose="02040502050505030304" pitchFamily="18" charset="0"/>
                <a:ea typeface="Calibri" panose="020F0502020204030204" pitchFamily="34" charset="0"/>
                <a:cs typeface="Times New Roman" panose="02020603050405020304" pitchFamily="18" charset="0"/>
              </a:rPr>
              <a:t> dan bukan berasal dari satu kelompok saja.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20333746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5714A-5D41-4B13-A061-9769DB898E03}"/>
              </a:ext>
            </a:extLst>
          </p:cNvPr>
          <p:cNvSpPr>
            <a:spLocks noGrp="1"/>
          </p:cNvSpPr>
          <p:nvPr>
            <p:ph type="title"/>
          </p:nvPr>
        </p:nvSpPr>
        <p:spPr/>
        <p:txBody>
          <a:bodyPr/>
          <a:lstStyle/>
          <a:p>
            <a:endParaRPr lang="en-ID" dirty="0"/>
          </a:p>
        </p:txBody>
      </p:sp>
      <p:sp>
        <p:nvSpPr>
          <p:cNvPr id="3" name="Content Placeholder 2">
            <a:extLst>
              <a:ext uri="{FF2B5EF4-FFF2-40B4-BE49-F238E27FC236}">
                <a16:creationId xmlns:a16="http://schemas.microsoft.com/office/drawing/2014/main" id="{5E0225F9-2B07-4D2F-9BA9-54FEDDBA7715}"/>
              </a:ext>
            </a:extLst>
          </p:cNvPr>
          <p:cNvSpPr>
            <a:spLocks noGrp="1"/>
          </p:cNvSpPr>
          <p:nvPr>
            <p:ph idx="1"/>
          </p:nvPr>
        </p:nvSpPr>
        <p:spPr>
          <a:xfrm>
            <a:off x="838200" y="1825625"/>
            <a:ext cx="10515600" cy="4667250"/>
          </a:xfrm>
        </p:spPr>
        <p:txBody>
          <a:bodyPr>
            <a:normAutofit lnSpcReduction="10000"/>
          </a:bodyPr>
          <a:lstStyle/>
          <a:p>
            <a:pPr marL="342900" lvl="0" indent="-342900" algn="just">
              <a:lnSpc>
                <a:spcPct val="107000"/>
              </a:lnSpc>
              <a:spcAft>
                <a:spcPts val="800"/>
              </a:spcAft>
              <a:buFont typeface="Symbol" panose="05050102010706020507" pitchFamily="18" charset="2"/>
              <a:buChar char=""/>
            </a:pPr>
            <a:r>
              <a:rPr lang="en-ID" dirty="0">
                <a:effectLst/>
                <a:latin typeface="Palatino Linotype" panose="02040502050505030304" pitchFamily="18" charset="0"/>
                <a:ea typeface="Calibri" panose="020F0502020204030204" pitchFamily="34" charset="0"/>
                <a:cs typeface="Times New Roman" panose="02020603050405020304" pitchFamily="18" charset="0"/>
              </a:rPr>
              <a:t>Post-</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sekularisme</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memberi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ruang</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agar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toleransi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diwujudkan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dalam</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proses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saling</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belajar</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antara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agama dan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akal</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budi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sekular</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Akal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budi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tidak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boleh</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bertindak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sebagai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hakim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sepihak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atas</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kebenaran-kebenaran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religius</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tapi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bersedia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mendengarkan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klaim-klaim</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religius</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di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ruang</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publik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ID" dirty="0">
                <a:effectLst/>
                <a:latin typeface="Palatino Linotype" panose="02040502050505030304" pitchFamily="18" charset="0"/>
                <a:ea typeface="Calibri" panose="020F0502020204030204" pitchFamily="34" charset="0"/>
                <a:cs typeface="Times New Roman" panose="02020603050405020304" pitchFamily="18" charset="0"/>
              </a:rPr>
              <a:t>Agar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dapat</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didengar</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dan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dipahami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di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ruang</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publik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yang plural, agama-agama pun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harus</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mampu</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menerjemahkan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doktrin-doktrinnya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ke</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dalam</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bahasa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nalar</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publik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de-DE" dirty="0">
                <a:effectLst/>
                <a:latin typeface="Palatino Linotype" panose="02040502050505030304" pitchFamily="18" charset="0"/>
                <a:ea typeface="Calibri" panose="020F0502020204030204" pitchFamily="34" charset="0"/>
                <a:cs typeface="Times New Roman" panose="02020603050405020304" pitchFamily="18" charset="0"/>
              </a:rPr>
              <a:t>Proses saling belajar antara agama dan sekularitas ini dirumuskan oleh Habermas sebagai berikut:</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23860261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AACED-2BE6-4A29-882A-30C5182FF72D}"/>
              </a:ext>
            </a:extLst>
          </p:cNvPr>
          <p:cNvSpPr>
            <a:spLocks noGrp="1"/>
          </p:cNvSpPr>
          <p:nvPr>
            <p:ph type="title"/>
          </p:nvPr>
        </p:nvSpPr>
        <p:spPr/>
        <p:txBody>
          <a:bodyPr/>
          <a:lstStyle/>
          <a:p>
            <a:pPr algn="ctr"/>
            <a:r>
              <a:rPr lang="en-US" dirty="0"/>
              <a:t>Habermas</a:t>
            </a:r>
            <a:endParaRPr lang="en-ID" dirty="0"/>
          </a:p>
        </p:txBody>
      </p:sp>
      <p:sp>
        <p:nvSpPr>
          <p:cNvPr id="3" name="Content Placeholder 2">
            <a:extLst>
              <a:ext uri="{FF2B5EF4-FFF2-40B4-BE49-F238E27FC236}">
                <a16:creationId xmlns:a16="http://schemas.microsoft.com/office/drawing/2014/main" id="{7B74AA3F-F79B-4F30-A7D1-40AC27B0A541}"/>
              </a:ext>
            </a:extLst>
          </p:cNvPr>
          <p:cNvSpPr>
            <a:spLocks noGrp="1"/>
          </p:cNvSpPr>
          <p:nvPr>
            <p:ph idx="1"/>
          </p:nvPr>
        </p:nvSpPr>
        <p:spPr/>
        <p:txBody>
          <a:bodyPr/>
          <a:lstStyle/>
          <a:p>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Kubu</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agama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harus</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mengakui</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otoritas</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akal</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budi</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kodrati</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sebagai</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hasil</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karya</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institusi</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ilmu</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pengetahuan</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yang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dapat</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difalsifikasi</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dan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prinsip-prinsip</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egalitarianisme</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universal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dalam</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hukum</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dan moral.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Sebaliknya</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akal</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budi</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sekular</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tidak</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boleh</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menempatkan</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dirinya</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sebagai</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hakim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atas</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kebenaran-kebenaran</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iman</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kendatipun</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dalam</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kenyataan</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akal</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budi</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hanya</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menganggap</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suatu</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pernyataan</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itu</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rasional</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sejauh</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pernyataan</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tersebut</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dapat</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diterjemahkan</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ke</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dalam</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diskursus</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yang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terbuka</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bagi</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publik</a:t>
            </a:r>
            <a:r>
              <a:rPr lang="en-ID" i="1" dirty="0">
                <a:latin typeface="Palatino Linotype" panose="02040502050505030304" pitchFamily="18" charset="0"/>
                <a:ea typeface="Calibri" panose="020F0502020204030204" pitchFamily="34" charset="0"/>
                <a:cs typeface="Times New Roman" panose="02020603050405020304" pitchFamily="18" charset="0"/>
              </a:rPr>
              <a:t> (</a:t>
            </a:r>
            <a:r>
              <a:rPr lang="de-DE" sz="1800" dirty="0">
                <a:effectLst/>
                <a:latin typeface="Palatino Linotype" panose="02040502050505030304" pitchFamily="18" charset="0"/>
                <a:ea typeface="Calibri" panose="020F0502020204030204" pitchFamily="34" charset="0"/>
                <a:cs typeface="Times New Roman" panose="02020603050405020304" pitchFamily="18" charset="0"/>
              </a:rPr>
              <a:t>Jü</a:t>
            </a:r>
            <a:r>
              <a:rPr lang="id-ID" sz="1800" dirty="0">
                <a:effectLst/>
                <a:latin typeface="Palatino Linotype" panose="02040502050505030304" pitchFamily="18" charset="0"/>
                <a:ea typeface="Calibri" panose="020F0502020204030204" pitchFamily="34" charset="0"/>
                <a:cs typeface="Times New Roman" panose="02020603050405020304" pitchFamily="18" charset="0"/>
              </a:rPr>
              <a:t>rgen</a:t>
            </a:r>
            <a:r>
              <a:rPr lang="id-ID" sz="1800" dirty="0">
                <a:effectLst/>
                <a:latin typeface="Palatino Linotype" panose="02040502050505030304" pitchFamily="18" charset="0"/>
                <a:ea typeface="Calibri" panose="020F0502020204030204" pitchFamily="34" charset="0"/>
                <a:cs typeface="Calibri" panose="020F0502020204030204" pitchFamily="34" charset="0"/>
              </a:rPr>
              <a:t> </a:t>
            </a:r>
            <a:r>
              <a:rPr lang="de-DE" sz="1800" dirty="0">
                <a:effectLst/>
                <a:latin typeface="Palatino Linotype" panose="02040502050505030304" pitchFamily="18" charset="0"/>
                <a:ea typeface="Calibri" panose="020F0502020204030204" pitchFamily="34" charset="0"/>
                <a:cs typeface="Times New Roman" panose="02020603050405020304" pitchFamily="18" charset="0"/>
              </a:rPr>
              <a:t>Habermas, </a:t>
            </a:r>
            <a:r>
              <a:rPr lang="de-DE" sz="1800" i="1" dirty="0">
                <a:effectLst/>
                <a:latin typeface="Palatino Linotype" panose="02040502050505030304" pitchFamily="18" charset="0"/>
                <a:ea typeface="Calibri" panose="020F0502020204030204" pitchFamily="34" charset="0"/>
                <a:cs typeface="Times New Roman" panose="02020603050405020304" pitchFamily="18" charset="0"/>
              </a:rPr>
              <a:t>Ein Bewußtsein von dem, was fehlt, </a:t>
            </a:r>
            <a:r>
              <a:rPr lang="de-DE" sz="1800" dirty="0">
                <a:effectLst/>
                <a:latin typeface="Palatino Linotype" panose="02040502050505030304" pitchFamily="18" charset="0"/>
                <a:ea typeface="Calibri" panose="020F0502020204030204" pitchFamily="34" charset="0"/>
                <a:cs typeface="Times New Roman" panose="02020603050405020304" pitchFamily="18" charset="0"/>
              </a:rPr>
              <a:t>hg. von</a:t>
            </a:r>
            <a:r>
              <a:rPr lang="de-DE"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de-DE" sz="1800" dirty="0">
                <a:effectLst/>
                <a:latin typeface="Palatino Linotype" panose="02040502050505030304" pitchFamily="18" charset="0"/>
                <a:ea typeface="Calibri" panose="020F0502020204030204" pitchFamily="34" charset="0"/>
                <a:cs typeface="Times New Roman" panose="02020603050405020304" pitchFamily="18" charset="0"/>
              </a:rPr>
              <a:t>Michael Reder/Joseph Schmidt, Frankfurt am Mein: Suhrkamp Verlag, 2008, hal. 27). </a:t>
            </a:r>
            <a:endParaRPr lang="en-ID"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D" i="1"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1637442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ACF25-6254-49A3-805D-538449C5E918}"/>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F6571FBF-B456-452D-AE72-7E214A32C61F}"/>
              </a:ext>
            </a:extLst>
          </p:cNvPr>
          <p:cNvSpPr>
            <a:spLocks noGrp="1"/>
          </p:cNvSpPr>
          <p:nvPr>
            <p:ph idx="1"/>
          </p:nvPr>
        </p:nvSpPr>
        <p:spPr>
          <a:xfrm>
            <a:off x="838200" y="1825625"/>
            <a:ext cx="10515600" cy="4667250"/>
          </a:xfrm>
        </p:spPr>
        <p:txBody>
          <a:bodyPr>
            <a:normAutofit fontScale="92500" lnSpcReduction="10000"/>
          </a:bodyPr>
          <a:lstStyle/>
          <a:p>
            <a:pPr marL="342900" lvl="0" indent="-342900" algn="just">
              <a:lnSpc>
                <a:spcPct val="107000"/>
              </a:lnSpc>
              <a:spcAft>
                <a:spcPts val="800"/>
              </a:spcAft>
              <a:buFont typeface="Symbol" panose="05050102010706020507" pitchFamily="18" charset="2"/>
              <a:buChar char=""/>
            </a:pP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Reformulasi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relasi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antara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agama dan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akal</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budi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menghantar</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kita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kepada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pemahaman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tentang</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toleransi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respek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yang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berpijak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pada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kooperasi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penilaian-penilaian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moral universal dan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penghargaan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serta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toleransi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terhadap</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kebhinekaan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etis</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de-DE" dirty="0">
                <a:effectLst/>
                <a:latin typeface="Palatino Linotype" panose="02040502050505030304" pitchFamily="18" charset="0"/>
                <a:ea typeface="Calibri" panose="020F0502020204030204" pitchFamily="34" charset="0"/>
                <a:cs typeface="Times New Roman" panose="02020603050405020304" pitchFamily="18" charset="0"/>
              </a:rPr>
              <a:t>Habermas menggunakan term “transposisi atau penerjemahan“ argumentasi-argumentasi religius dalam diskursus-diskursus politik publik.</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de-DE" dirty="0">
                <a:effectLst/>
                <a:latin typeface="Palatino Linotype" panose="02040502050505030304" pitchFamily="18" charset="0"/>
                <a:ea typeface="Calibri" panose="020F0502020204030204" pitchFamily="34" charset="0"/>
                <a:cs typeface="Times New Roman" panose="02020603050405020304" pitchFamily="18" charset="0"/>
              </a:rPr>
              <a:t>Proses belajar bersama ini berlangsung timbal-balik. Artinya, bukan hanya warga dengan keyakinan religius berkewajiban untuk menerjemahkan pandangannya ke dalam bahasa sekular guna menghindari dominasi sosial yang tidak </a:t>
            </a:r>
            <a:r>
              <a:rPr lang="de-DE" i="1" dirty="0">
                <a:effectLst/>
                <a:latin typeface="Palatino Linotype" panose="02040502050505030304" pitchFamily="18" charset="0"/>
                <a:ea typeface="Calibri" panose="020F0502020204030204" pitchFamily="34" charset="0"/>
                <a:cs typeface="Times New Roman" panose="02020603050405020304" pitchFamily="18" charset="0"/>
              </a:rPr>
              <a:t>fair</a:t>
            </a:r>
            <a:r>
              <a:rPr lang="de-DE" dirty="0">
                <a:effectLst/>
                <a:latin typeface="Palatino Linotype" panose="02040502050505030304" pitchFamily="18" charset="0"/>
                <a:ea typeface="Calibri" panose="020F0502020204030204" pitchFamily="34" charset="0"/>
                <a:cs typeface="Times New Roman" panose="02020603050405020304" pitchFamily="18" charset="0"/>
              </a:rPr>
              <a:t> atas yang lain lewat keyakinan yang tidak cukup legitim.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489556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7444E-954A-4F27-8F68-CDD7CA714BE2}"/>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B82BD0F2-0A4A-4A84-9C82-4FBF5C26811C}"/>
              </a:ext>
            </a:extLst>
          </p:cNvPr>
          <p:cNvSpPr>
            <a:spLocks noGrp="1"/>
          </p:cNvSpPr>
          <p:nvPr>
            <p:ph idx="1"/>
          </p:nvPr>
        </p:nvSpPr>
        <p:spPr/>
        <p:txBody>
          <a:bodyPr/>
          <a:lstStyle/>
          <a:p>
            <a:pPr marL="342900" lvl="0" indent="-342900" algn="just">
              <a:lnSpc>
                <a:spcPct val="107000"/>
              </a:lnSpc>
              <a:spcAft>
                <a:spcPts val="800"/>
              </a:spcAft>
              <a:buFont typeface="Symbol" panose="05050102010706020507" pitchFamily="18" charset="2"/>
              <a:buChar char=""/>
            </a:pPr>
            <a:r>
              <a:rPr lang="de-DE" dirty="0">
                <a:effectLst/>
                <a:latin typeface="Palatino Linotype" panose="02040502050505030304" pitchFamily="18" charset="0"/>
                <a:ea typeface="Calibri" panose="020F0502020204030204" pitchFamily="34" charset="0"/>
                <a:cs typeface="Times New Roman" panose="02020603050405020304" pitchFamily="18" charset="0"/>
              </a:rPr>
              <a:t>Tapi juga warga sekular memiliki tanggungjawab untuk memahami, menghargai posisi religius dan dalam proses belajar bersama berusaha untuk menafsirkan maknanya: “Sebuah budaya politik liberal bahkan dapat berharap dari warga sekular untuk mengambil bagian secara aktif untuk menerjemahkan kontribusi-kontribusi religius yang relevan ke dalam bahasa nalar publik.“</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36519200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0D4CC-4402-47DB-9093-8C101FE503F2}"/>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AACF4572-D0D0-4BDE-93EA-70F5284665BF}"/>
              </a:ext>
            </a:extLst>
          </p:cNvPr>
          <p:cNvSpPr>
            <a:spLocks noGrp="1"/>
          </p:cNvSpPr>
          <p:nvPr>
            <p:ph idx="1"/>
          </p:nvPr>
        </p:nvSpPr>
        <p:spPr>
          <a:xfrm>
            <a:off x="838200" y="1825625"/>
            <a:ext cx="10515600" cy="4832350"/>
          </a:xfrm>
        </p:spPr>
        <p:txBody>
          <a:bodyPr/>
          <a:lstStyle/>
          <a:p>
            <a:r>
              <a:rPr lang="de-DE" sz="2400" dirty="0">
                <a:effectLst/>
                <a:latin typeface="Palatino Linotype" panose="02040502050505030304" pitchFamily="18" charset="0"/>
                <a:ea typeface="Calibri" panose="020F0502020204030204" pitchFamily="34" charset="0"/>
                <a:cs typeface="Times New Roman" panose="02020603050405020304" pitchFamily="18" charset="0"/>
              </a:rPr>
              <a:t>Seruan Habermas ini dirumuskan dalam konteks negara liberal sekular di mana peran agama di ruang publik sering tidak ditanggapi dengan sungguh oleh kalangan pemikir sekular. Untuk konteks Indonesia seruan ini tidak terlalu releven sebab ruang publik politik kita sudah lama mengalami “surplus agama“ yang dapat membahayakan toleransi dan pluralisme sebagai pilar kehidupan bersama yang setara, bebas dan demokratis. </a:t>
            </a:r>
          </a:p>
          <a:p>
            <a:r>
              <a:rPr lang="de-DE" sz="2400" dirty="0">
                <a:effectLst/>
                <a:latin typeface="Palatino Linotype" panose="02040502050505030304" pitchFamily="18" charset="0"/>
                <a:ea typeface="Calibri" panose="020F0502020204030204" pitchFamily="34" charset="0"/>
                <a:cs typeface="Times New Roman" panose="02020603050405020304" pitchFamily="18" charset="0"/>
              </a:rPr>
              <a:t>Yang dibutuhkan di Indonesia ialah kesediaan agama-agama untuk mendengarkan akal sehat dan nalar publik agar agama-agama sungguh memancarkan humanitas, dan bukan sebaliknya mengorbankan kemanusiaan guna membela doktrin-doktrin agama. </a:t>
            </a:r>
            <a:endParaRPr lang="en-ID"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ID"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36219099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7E512-5910-4313-87F3-8C59A46D576B}"/>
              </a:ext>
            </a:extLst>
          </p:cNvPr>
          <p:cNvSpPr>
            <a:spLocks noGrp="1"/>
          </p:cNvSpPr>
          <p:nvPr>
            <p:ph type="title"/>
          </p:nvPr>
        </p:nvSpPr>
        <p:spPr/>
        <p:txBody>
          <a:bodyPr/>
          <a:lstStyle/>
          <a:p>
            <a:pPr algn="ctr"/>
            <a:r>
              <a:rPr lang="en-US" b="1" dirty="0"/>
              <a:t>b. Agama dan </a:t>
            </a:r>
            <a:r>
              <a:rPr lang="en-US" b="1" dirty="0" err="1"/>
              <a:t>Privatisasi</a:t>
            </a:r>
            <a:r>
              <a:rPr lang="en-US" b="1" dirty="0"/>
              <a:t> Iman </a:t>
            </a:r>
            <a:endParaRPr lang="en-ID" b="1" dirty="0"/>
          </a:p>
        </p:txBody>
      </p:sp>
      <p:sp>
        <p:nvSpPr>
          <p:cNvPr id="3" name="Content Placeholder 2">
            <a:extLst>
              <a:ext uri="{FF2B5EF4-FFF2-40B4-BE49-F238E27FC236}">
                <a16:creationId xmlns:a16="http://schemas.microsoft.com/office/drawing/2014/main" id="{4AA7BFFB-80E9-4CCA-A0F0-3BA076BEF850}"/>
              </a:ext>
            </a:extLst>
          </p:cNvPr>
          <p:cNvSpPr>
            <a:spLocks noGrp="1"/>
          </p:cNvSpPr>
          <p:nvPr>
            <p:ph idx="1"/>
          </p:nvPr>
        </p:nvSpPr>
        <p:spPr>
          <a:xfrm>
            <a:off x="838200" y="1825624"/>
            <a:ext cx="10515600" cy="4956175"/>
          </a:xfrm>
        </p:spPr>
        <p:txBody>
          <a:bodyPr>
            <a:normAutofit/>
          </a:bodyPr>
          <a:lstStyle/>
          <a:p>
            <a:pPr marL="342900" lvl="0" indent="-342900" algn="just">
              <a:lnSpc>
                <a:spcPct val="107000"/>
              </a:lnSpc>
              <a:spcAft>
                <a:spcPts val="800"/>
              </a:spcAft>
              <a:buFont typeface="Symbol" panose="05050102010706020507" pitchFamily="18" charset="2"/>
              <a:buChar char=""/>
            </a:pPr>
            <a:r>
              <a:rPr lang="de-DE" dirty="0">
                <a:effectLst/>
                <a:latin typeface="Palatino Linotype" panose="02040502050505030304" pitchFamily="18" charset="0"/>
                <a:ea typeface="Calibri" panose="020F0502020204030204" pitchFamily="34" charset="0"/>
                <a:cs typeface="Times New Roman" panose="02020603050405020304" pitchFamily="18" charset="0"/>
              </a:rPr>
              <a:t>Kondisi masyarakat post-sekular merupakan peluang bagi agama-agama dan terutama Gereja Katolik dalam menjawabi kecenderungan sekularisme dan masyarakat moderen yang mendomestifikasi agama atau bahkan Allah di ruang privat.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de-DE" dirty="0">
                <a:effectLst/>
                <a:latin typeface="Palatino Linotype" panose="02040502050505030304" pitchFamily="18" charset="0"/>
                <a:ea typeface="Calibri" panose="020F0502020204030204" pitchFamily="34" charset="0"/>
                <a:cs typeface="Times New Roman" panose="02020603050405020304" pitchFamily="18" charset="0"/>
              </a:rPr>
              <a:t>Allah yang dikurung di ruang privat adalah Allah yang tidak diberi kemungkinan untuk mengganggu atau menggugat kemapanan dan kenyamanan pribadi. </a:t>
            </a:r>
            <a:r>
              <a:rPr lang="en-ID" dirty="0">
                <a:effectLst/>
                <a:latin typeface="Palatino Linotype" panose="02040502050505030304" pitchFamily="18" charset="0"/>
                <a:ea typeface="Calibri" panose="020F0502020204030204" pitchFamily="34" charset="0"/>
                <a:cs typeface="Times New Roman" panose="02020603050405020304" pitchFamily="18" charset="0"/>
              </a:rPr>
              <a:t>Di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sini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beriman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atau</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hidup</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menggereja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dipandang</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sebagai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urusan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personal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semata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tanpa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memperhatikan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relevansi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sosio-politis</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15736556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D50-C673-427A-8A05-803F759389CC}"/>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FC0145D0-8D1F-4586-A079-5BC94D466807}"/>
              </a:ext>
            </a:extLst>
          </p:cNvPr>
          <p:cNvSpPr>
            <a:spLocks noGrp="1"/>
          </p:cNvSpPr>
          <p:nvPr>
            <p:ph idx="1"/>
          </p:nvPr>
        </p:nvSpPr>
        <p:spPr/>
        <p:txBody>
          <a:bodyPr/>
          <a:lstStyle/>
          <a:p>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Spiritualitas</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direduksi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menjadi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kesalehan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ritualistik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personal minus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keterlibatan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dan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pertanggungjawaban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sosial</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Maka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fenomena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paradoksal</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berikut</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pun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bermunculan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dan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tak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terlalu</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mengherankan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rajin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beribadah</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dan pada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saat</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yang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sama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korup</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ziarah</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ke</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tanah</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suci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atau</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memberikan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sumbangan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untuk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pembangunan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rumah</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ibadat</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dengan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menggunakan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uang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hasil</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korupsi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atau</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keuntungan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usaha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tambang</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tanpa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NWPP dan yang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merusak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lingkungan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hidup</a:t>
            </a:r>
            <a:r>
              <a:rPr lang="en-ID" dirty="0">
                <a:effectLst/>
                <a:latin typeface="Palatino Linotype" panose="02040502050505030304" pitchFamily="18" charset="0"/>
                <a:ea typeface="Calibri" panose="020F0502020204030204" pitchFamily="34" charset="0"/>
                <a:cs typeface="Times New Roman" panose="02020603050405020304" pitchFamily="18" charset="0"/>
              </a:rPr>
              <a:t>.</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311787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A992A-3C46-4803-8156-C623489E1CB1}"/>
              </a:ext>
            </a:extLst>
          </p:cNvPr>
          <p:cNvSpPr>
            <a:spLocks noGrp="1"/>
          </p:cNvSpPr>
          <p:nvPr>
            <p:ph type="title"/>
          </p:nvPr>
        </p:nvSpPr>
        <p:spPr/>
        <p:txBody>
          <a:bodyPr/>
          <a:lstStyle/>
          <a:p>
            <a:pPr algn="ctr"/>
            <a:r>
              <a:rPr lang="en-US" b="1" dirty="0" err="1"/>
              <a:t>Perjanjian</a:t>
            </a:r>
            <a:r>
              <a:rPr lang="en-US" b="1" dirty="0"/>
              <a:t> </a:t>
            </a:r>
            <a:r>
              <a:rPr lang="en-US" b="1" dirty="0" err="1"/>
              <a:t>Westfalia</a:t>
            </a:r>
            <a:r>
              <a:rPr lang="en-US" b="1" dirty="0"/>
              <a:t> </a:t>
            </a:r>
            <a:endParaRPr lang="en-ID" b="1" dirty="0"/>
          </a:p>
        </p:txBody>
      </p:sp>
      <p:sp>
        <p:nvSpPr>
          <p:cNvPr id="3" name="Content Placeholder 2">
            <a:extLst>
              <a:ext uri="{FF2B5EF4-FFF2-40B4-BE49-F238E27FC236}">
                <a16:creationId xmlns:a16="http://schemas.microsoft.com/office/drawing/2014/main" id="{9DDDC50C-1E66-47DF-944E-11CF4A27531D}"/>
              </a:ext>
            </a:extLst>
          </p:cNvPr>
          <p:cNvSpPr>
            <a:spLocks noGrp="1"/>
          </p:cNvSpPr>
          <p:nvPr>
            <p:ph idx="1"/>
          </p:nvPr>
        </p:nvSpPr>
        <p:spPr/>
        <p:txBody>
          <a:bodyPr/>
          <a:lstStyle/>
          <a:p>
            <a:endParaRPr lang="en-ID" dirty="0">
              <a:effectLst/>
              <a:latin typeface="Palatino Linotype" panose="02040502050505030304" pitchFamily="18" charset="0"/>
              <a:ea typeface="Calibri" panose="020F0502020204030204" pitchFamily="34" charset="0"/>
              <a:cs typeface="Times New Roman" panose="02020603050405020304" pitchFamily="18" charset="0"/>
            </a:endParaRPr>
          </a:p>
          <a:p>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Sejak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Perjanjian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Westfalia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(1648) yang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menandai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berakhirnya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perang</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selama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30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tahun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antara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kelompok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Protestan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dan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Katolik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Roma yang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manghancurkan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hampir</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seluruh</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Eropa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term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sekularisasi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mendapat</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nuansa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politis</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Sejak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saat</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ini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sekularisasi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juga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berarti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proses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pengambilalihan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harta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kekayaan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dan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institusi-institusi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milik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Gereja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yang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kalah</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perang</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oleh negara dan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penggunaannya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untuk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kepentingan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publik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41186189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AFA0E-6627-4341-B47B-B60F697F6A51}"/>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259ABD82-E1D0-48E4-AFCE-8099EFD01A1B}"/>
              </a:ext>
            </a:extLst>
          </p:cNvPr>
          <p:cNvSpPr>
            <a:spLocks noGrp="1"/>
          </p:cNvSpPr>
          <p:nvPr>
            <p:ph idx="1"/>
          </p:nvPr>
        </p:nvSpPr>
        <p:spPr/>
        <p:txBody>
          <a:bodyPr/>
          <a:lstStyle/>
          <a:p>
            <a:endParaRPr lang="en-ID" dirty="0">
              <a:effectLst/>
              <a:latin typeface="Palatino Linotype" panose="02040502050505030304" pitchFamily="18" charset="0"/>
              <a:ea typeface="Calibri" panose="020F0502020204030204" pitchFamily="34" charset="0"/>
              <a:cs typeface="Times New Roman" panose="02020603050405020304" pitchFamily="18" charset="0"/>
            </a:endParaRPr>
          </a:p>
          <a:p>
            <a:r>
              <a:rPr lang="en-ID" dirty="0" err="1">
                <a:effectLst/>
                <a:latin typeface="Palatino Linotype" panose="02040502050505030304" pitchFamily="18" charset="0"/>
                <a:ea typeface="Calibri" panose="020F0502020204030204" pitchFamily="34" charset="0"/>
                <a:cs typeface="Times New Roman" panose="02020603050405020304" pitchFamily="18" charset="0"/>
              </a:rPr>
              <a:t>Gereja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atau</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agama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akhirnya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tak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lebih</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dari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obat</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penghibur</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batin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seperti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ditulis</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teolog</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J.B. Metz: “Agama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seperti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ini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tidak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lebih</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dari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sekadar</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nama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untuk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impian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akan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kebahagiaan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tanpa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penderitaan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obsesi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mistis</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jiwa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atau</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khayalan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psikologis-estetis</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tentang</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ketidakbernodaan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manusia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a:t>
            </a:r>
            <a:r>
              <a:rPr lang="de-DE" sz="1800" dirty="0">
                <a:effectLst/>
                <a:latin typeface="Palatino Linotype" panose="02040502050505030304" pitchFamily="18" charset="0"/>
                <a:ea typeface="Calibri" panose="020F0502020204030204" pitchFamily="34" charset="0"/>
                <a:cs typeface="Times New Roman" panose="02020603050405020304" pitchFamily="18" charset="0"/>
              </a:rPr>
              <a:t>Johann Baptist Metz, „Gotteskrise. Versuch zur geistigen Situation der Zeit“, in: </a:t>
            </a:r>
            <a:r>
              <a:rPr lang="de-DE" sz="1800" i="1" dirty="0">
                <a:effectLst/>
                <a:latin typeface="Palatino Linotype" panose="02040502050505030304" pitchFamily="18" charset="0"/>
                <a:ea typeface="Calibri" panose="020F0502020204030204" pitchFamily="34" charset="0"/>
                <a:cs typeface="Times New Roman" panose="02020603050405020304" pitchFamily="18" charset="0"/>
              </a:rPr>
              <a:t>Diagnosen zur Zeit </a:t>
            </a:r>
            <a:r>
              <a:rPr lang="de-DE" sz="1800" dirty="0">
                <a:effectLst/>
                <a:latin typeface="Palatino Linotype" panose="02040502050505030304" pitchFamily="18" charset="0"/>
                <a:ea typeface="Calibri" panose="020F0502020204030204" pitchFamily="34" charset="0"/>
                <a:cs typeface="Times New Roman" panose="02020603050405020304" pitchFamily="18" charset="0"/>
              </a:rPr>
              <a:t>(mit Beitr</a:t>
            </a:r>
            <a:r>
              <a:rPr lang="de-DE" sz="1800" dirty="0">
                <a:effectLst/>
                <a:latin typeface="Palatino Linotype" panose="02040502050505030304" pitchFamily="18" charset="0"/>
                <a:ea typeface="Calibri" panose="020F0502020204030204" pitchFamily="34" charset="0"/>
                <a:cs typeface="Calibri" panose="020F0502020204030204" pitchFamily="34" charset="0"/>
              </a:rPr>
              <a:t>ä</a:t>
            </a:r>
            <a:r>
              <a:rPr lang="de-DE" sz="1800" dirty="0">
                <a:effectLst/>
                <a:latin typeface="Palatino Linotype" panose="02040502050505030304" pitchFamily="18" charset="0"/>
                <a:ea typeface="Calibri" panose="020F0502020204030204" pitchFamily="34" charset="0"/>
                <a:cs typeface="Times New Roman" panose="02020603050405020304" pitchFamily="18" charset="0"/>
              </a:rPr>
              <a:t>gen von Johann Baptist Metz, J</a:t>
            </a:r>
            <a:r>
              <a:rPr lang="de-DE" sz="1800" dirty="0">
                <a:effectLst/>
                <a:latin typeface="Palatino Linotype" panose="02040502050505030304" pitchFamily="18" charset="0"/>
                <a:ea typeface="Calibri" panose="020F0502020204030204" pitchFamily="34" charset="0"/>
                <a:cs typeface="Calibri" panose="020F0502020204030204" pitchFamily="34" charset="0"/>
              </a:rPr>
              <a:t>ü</a:t>
            </a:r>
            <a:r>
              <a:rPr lang="de-DE" sz="1800" dirty="0">
                <a:effectLst/>
                <a:latin typeface="Palatino Linotype" panose="02040502050505030304" pitchFamily="18" charset="0"/>
                <a:ea typeface="Calibri" panose="020F0502020204030204" pitchFamily="34" charset="0"/>
                <a:cs typeface="Times New Roman" panose="02020603050405020304" pitchFamily="18" charset="0"/>
              </a:rPr>
              <a:t>rgen Habermas u.a.), D</a:t>
            </a:r>
            <a:r>
              <a:rPr lang="de-DE" sz="1800" dirty="0">
                <a:effectLst/>
                <a:latin typeface="Palatino Linotype" panose="02040502050505030304" pitchFamily="18" charset="0"/>
                <a:ea typeface="Calibri" panose="020F0502020204030204" pitchFamily="34" charset="0"/>
                <a:cs typeface="Calibri" panose="020F0502020204030204" pitchFamily="34" charset="0"/>
              </a:rPr>
              <a:t>üsseldorf: Patmos Verlag, 1994, hal. 78)</a:t>
            </a:r>
            <a:endParaRPr lang="en-ID"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2093243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9FC9D-1331-4B16-9086-D7A77D7BF68C}"/>
              </a:ext>
            </a:extLst>
          </p:cNvPr>
          <p:cNvSpPr>
            <a:spLocks noGrp="1"/>
          </p:cNvSpPr>
          <p:nvPr>
            <p:ph type="title"/>
          </p:nvPr>
        </p:nvSpPr>
        <p:spPr/>
        <p:txBody>
          <a:bodyPr/>
          <a:lstStyle/>
          <a:p>
            <a:pPr algn="ctr"/>
            <a:r>
              <a:rPr lang="en-US" dirty="0"/>
              <a:t>Paus </a:t>
            </a:r>
            <a:r>
              <a:rPr lang="en-US" dirty="0" err="1"/>
              <a:t>Fransiskus</a:t>
            </a:r>
            <a:r>
              <a:rPr lang="en-US" dirty="0"/>
              <a:t> </a:t>
            </a:r>
            <a:endParaRPr lang="en-ID" dirty="0"/>
          </a:p>
        </p:txBody>
      </p:sp>
      <p:sp>
        <p:nvSpPr>
          <p:cNvPr id="3" name="Content Placeholder 2">
            <a:extLst>
              <a:ext uri="{FF2B5EF4-FFF2-40B4-BE49-F238E27FC236}">
                <a16:creationId xmlns:a16="http://schemas.microsoft.com/office/drawing/2014/main" id="{2A627F15-8CAF-4881-981A-9D17FA3D7375}"/>
              </a:ext>
            </a:extLst>
          </p:cNvPr>
          <p:cNvSpPr>
            <a:spLocks noGrp="1"/>
          </p:cNvSpPr>
          <p:nvPr>
            <p:ph idx="1"/>
          </p:nvPr>
        </p:nvSpPr>
        <p:spPr>
          <a:xfrm>
            <a:off x="838200" y="1825624"/>
            <a:ext cx="10515600" cy="5032375"/>
          </a:xfrm>
        </p:spPr>
        <p:txBody>
          <a:bodyPr>
            <a:normAutofit/>
          </a:bodyPr>
          <a:lstStyle/>
          <a:p>
            <a:pPr marL="342900" lvl="0" indent="-342900" algn="just">
              <a:lnSpc>
                <a:spcPct val="107000"/>
              </a:lnSpc>
              <a:spcAft>
                <a:spcPts val="800"/>
              </a:spcAft>
              <a:buFont typeface="Symbol" panose="05050102010706020507" pitchFamily="18" charset="2"/>
              <a:buChar char=""/>
            </a:pPr>
            <a:r>
              <a:rPr lang="de-DE" sz="2400" dirty="0">
                <a:effectLst/>
                <a:latin typeface="Palatino Linotype" panose="02040502050505030304" pitchFamily="18" charset="0"/>
                <a:ea typeface="Calibri" panose="020F0502020204030204" pitchFamily="34" charset="0"/>
                <a:cs typeface="Times New Roman" panose="02020603050405020304" pitchFamily="18" charset="0"/>
              </a:rPr>
              <a:t>Hal senada juga diserukan oleh Paus Fransiskus untuk umat Katolik sejagad dalam seruan apostolik berjudul </a:t>
            </a:r>
            <a:r>
              <a:rPr lang="de-DE" sz="2400" i="1" dirty="0">
                <a:effectLst/>
                <a:latin typeface="Palatino Linotype" panose="02040502050505030304" pitchFamily="18" charset="0"/>
                <a:ea typeface="Calibri" panose="020F0502020204030204" pitchFamily="34" charset="0"/>
                <a:cs typeface="Times New Roman" panose="02020603050405020304" pitchFamily="18" charset="0"/>
              </a:rPr>
              <a:t>Evangelii</a:t>
            </a:r>
            <a:r>
              <a:rPr lang="de-DE"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de-DE" sz="2400" i="1" dirty="0">
                <a:effectLst/>
                <a:latin typeface="Palatino Linotype" panose="02040502050505030304" pitchFamily="18" charset="0"/>
                <a:ea typeface="Calibri" panose="020F0502020204030204" pitchFamily="34" charset="0"/>
                <a:cs typeface="Times New Roman" panose="02020603050405020304" pitchFamily="18" charset="0"/>
              </a:rPr>
              <a:t>Gaudium</a:t>
            </a:r>
            <a:r>
              <a:rPr lang="de-DE" sz="2400" dirty="0">
                <a:effectLst/>
                <a:latin typeface="Palatino Linotype" panose="02040502050505030304" pitchFamily="18" charset="0"/>
                <a:ea typeface="Calibri" panose="020F0502020204030204" pitchFamily="34" charset="0"/>
                <a:cs typeface="Times New Roman" panose="02020603050405020304" pitchFamily="18" charset="0"/>
              </a:rPr>
              <a:t>. Paus menekankan pentingnya aspek politis dan keterlibatan sosial dari iman. Keterlibatan tersebut harus lahir dari relasi pribadi dengan Allah yang diperoleh dari hidup doa. Tentang pentingnya hidup doa Paus Fransiskus menulis: </a:t>
            </a:r>
            <a:endParaRPr lang="en-ID"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id-ID" sz="2400" dirty="0">
                <a:effectLst/>
                <a:latin typeface="Palatino Linotype" panose="02040502050505030304" pitchFamily="18" charset="0"/>
                <a:ea typeface="Calibri" panose="020F0502020204030204" pitchFamily="34" charset="0"/>
                <a:cs typeface="Times New Roman" panose="02020603050405020304" pitchFamily="18" charset="0"/>
              </a:rPr>
              <a:t>“Gereja sungguh-sungguh membutuhkan nafas doa yang dalam, dan saya sungguh bersukacita karena di semua lembaga Gereja berkembanglah kelompok-kelompok doa, kelompok-kelompok para pemohon, kelompok-kelompok pembaca sabda Allah dalam suasana doa dan adorasi abadi Ekaristi.” </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Evangelii</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Gaudium) </a:t>
            </a:r>
            <a:endParaRPr lang="en-ID"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15596940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B67AF-4C00-423B-BED5-8B50DEB28F46}"/>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64E9DF78-433E-48A9-92A9-33A55A80EFF9}"/>
              </a:ext>
            </a:extLst>
          </p:cNvPr>
          <p:cNvSpPr>
            <a:spLocks noGrp="1"/>
          </p:cNvSpPr>
          <p:nvPr>
            <p:ph idx="1"/>
          </p:nvPr>
        </p:nvSpPr>
        <p:spPr>
          <a:xfrm>
            <a:off x="838200" y="1825625"/>
            <a:ext cx="10515600" cy="4946650"/>
          </a:xfrm>
        </p:spPr>
        <p:txBody>
          <a:bodyPr>
            <a:normAutofit lnSpcReduction="10000"/>
          </a:bodyPr>
          <a:lstStyle/>
          <a:p>
            <a:pPr marL="342900" lvl="0" indent="-342900" algn="just">
              <a:lnSpc>
                <a:spcPct val="107000"/>
              </a:lnSpc>
              <a:spcAft>
                <a:spcPts val="800"/>
              </a:spcAft>
              <a:buFont typeface="Symbol" panose="05050102010706020507" pitchFamily="18" charset="2"/>
              <a:buChar char=""/>
            </a:pPr>
            <a:r>
              <a:rPr lang="id-ID" dirty="0">
                <a:effectLst/>
                <a:latin typeface="Palatino Linotype" panose="02040502050505030304" pitchFamily="18" charset="0"/>
                <a:ea typeface="Calibri" panose="020F0502020204030204" pitchFamily="34" charset="0"/>
                <a:cs typeface="Times New Roman" panose="02020603050405020304" pitchFamily="18" charset="0"/>
              </a:rPr>
              <a:t>Akan tetapi doa hanyalah satu aspek dari kehidupan spiritual. Dia harus diwujudnyatakan dalam tindakan kasih. “Selalu ada risiko bahwa saat-saat doa bisa menjadi alasan untuk tidak mempersembahkan hidup pribadi bagi perutusan. Gaya hidup yang menekankan lingkup privat dapat mendorong umat kristiani untuk lari ke dalam spiritualitas palsu.”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id-ID" dirty="0">
                <a:effectLst/>
                <a:latin typeface="Palatino Linotype" panose="02040502050505030304" pitchFamily="18" charset="0"/>
                <a:ea typeface="Calibri" panose="020F0502020204030204" pitchFamily="34" charset="0"/>
                <a:cs typeface="Times New Roman" panose="02020603050405020304" pitchFamily="18" charset="0"/>
              </a:rPr>
              <a:t>Hidup doa tanpa tindakan kasih dan keterlibatan sosial adalah sebuah bentuk pelarian. Karena itu, Paus menggarisbawahi pentingnya aspek politis iman. Politik dalam arti perjuangan untuk mewujudkan Kerajaan Allah yang membebaskan.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33149074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5BECF-EF6B-4F8A-A11A-72B95C6633F0}"/>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76094753-2004-42BE-810B-95F8DF7A4BDC}"/>
              </a:ext>
            </a:extLst>
          </p:cNvPr>
          <p:cNvSpPr>
            <a:spLocks noGrp="1"/>
          </p:cNvSpPr>
          <p:nvPr>
            <p:ph idx="1"/>
          </p:nvPr>
        </p:nvSpPr>
        <p:spPr/>
        <p:txBody>
          <a:bodyPr/>
          <a:lstStyle/>
          <a:p>
            <a:r>
              <a:rPr lang="de-DE" dirty="0">
                <a:effectLst/>
                <a:latin typeface="Palatino Linotype" panose="02040502050505030304" pitchFamily="18" charset="0"/>
                <a:ea typeface="Calibri" panose="020F0502020204030204" pitchFamily="34" charset="0"/>
                <a:cs typeface="Times New Roman" panose="02020603050405020304" pitchFamily="18" charset="0"/>
              </a:rPr>
              <a:t>Gereja tidak boleh menarik diri dari dunia, tapi harus masuk ke tengah dunia. Gereja harus menjadi Gereja missioner. Itu berarti, Gereja harus mewartakan Sabda Allah yang membebaskan. Ia harus mampu mendengarkan jeritan para tawanan, menyembuhkan yang sakit, mengadvokasi para korban yang dirampas hak-haknya, dan menurunkan semua yang congkak dari singgasana kekuasaan termasuk singgasana imperium ekonomi yang dibangun di atas piramida kurban manusia.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4507215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B0E32-E641-4EF0-91A5-1E4E4EBAAEE5}"/>
              </a:ext>
            </a:extLst>
          </p:cNvPr>
          <p:cNvSpPr>
            <a:spLocks noGrp="1"/>
          </p:cNvSpPr>
          <p:nvPr>
            <p:ph type="title"/>
          </p:nvPr>
        </p:nvSpPr>
        <p:spPr/>
        <p:txBody>
          <a:bodyPr/>
          <a:lstStyle/>
          <a:p>
            <a:pPr algn="ctr"/>
            <a:r>
              <a:rPr lang="en-US" b="1" dirty="0"/>
              <a:t>PENUTUP </a:t>
            </a:r>
            <a:endParaRPr lang="en-ID" b="1" dirty="0"/>
          </a:p>
        </p:txBody>
      </p:sp>
      <p:sp>
        <p:nvSpPr>
          <p:cNvPr id="3" name="Content Placeholder 2">
            <a:extLst>
              <a:ext uri="{FF2B5EF4-FFF2-40B4-BE49-F238E27FC236}">
                <a16:creationId xmlns:a16="http://schemas.microsoft.com/office/drawing/2014/main" id="{B0356897-6AB2-4967-B821-ECFD196C4B48}"/>
              </a:ext>
            </a:extLst>
          </p:cNvPr>
          <p:cNvSpPr>
            <a:spLocks noGrp="1"/>
          </p:cNvSpPr>
          <p:nvPr>
            <p:ph idx="1"/>
          </p:nvPr>
        </p:nvSpPr>
        <p:spPr/>
        <p:txBody>
          <a:bodyPr/>
          <a:lstStyle/>
          <a:p>
            <a:r>
              <a:rPr lang="id-ID" dirty="0">
                <a:effectLst/>
                <a:latin typeface="Palatino Linotype" panose="02040502050505030304" pitchFamily="18" charset="0"/>
                <a:ea typeface="Calibri" panose="020F0502020204030204" pitchFamily="34" charset="0"/>
                <a:cs typeface="Times New Roman" panose="02020603050405020304" pitchFamily="18" charset="0"/>
              </a:rPr>
              <a:t>Post-sekularisme lahir dalam bentuk munculnya agama-agama di ruang publik. Ia adalah antitesis atas pandangan sekularis</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asi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yang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ditandai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dengan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peminggiran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agama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ke</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ruang</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privat</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Munculnya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agama di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ruang</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publik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menampilkan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wajah</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ganda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Di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satu</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sisi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ia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tampil</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dalam</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wajah</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kekerasan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seperti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tampak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dalam</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pelbagai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bentuk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fundamentalisme</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agama dan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terorisme</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serta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fenomena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populisme</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kanan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dalam</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politik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global.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31577724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1E4F7-75D8-403E-BF82-4917C8DAF64E}"/>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86B785C5-8D6B-4DB5-A8D2-00C1AC79A929}"/>
              </a:ext>
            </a:extLst>
          </p:cNvPr>
          <p:cNvSpPr>
            <a:spLocks noGrp="1"/>
          </p:cNvSpPr>
          <p:nvPr>
            <p:ph idx="1"/>
          </p:nvPr>
        </p:nvSpPr>
        <p:spPr>
          <a:xfrm>
            <a:off x="838200" y="1825624"/>
            <a:ext cx="10515600" cy="4918075"/>
          </a:xfrm>
        </p:spPr>
        <p:txBody>
          <a:bodyPr>
            <a:normAutofit fontScale="92500"/>
          </a:bodyPr>
          <a:lstStyle/>
          <a:p>
            <a:pPr marL="342900" lvl="0" indent="-342900" algn="just">
              <a:lnSpc>
                <a:spcPct val="107000"/>
              </a:lnSpc>
              <a:spcAft>
                <a:spcPts val="800"/>
              </a:spcAft>
              <a:buFont typeface="Symbol" panose="05050102010706020507" pitchFamily="18" charset="2"/>
              <a:buChar char=""/>
            </a:pPr>
            <a:r>
              <a:rPr lang="en-ID" dirty="0">
                <a:effectLst/>
                <a:latin typeface="Palatino Linotype" panose="02040502050505030304" pitchFamily="18" charset="0"/>
                <a:ea typeface="Calibri" panose="020F0502020204030204" pitchFamily="34" charset="0"/>
                <a:cs typeface="Times New Roman" panose="02020603050405020304" pitchFamily="18" charset="0"/>
              </a:rPr>
              <a:t>Di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sisi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lain agama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menawarkan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potensialitas</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moral yang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dapat</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menyelesaikan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pelbagai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persoalan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etis</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publik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seperti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euthanasia,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aborsi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dan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krisis</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makna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yang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dihadapi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masyarakat</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moderen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de-DE" dirty="0">
                <a:effectLst/>
                <a:latin typeface="Palatino Linotype" panose="02040502050505030304" pitchFamily="18" charset="0"/>
                <a:ea typeface="Calibri" panose="020F0502020204030204" pitchFamily="34" charset="0"/>
                <a:cs typeface="Times New Roman" panose="02020603050405020304" pitchFamily="18" charset="0"/>
              </a:rPr>
              <a:t>Bagi agama-agama, post-sekularisme menawarkan sejumlah tantangan dan peluang sekaligus. Agama yang tampil di ruang publik harus berhadapan dengan kondisi ruang publik yang plural.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de-DE" dirty="0">
                <a:effectLst/>
                <a:latin typeface="Palatino Linotype" panose="02040502050505030304" pitchFamily="18" charset="0"/>
                <a:ea typeface="Calibri" panose="020F0502020204030204" pitchFamily="34" charset="0"/>
                <a:cs typeface="Times New Roman" panose="02020603050405020304" pitchFamily="18" charset="0"/>
              </a:rPr>
              <a:t>Hal ini menuntut agama untuk menerjemahkan pesan-pesannya yang pra-politis ke dalam bahasa lintas agama. Di samping itu agama juga dituntut untuk menghayati  toleransi sebagai sebuah kebajikan demokrasi.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21675951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88D1D-F0B3-4502-AFCD-19A60BF3DF71}"/>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583A2E6B-CB0E-4F27-AB61-F574C798489F}"/>
              </a:ext>
            </a:extLst>
          </p:cNvPr>
          <p:cNvSpPr>
            <a:spLocks noGrp="1"/>
          </p:cNvSpPr>
          <p:nvPr>
            <p:ph idx="1"/>
          </p:nvPr>
        </p:nvSpPr>
        <p:spPr>
          <a:xfrm>
            <a:off x="838200" y="1825624"/>
            <a:ext cx="10515600" cy="4746625"/>
          </a:xfrm>
        </p:spPr>
        <p:txBody>
          <a:bodyPr>
            <a:normAutofit lnSpcReduction="10000"/>
          </a:bodyPr>
          <a:lstStyle/>
          <a:p>
            <a:pPr marL="342900" lvl="0" indent="-342900" algn="just">
              <a:lnSpc>
                <a:spcPct val="107000"/>
              </a:lnSpc>
              <a:spcAft>
                <a:spcPts val="800"/>
              </a:spcAft>
              <a:buFont typeface="Symbol" panose="05050102010706020507" pitchFamily="18" charset="2"/>
              <a:buChar char=""/>
            </a:pPr>
            <a:r>
              <a:rPr lang="de-DE" dirty="0">
                <a:effectLst/>
                <a:latin typeface="Palatino Linotype" panose="02040502050505030304" pitchFamily="18" charset="0"/>
                <a:ea typeface="Calibri" panose="020F0502020204030204" pitchFamily="34" charset="0"/>
                <a:cs typeface="Times New Roman" panose="02020603050405020304" pitchFamily="18" charset="0"/>
              </a:rPr>
              <a:t>Di samping itu post-sekularisme membantu agama untuk mengatasi tendensi domestifikasi iman dalam ruang privat. Iman tidak saja berurusan dengan kesalehan ritualistik personal semata tapi memiliki konsekwensi sosio-politis yang diwudujkan dalam keterlibatan untuk membebaskan kaum tertindas.</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de-DE" dirty="0">
                <a:effectLst/>
                <a:latin typeface="Palatino Linotype" panose="02040502050505030304" pitchFamily="18" charset="0"/>
                <a:ea typeface="Calibri" panose="020F0502020204030204" pitchFamily="34" charset="0"/>
                <a:cs typeface="Times New Roman" panose="02020603050405020304" pitchFamily="18" charset="0"/>
              </a:rPr>
              <a:t>Interpretasi agama dalam terang post-sekularisme dapat mencegah menguatnya tendensi populisme kanan yang ditandai dengan penggunaan isu-isu identitas sektarian untuk kepentingan politik kekuasaan.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ID"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4183482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0F932-3DF5-49D9-9197-8305D07B1DB2}"/>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F87EE2C0-2D0D-4200-988C-74BAA6C16605}"/>
              </a:ext>
            </a:extLst>
          </p:cNvPr>
          <p:cNvSpPr>
            <a:spLocks noGrp="1"/>
          </p:cNvSpPr>
          <p:nvPr>
            <p:ph idx="1"/>
          </p:nvPr>
        </p:nvSpPr>
        <p:spPr/>
        <p:txBody>
          <a:bodyPr/>
          <a:lstStyle/>
          <a:p>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Sekularisme</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adalah</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sebuah</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bentuk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yang paling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radikal</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dari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sekularisasi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Ia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menggambarkan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sikap</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intelektual</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yang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membebaskan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diri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dari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semua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pengaruh</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agama dan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memandang</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manusia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sebagai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makhluk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profan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atau</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duniawi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semata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tanpa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rujukan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pada yang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transendental</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Sekularisme</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sebagai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sebuah</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ideologi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bersifat</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antireligius</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mencul</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pertama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kali pada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pertengahan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abad</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ke-19.</a:t>
            </a:r>
          </a:p>
          <a:p>
            <a:r>
              <a:rPr lang="en-ID" dirty="0">
                <a:latin typeface="Palatino Linotype" panose="02040502050505030304" pitchFamily="18" charset="0"/>
                <a:ea typeface="Calibri" panose="020F0502020204030204" pitchFamily="34" charset="0"/>
                <a:cs typeface="Times New Roman" panose="02020603050405020304" pitchFamily="18" charset="0"/>
              </a:rPr>
              <a:t>Marx (das Opium des </a:t>
            </a:r>
            <a:r>
              <a:rPr lang="en-ID" dirty="0" err="1">
                <a:latin typeface="Palatino Linotype" panose="02040502050505030304" pitchFamily="18" charset="0"/>
                <a:ea typeface="Calibri" panose="020F0502020204030204" pitchFamily="34" charset="0"/>
                <a:cs typeface="Times New Roman" panose="02020603050405020304" pitchFamily="18" charset="0"/>
              </a:rPr>
              <a:t>Volkes</a:t>
            </a:r>
            <a:r>
              <a:rPr lang="en-ID" dirty="0">
                <a:latin typeface="Palatino Linotype" panose="02040502050505030304" pitchFamily="18" charset="0"/>
                <a:ea typeface="Calibri" panose="020F0502020204030204" pitchFamily="34" charset="0"/>
                <a:cs typeface="Times New Roman" panose="02020603050405020304" pitchFamily="18" charset="0"/>
              </a:rPr>
              <a:t>); Ludwig Feuerbach (</a:t>
            </a:r>
            <a:r>
              <a:rPr lang="en-ID" dirty="0" err="1">
                <a:latin typeface="Palatino Linotype" panose="02040502050505030304" pitchFamily="18" charset="0"/>
                <a:ea typeface="Calibri" panose="020F0502020204030204" pitchFamily="34" charset="0"/>
                <a:cs typeface="Times New Roman" panose="02020603050405020304" pitchFamily="18" charset="0"/>
              </a:rPr>
              <a:t>proyeksi</a:t>
            </a:r>
            <a:r>
              <a:rPr lang="en-ID" dirty="0">
                <a:latin typeface="Palatino Linotype" panose="02040502050505030304" pitchFamily="18" charset="0"/>
                <a:ea typeface="Calibri" panose="020F0502020204030204" pitchFamily="34" charset="0"/>
                <a:cs typeface="Times New Roman" panose="02020603050405020304" pitchFamily="18" charset="0"/>
              </a:rPr>
              <a:t> </a:t>
            </a:r>
            <a:r>
              <a:rPr lang="en-ID" dirty="0" err="1">
                <a:latin typeface="Palatino Linotype" panose="02040502050505030304" pitchFamily="18" charset="0"/>
                <a:ea typeface="Calibri" panose="020F0502020204030204" pitchFamily="34" charset="0"/>
                <a:cs typeface="Times New Roman" panose="02020603050405020304" pitchFamily="18" charset="0"/>
              </a:rPr>
              <a:t>manusia</a:t>
            </a:r>
            <a:r>
              <a:rPr lang="en-ID" dirty="0">
                <a:latin typeface="Palatino Linotype" panose="02040502050505030304" pitchFamily="18" charset="0"/>
                <a:ea typeface="Calibri" panose="020F0502020204030204" pitchFamily="34" charset="0"/>
                <a:cs typeface="Times New Roman" panose="02020603050405020304" pitchFamily="18" charset="0"/>
              </a:rPr>
              <a:t>); F. Nietzsche (Gott </a:t>
            </a:r>
            <a:r>
              <a:rPr lang="en-ID" dirty="0" err="1">
                <a:latin typeface="Palatino Linotype" panose="02040502050505030304" pitchFamily="18" charset="0"/>
                <a:ea typeface="Calibri" panose="020F0502020204030204" pitchFamily="34" charset="0"/>
                <a:cs typeface="Times New Roman" panose="02020603050405020304" pitchFamily="18" charset="0"/>
              </a:rPr>
              <a:t>ist</a:t>
            </a:r>
            <a:r>
              <a:rPr lang="en-ID" dirty="0">
                <a:latin typeface="Palatino Linotype" panose="02040502050505030304" pitchFamily="18" charset="0"/>
                <a:ea typeface="Calibri" panose="020F0502020204030204" pitchFamily="34" charset="0"/>
                <a:cs typeface="Times New Roman" panose="02020603050405020304" pitchFamily="18" charset="0"/>
              </a:rPr>
              <a:t> tot).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770736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4F9B8-907C-4805-87F3-9066CEE25542}"/>
              </a:ext>
            </a:extLst>
          </p:cNvPr>
          <p:cNvSpPr>
            <a:spLocks noGrp="1"/>
          </p:cNvSpPr>
          <p:nvPr>
            <p:ph type="title"/>
          </p:nvPr>
        </p:nvSpPr>
        <p:spPr/>
        <p:txBody>
          <a:bodyPr/>
          <a:lstStyle/>
          <a:p>
            <a:pPr algn="ctr"/>
            <a:r>
              <a:rPr lang="en-US" b="1" dirty="0"/>
              <a:t>b. </a:t>
            </a:r>
            <a:r>
              <a:rPr lang="en-US" b="1" dirty="0" err="1"/>
              <a:t>Pengertian</a:t>
            </a:r>
            <a:r>
              <a:rPr lang="en-US" b="1" dirty="0"/>
              <a:t> </a:t>
            </a:r>
            <a:r>
              <a:rPr lang="en-US" b="1" dirty="0" err="1"/>
              <a:t>Kontemporer</a:t>
            </a:r>
            <a:r>
              <a:rPr lang="en-US" b="1" dirty="0"/>
              <a:t> </a:t>
            </a:r>
            <a:endParaRPr lang="en-ID" b="1" dirty="0"/>
          </a:p>
        </p:txBody>
      </p:sp>
      <p:sp>
        <p:nvSpPr>
          <p:cNvPr id="3" name="Content Placeholder 2">
            <a:extLst>
              <a:ext uri="{FF2B5EF4-FFF2-40B4-BE49-F238E27FC236}">
                <a16:creationId xmlns:a16="http://schemas.microsoft.com/office/drawing/2014/main" id="{8217E2B4-2322-498F-8AA8-DC0EBB720A28}"/>
              </a:ext>
            </a:extLst>
          </p:cNvPr>
          <p:cNvSpPr>
            <a:spLocks noGrp="1"/>
          </p:cNvSpPr>
          <p:nvPr>
            <p:ph idx="1"/>
          </p:nvPr>
        </p:nvSpPr>
        <p:spPr>
          <a:xfrm>
            <a:off x="838200" y="1825624"/>
            <a:ext cx="10515600" cy="4765675"/>
          </a:xfrm>
        </p:spPr>
        <p:txBody>
          <a:bodyPr>
            <a:normAutofit fontScale="92500" lnSpcReduction="10000"/>
          </a:bodyPr>
          <a:lstStyle/>
          <a:p>
            <a:pPr marL="342900" lvl="0" indent="-342900" algn="just">
              <a:lnSpc>
                <a:spcPct val="107000"/>
              </a:lnSpc>
              <a:buFont typeface="Symbol" panose="05050102010706020507" pitchFamily="18" charset="2"/>
              <a:buChar char=""/>
            </a:pP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Pertama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Sekularisasi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dimengerti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sebagai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proses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pemisahan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dan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emansipasi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seluruh</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ranah</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kehidupan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manusia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dari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konteks</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iman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Kristiani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Pemahaman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manusia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tentang</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dunia dan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dirinya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diungkapkan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tanpa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rujukan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pada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tawaran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nilai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dan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paradigma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Kristiani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de-DE" dirty="0">
                <a:effectLst/>
                <a:latin typeface="Palatino Linotype" panose="02040502050505030304" pitchFamily="18" charset="0"/>
                <a:ea typeface="Calibri" panose="020F0502020204030204" pitchFamily="34" charset="0"/>
                <a:cs typeface="Times New Roman" panose="02020603050405020304" pitchFamily="18" charset="0"/>
              </a:rPr>
              <a:t>Sekularisasi menggambarkan proses raibnya pandangan dan sistem religius yang eskatologis dan diganti dengan pandangan rasional yang berorientasi pada kekinian, penguasaan alam, penataan sejarah dan otonomi individu. Konsekwensinya ialah lahirnya pandangan tentang manusia sebagai tuan atas dirinya, alam dan sejarah.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3736002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C0FB6-BD49-4F1E-BF3F-6DCBABB3C173}"/>
              </a:ext>
            </a:extLst>
          </p:cNvPr>
          <p:cNvSpPr>
            <a:spLocks noGrp="1"/>
          </p:cNvSpPr>
          <p:nvPr>
            <p:ph type="title"/>
          </p:nvPr>
        </p:nvSpPr>
        <p:spPr/>
        <p:txBody>
          <a:bodyPr/>
          <a:lstStyle/>
          <a:p>
            <a:pPr algn="ctr"/>
            <a:r>
              <a:rPr lang="en-US" dirty="0"/>
              <a:t>Agama vs </a:t>
            </a:r>
            <a:r>
              <a:rPr lang="en-US" dirty="0" err="1"/>
              <a:t>Ilmu</a:t>
            </a:r>
            <a:r>
              <a:rPr lang="en-US" dirty="0"/>
              <a:t> </a:t>
            </a:r>
            <a:r>
              <a:rPr lang="en-US" dirty="0" err="1"/>
              <a:t>Pengetahuan</a:t>
            </a:r>
            <a:r>
              <a:rPr lang="en-US" dirty="0"/>
              <a:t>, </a:t>
            </a:r>
            <a:r>
              <a:rPr lang="en-US" dirty="0" err="1"/>
              <a:t>Nekara</a:t>
            </a:r>
            <a:r>
              <a:rPr lang="en-US" dirty="0"/>
              <a:t> </a:t>
            </a:r>
            <a:r>
              <a:rPr lang="en-US" dirty="0" err="1"/>
              <a:t>Sekular</a:t>
            </a:r>
            <a:r>
              <a:rPr lang="en-US" dirty="0"/>
              <a:t> </a:t>
            </a:r>
            <a:endParaRPr lang="en-ID" dirty="0"/>
          </a:p>
        </p:txBody>
      </p:sp>
      <p:sp>
        <p:nvSpPr>
          <p:cNvPr id="3" name="Content Placeholder 2">
            <a:extLst>
              <a:ext uri="{FF2B5EF4-FFF2-40B4-BE49-F238E27FC236}">
                <a16:creationId xmlns:a16="http://schemas.microsoft.com/office/drawing/2014/main" id="{D821719E-B0F8-499F-83EC-BF58E56FC031}"/>
              </a:ext>
            </a:extLst>
          </p:cNvPr>
          <p:cNvSpPr>
            <a:spLocks noGrp="1"/>
          </p:cNvSpPr>
          <p:nvPr>
            <p:ph idx="1"/>
          </p:nvPr>
        </p:nvSpPr>
        <p:spPr>
          <a:xfrm>
            <a:off x="771525" y="1825625"/>
            <a:ext cx="10582275" cy="4851400"/>
          </a:xfrm>
        </p:spPr>
        <p:txBody>
          <a:bodyPr>
            <a:normAutofit lnSpcReduction="10000"/>
          </a:bodyPr>
          <a:lstStyle/>
          <a:p>
            <a:pPr marL="342900" lvl="0" indent="-342900" algn="just">
              <a:lnSpc>
                <a:spcPct val="107000"/>
              </a:lnSpc>
              <a:buFont typeface="Symbol" panose="05050102010706020507" pitchFamily="18" charset="2"/>
              <a:buChar char=""/>
            </a:pPr>
            <a:r>
              <a:rPr lang="de-DE" dirty="0">
                <a:effectLst/>
                <a:latin typeface="Palatino Linotype" panose="02040502050505030304" pitchFamily="18" charset="0"/>
                <a:ea typeface="Calibri" panose="020F0502020204030204" pitchFamily="34" charset="0"/>
                <a:cs typeface="Times New Roman" panose="02020603050405020304" pitchFamily="18" charset="0"/>
              </a:rPr>
              <a:t>Salah satu prestasi penting sekularisasi untuk sejarah umat manusia ialah pemisahan tegas antara iman atau agama wahyu dengan pengetahuan rasional dan berbasis pengalaman.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de-DE" dirty="0">
                <a:effectLst/>
                <a:latin typeface="Palatino Linotype" panose="02040502050505030304" pitchFamily="18" charset="0"/>
                <a:ea typeface="Calibri" panose="020F0502020204030204" pitchFamily="34" charset="0"/>
                <a:cs typeface="Times New Roman" panose="02020603050405020304" pitchFamily="18" charset="0"/>
              </a:rPr>
              <a:t>Pada tatanan politik, sekularisasi melahirkan konsep negara sekular yang ditandai dengan pemisahan antara agama dan negara. </a:t>
            </a:r>
            <a:r>
              <a:rPr lang="en-ID" dirty="0">
                <a:effectLst/>
                <a:latin typeface="Palatino Linotype" panose="02040502050505030304" pitchFamily="18" charset="0"/>
                <a:ea typeface="Calibri" panose="020F0502020204030204" pitchFamily="34" charset="0"/>
                <a:cs typeface="Times New Roman" panose="02020603050405020304" pitchFamily="18" charset="0"/>
              </a:rPr>
              <a:t>Agama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berurusan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dengan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hal-hal</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privat</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konsep</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good life</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sedangkan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negara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mengurus</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hal-hal</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publik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dan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pertanyaan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seputar</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i="1" dirty="0">
                <a:effectLst/>
                <a:latin typeface="Palatino Linotype" panose="02040502050505030304" pitchFamily="18" charset="0"/>
                <a:ea typeface="Calibri" panose="020F0502020204030204" pitchFamily="34" charset="0"/>
                <a:cs typeface="Times New Roman" panose="02020603050405020304" pitchFamily="18" charset="0"/>
              </a:rPr>
              <a:t>the concept of justice</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de-DE" dirty="0">
                <a:effectLst/>
                <a:latin typeface="Palatino Linotype" panose="02040502050505030304" pitchFamily="18" charset="0"/>
                <a:ea typeface="Calibri" panose="020F0502020204030204" pitchFamily="34" charset="0"/>
                <a:cs typeface="Times New Roman" panose="02020603050405020304" pitchFamily="18" charset="0"/>
              </a:rPr>
              <a:t>Sekularisasi berarti juga desakralisasi politik. Politik tidak lagi merujuk pada Yang Transenden seperti dalam teokrasi.</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2175861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B42C9-2376-4195-840E-7D80A8736E06}"/>
              </a:ext>
            </a:extLst>
          </p:cNvPr>
          <p:cNvSpPr>
            <a:spLocks noGrp="1"/>
          </p:cNvSpPr>
          <p:nvPr>
            <p:ph type="title"/>
          </p:nvPr>
        </p:nvSpPr>
        <p:spPr/>
        <p:txBody>
          <a:bodyPr/>
          <a:lstStyle/>
          <a:p>
            <a:pPr algn="ctr"/>
            <a:r>
              <a:rPr lang="en-US" dirty="0"/>
              <a:t>Max Weber </a:t>
            </a:r>
            <a:r>
              <a:rPr lang="de-DE" dirty="0">
                <a:effectLst/>
                <a:latin typeface="Palatino Linotype" panose="02040502050505030304" pitchFamily="18" charset="0"/>
                <a:ea typeface="Calibri" panose="020F0502020204030204" pitchFamily="34" charset="0"/>
                <a:cs typeface="Times New Roman" panose="02020603050405020304" pitchFamily="18" charset="0"/>
              </a:rPr>
              <a:t>(1864-1920), </a:t>
            </a:r>
            <a:endParaRPr lang="en-ID" dirty="0"/>
          </a:p>
        </p:txBody>
      </p:sp>
      <p:sp>
        <p:nvSpPr>
          <p:cNvPr id="3" name="Content Placeholder 2">
            <a:extLst>
              <a:ext uri="{FF2B5EF4-FFF2-40B4-BE49-F238E27FC236}">
                <a16:creationId xmlns:a16="http://schemas.microsoft.com/office/drawing/2014/main" id="{5C061FEC-ACC0-462F-BC60-A801B85D64B1}"/>
              </a:ext>
            </a:extLst>
          </p:cNvPr>
          <p:cNvSpPr>
            <a:spLocks noGrp="1"/>
          </p:cNvSpPr>
          <p:nvPr>
            <p:ph idx="1"/>
          </p:nvPr>
        </p:nvSpPr>
        <p:spPr>
          <a:xfrm>
            <a:off x="838200" y="1825624"/>
            <a:ext cx="10515600" cy="4784725"/>
          </a:xfrm>
        </p:spPr>
        <p:txBody>
          <a:bodyPr>
            <a:normAutofit fontScale="92500" lnSpcReduction="20000"/>
          </a:bodyPr>
          <a:lstStyle/>
          <a:p>
            <a:pPr marL="342900" lvl="0" indent="-342900" algn="just">
              <a:lnSpc>
                <a:spcPct val="107000"/>
              </a:lnSpc>
              <a:buFont typeface="Symbol" panose="05050102010706020507" pitchFamily="18" charset="2"/>
              <a:buChar char=""/>
            </a:pPr>
            <a:r>
              <a:rPr lang="de-DE" dirty="0">
                <a:effectLst/>
                <a:latin typeface="Palatino Linotype" panose="02040502050505030304" pitchFamily="18" charset="0"/>
                <a:ea typeface="Calibri" panose="020F0502020204030204" pitchFamily="34" charset="0"/>
                <a:cs typeface="Times New Roman" panose="02020603050405020304" pitchFamily="18" charset="0"/>
              </a:rPr>
              <a:t>Salah seorang sosiolog terpenting awal abad ke-20, Max Weber (1864-1920), menggambarkan </a:t>
            </a:r>
            <a:r>
              <a:rPr lang="de-DE" i="1" dirty="0">
                <a:effectLst/>
                <a:latin typeface="Palatino Linotype" panose="02040502050505030304" pitchFamily="18" charset="0"/>
                <a:ea typeface="Calibri" panose="020F0502020204030204" pitchFamily="34" charset="0"/>
                <a:cs typeface="Times New Roman" panose="02020603050405020304" pitchFamily="18" charset="0"/>
              </a:rPr>
              <a:t>sekularisasi</a:t>
            </a:r>
            <a:r>
              <a:rPr lang="de-DE" dirty="0">
                <a:effectLst/>
                <a:latin typeface="Palatino Linotype" panose="02040502050505030304" pitchFamily="18" charset="0"/>
                <a:ea typeface="Calibri" panose="020F0502020204030204" pitchFamily="34" charset="0"/>
                <a:cs typeface="Times New Roman" panose="02020603050405020304" pitchFamily="18" charset="0"/>
              </a:rPr>
              <a:t> sebagai kekhasan perkembangan masyarakat Eropa dan bentuk khusus dari modernitas. Ia mendeskripsikan tiga aspek penting proses sekularisasi.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de-DE" i="1" dirty="0">
                <a:effectLst/>
                <a:latin typeface="Palatino Linotype" panose="02040502050505030304" pitchFamily="18" charset="0"/>
                <a:ea typeface="Calibri" panose="020F0502020204030204" pitchFamily="34" charset="0"/>
                <a:cs typeface="Times New Roman" panose="02020603050405020304" pitchFamily="18" charset="0"/>
              </a:rPr>
              <a:t>Pertama</a:t>
            </a:r>
            <a:r>
              <a:rPr lang="de-DE" dirty="0">
                <a:effectLst/>
                <a:latin typeface="Palatino Linotype" panose="02040502050505030304" pitchFamily="18" charset="0"/>
                <a:ea typeface="Calibri" panose="020F0502020204030204" pitchFamily="34" charset="0"/>
                <a:cs typeface="Times New Roman" panose="02020603050405020304" pitchFamily="18" charset="0"/>
              </a:rPr>
              <a:t>, bertambahnya dominasi </a:t>
            </a:r>
            <a:r>
              <a:rPr lang="de-DE" i="1" dirty="0">
                <a:effectLst/>
                <a:latin typeface="Palatino Linotype" panose="02040502050505030304" pitchFamily="18" charset="0"/>
                <a:ea typeface="Calibri" panose="020F0502020204030204" pitchFamily="34" charset="0"/>
                <a:cs typeface="Times New Roman" panose="02020603050405020304" pitchFamily="18" charset="0"/>
              </a:rPr>
              <a:t>hukum positif</a:t>
            </a:r>
            <a:r>
              <a:rPr lang="de-DE" dirty="0">
                <a:effectLst/>
                <a:latin typeface="Palatino Linotype" panose="02040502050505030304" pitchFamily="18" charset="0"/>
                <a:ea typeface="Calibri" panose="020F0502020204030204" pitchFamily="34" charset="0"/>
                <a:cs typeface="Times New Roman" panose="02020603050405020304" pitchFamily="18" charset="0"/>
              </a:rPr>
              <a:t> dalam penataan otoritas politik. </a:t>
            </a:r>
            <a:r>
              <a:rPr lang="de-DE" i="1" dirty="0">
                <a:effectLst/>
                <a:latin typeface="Palatino Linotype" panose="02040502050505030304" pitchFamily="18" charset="0"/>
                <a:ea typeface="Calibri" panose="020F0502020204030204" pitchFamily="34" charset="0"/>
                <a:cs typeface="Times New Roman" panose="02020603050405020304" pitchFamily="18" charset="0"/>
              </a:rPr>
              <a:t>Kedua</a:t>
            </a:r>
            <a:r>
              <a:rPr lang="de-DE" dirty="0">
                <a:effectLst/>
                <a:latin typeface="Palatino Linotype" panose="02040502050505030304" pitchFamily="18" charset="0"/>
                <a:ea typeface="Calibri" panose="020F0502020204030204" pitchFamily="34" charset="0"/>
                <a:cs typeface="Times New Roman" panose="02020603050405020304" pitchFamily="18" charset="0"/>
              </a:rPr>
              <a:t>,  berkembangnya proses </a:t>
            </a:r>
            <a:r>
              <a:rPr lang="de-DE" i="1" dirty="0">
                <a:effectLst/>
                <a:latin typeface="Palatino Linotype" panose="02040502050505030304" pitchFamily="18" charset="0"/>
                <a:ea typeface="Calibri" panose="020F0502020204030204" pitchFamily="34" charset="0"/>
                <a:cs typeface="Times New Roman" panose="02020603050405020304" pitchFamily="18" charset="0"/>
              </a:rPr>
              <a:t>rasionalisasi</a:t>
            </a:r>
            <a:r>
              <a:rPr lang="de-DE" dirty="0">
                <a:effectLst/>
                <a:latin typeface="Palatino Linotype" panose="02040502050505030304" pitchFamily="18" charset="0"/>
                <a:ea typeface="Calibri" panose="020F0502020204030204" pitchFamily="34" charset="0"/>
                <a:cs typeface="Times New Roman" panose="02020603050405020304" pitchFamily="18" charset="0"/>
              </a:rPr>
              <a:t> kehidupan sebagai dampak dari dominasi rasionalitas instrumental yang berciri efisiensi.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de-DE" i="1" dirty="0">
                <a:effectLst/>
                <a:latin typeface="Palatino Linotype" panose="02040502050505030304" pitchFamily="18" charset="0"/>
                <a:ea typeface="Calibri" panose="020F0502020204030204" pitchFamily="34" charset="0"/>
                <a:cs typeface="Times New Roman" panose="02020603050405020304" pitchFamily="18" charset="0"/>
              </a:rPr>
              <a:t>Ketiga</a:t>
            </a:r>
            <a:r>
              <a:rPr lang="de-DE" dirty="0">
                <a:effectLst/>
                <a:latin typeface="Palatino Linotype" panose="02040502050505030304" pitchFamily="18" charset="0"/>
                <a:ea typeface="Calibri" panose="020F0502020204030204" pitchFamily="34" charset="0"/>
                <a:cs typeface="Times New Roman" panose="02020603050405020304" pitchFamily="18" charset="0"/>
              </a:rPr>
              <a:t>, terjadinya proses </a:t>
            </a:r>
            <a:r>
              <a:rPr lang="de-DE" i="1" dirty="0">
                <a:effectLst/>
                <a:latin typeface="Palatino Linotype" panose="02040502050505030304" pitchFamily="18" charset="0"/>
                <a:ea typeface="Calibri" panose="020F0502020204030204" pitchFamily="34" charset="0"/>
                <a:cs typeface="Times New Roman" panose="02020603050405020304" pitchFamily="18" charset="0"/>
              </a:rPr>
              <a:t>Entzauberung</a:t>
            </a:r>
            <a:r>
              <a:rPr lang="de-DE" dirty="0">
                <a:effectLst/>
                <a:latin typeface="Palatino Linotype" panose="02040502050505030304" pitchFamily="18" charset="0"/>
                <a:ea typeface="Calibri" panose="020F0502020204030204" pitchFamily="34" charset="0"/>
                <a:cs typeface="Times New Roman" panose="02020603050405020304" pitchFamily="18" charset="0"/>
              </a:rPr>
              <a:t> </a:t>
            </a:r>
            <a:r>
              <a:rPr lang="de-DE" i="1" dirty="0">
                <a:effectLst/>
                <a:latin typeface="Palatino Linotype" panose="02040502050505030304" pitchFamily="18" charset="0"/>
                <a:ea typeface="Calibri" panose="020F0502020204030204" pitchFamily="34" charset="0"/>
                <a:cs typeface="Times New Roman" panose="02020603050405020304" pitchFamily="18" charset="0"/>
              </a:rPr>
              <a:t>der Welt</a:t>
            </a:r>
            <a:r>
              <a:rPr lang="de-DE" dirty="0">
                <a:effectLst/>
                <a:latin typeface="Palatino Linotype" panose="02040502050505030304" pitchFamily="18" charset="0"/>
                <a:ea typeface="Calibri" panose="020F0502020204030204" pitchFamily="34" charset="0"/>
                <a:cs typeface="Times New Roman" panose="02020603050405020304" pitchFamily="18" charset="0"/>
              </a:rPr>
              <a:t> (raibnya daya gaib dunia) sebagai akibat dari kritik ilmu pengetahuan atau proses demitologisasi atas gambaran dunia yang mitis-magis.</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07000"/>
              </a:lnSpc>
              <a:spcAft>
                <a:spcPts val="800"/>
              </a:spcAft>
            </a:pP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1621246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CE1C7-4255-4BA9-8B1A-A94A1B603167}"/>
              </a:ext>
            </a:extLst>
          </p:cNvPr>
          <p:cNvSpPr>
            <a:spLocks noGrp="1"/>
          </p:cNvSpPr>
          <p:nvPr>
            <p:ph type="title"/>
          </p:nvPr>
        </p:nvSpPr>
        <p:spPr/>
        <p:txBody>
          <a:bodyPr/>
          <a:lstStyle/>
          <a:p>
            <a:pPr algn="ctr"/>
            <a:r>
              <a:rPr lang="en-US" dirty="0" err="1"/>
              <a:t>Transformasi</a:t>
            </a:r>
            <a:r>
              <a:rPr lang="en-US" dirty="0"/>
              <a:t> </a:t>
            </a:r>
            <a:r>
              <a:rPr lang="en-US" dirty="0" err="1"/>
              <a:t>Kekristenan</a:t>
            </a:r>
            <a:r>
              <a:rPr lang="en-US" dirty="0"/>
              <a:t> </a:t>
            </a:r>
            <a:endParaRPr lang="en-ID" dirty="0"/>
          </a:p>
        </p:txBody>
      </p:sp>
      <p:sp>
        <p:nvSpPr>
          <p:cNvPr id="3" name="Content Placeholder 2">
            <a:extLst>
              <a:ext uri="{FF2B5EF4-FFF2-40B4-BE49-F238E27FC236}">
                <a16:creationId xmlns:a16="http://schemas.microsoft.com/office/drawing/2014/main" id="{9D7AB480-59FC-4205-8A73-C903A49E6721}"/>
              </a:ext>
            </a:extLst>
          </p:cNvPr>
          <p:cNvSpPr>
            <a:spLocks noGrp="1"/>
          </p:cNvSpPr>
          <p:nvPr>
            <p:ph idx="1"/>
          </p:nvPr>
        </p:nvSpPr>
        <p:spPr/>
        <p:txBody>
          <a:bodyPr/>
          <a:lstStyle/>
          <a:p>
            <a:endParaRPr lang="de-DE" i="1" dirty="0">
              <a:effectLst/>
              <a:latin typeface="Palatino Linotype" panose="02040502050505030304" pitchFamily="18" charset="0"/>
              <a:ea typeface="Times New Roman" panose="02020603050405020304" pitchFamily="18" charset="0"/>
              <a:cs typeface="Times New Roman" panose="02020603050405020304" pitchFamily="18" charset="0"/>
            </a:endParaRPr>
          </a:p>
          <a:p>
            <a:r>
              <a:rPr lang="de-DE" i="1" dirty="0">
                <a:effectLst/>
                <a:latin typeface="Palatino Linotype" panose="02040502050505030304" pitchFamily="18" charset="0"/>
                <a:ea typeface="Times New Roman" panose="02020603050405020304" pitchFamily="18" charset="0"/>
                <a:cs typeface="Times New Roman" panose="02020603050405020304" pitchFamily="18" charset="0"/>
              </a:rPr>
              <a:t>Kedua, </a:t>
            </a:r>
            <a:r>
              <a:rPr lang="de-DE" dirty="0">
                <a:effectLst/>
                <a:latin typeface="Palatino Linotype" panose="02040502050505030304" pitchFamily="18" charset="0"/>
                <a:ea typeface="Times New Roman" panose="02020603050405020304" pitchFamily="18" charset="0"/>
                <a:cs typeface="Times New Roman" panose="02020603050405020304" pitchFamily="18" charset="0"/>
              </a:rPr>
              <a:t>Sekularisasi mengungkapkan proses transformasi cara hidup, bahasa dan pandangan Kristiani ke dalam sistem sekular tanpa rujukan pada yang transendental.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Selain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tiga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aspek</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di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atas</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Max Weber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berpandangan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bahwa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sekularisasi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juga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ditandai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dengan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terjadinya</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proses </a:t>
            </a:r>
            <a:r>
              <a:rPr lang="en-ID" i="1" dirty="0" err="1">
                <a:effectLst/>
                <a:latin typeface="Palatino Linotype" panose="02040502050505030304" pitchFamily="18" charset="0"/>
                <a:ea typeface="Calibri" panose="020F0502020204030204" pitchFamily="34" charset="0"/>
                <a:cs typeface="Times New Roman" panose="02020603050405020304" pitchFamily="18" charset="0"/>
              </a:rPr>
              <a:t>personalisasi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atau</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individualisasi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ekstrim</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atas</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kepastian-kepastian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iman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yang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diajarkan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agama-agama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seperti</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ditunjukkan</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dalam</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r>
              <a:rPr lang="en-ID" dirty="0" err="1">
                <a:effectLst/>
                <a:latin typeface="Palatino Linotype" panose="02040502050505030304" pitchFamily="18" charset="0"/>
                <a:ea typeface="Calibri" panose="020F0502020204030204" pitchFamily="34" charset="0"/>
                <a:cs typeface="Times New Roman" panose="02020603050405020304" pitchFamily="18" charset="0"/>
              </a:rPr>
              <a:t>Calvinisme</a:t>
            </a:r>
            <a:r>
              <a:rPr lang="en-ID"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36386211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3545</Words>
  <Application>Microsoft Office PowerPoint</Application>
  <PresentationFormat>Widescreen</PresentationFormat>
  <Paragraphs>110</Paragraphs>
  <Slides>46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46</vt:i4>
      </vt:variant>
    </vt:vector>
  </HeadingPairs>
  <TitlesOfParts>
    <vt:vector size="53" baseType="lpstr">
      <vt:lpstr>Arial</vt:lpstr>
      <vt:lpstr>Calibri</vt:lpstr>
      <vt:lpstr>Calibri Light</vt:lpstr>
      <vt:lpstr>Courier New</vt:lpstr>
      <vt:lpstr>Palatino Linotype</vt:lpstr>
      <vt:lpstr>Symbol</vt:lpstr>
      <vt:lpstr>Office Theme</vt:lpstr>
      <vt:lpstr>Sekularisme, Populisme dan Peran Publik Agama   Kuliah Dari ke-40 – Peguyuban Dosen UI Katolik  25  Februari 2021</vt:lpstr>
      <vt:lpstr>Pendahuluan </vt:lpstr>
      <vt:lpstr>1. Pengertian Sekularisasi dan Sekularisme  a. Tinjauan Historis </vt:lpstr>
      <vt:lpstr>Perjanjian Westfalia </vt:lpstr>
      <vt:lpstr>PowerPoint Presentation</vt:lpstr>
      <vt:lpstr>b. Pengertian Kontemporer </vt:lpstr>
      <vt:lpstr>Agama vs Ilmu Pengetahuan, Nekara Sekular </vt:lpstr>
      <vt:lpstr>Max Weber (1864-1920), </vt:lpstr>
      <vt:lpstr>Transformasi Kekristenan </vt:lpstr>
      <vt:lpstr>PowerPoint Presentation</vt:lpstr>
      <vt:lpstr>PowerPoint Presentation</vt:lpstr>
      <vt:lpstr>2. Krisis Sekularisasi dan Populisme </vt:lpstr>
      <vt:lpstr>Enteignungsmodell.</vt:lpstr>
      <vt:lpstr>Populisme Kanan </vt:lpstr>
      <vt:lpstr>Pengertian Populisme </vt:lpstr>
      <vt:lpstr>PowerPoint Presentation</vt:lpstr>
      <vt:lpstr>Ernesto Laclau </vt:lpstr>
      <vt:lpstr>PowerPoint Presentation</vt:lpstr>
      <vt:lpstr>PowerPoint Presentation</vt:lpstr>
      <vt:lpstr>Moralitas Agama Konservatif dan Hipernasionalisme </vt:lpstr>
      <vt:lpstr>PowerPoint Presentation</vt:lpstr>
      <vt:lpstr>3. Populisme dan Peran Publik Agama  3.1. Post-Sekularisme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3.2. Peran Publik Agama a. Agama dan Prinsip Toleransi  </vt:lpstr>
      <vt:lpstr>PowerPoint Presentation</vt:lpstr>
      <vt:lpstr>PowerPoint Presentation</vt:lpstr>
      <vt:lpstr>Habermas</vt:lpstr>
      <vt:lpstr>PowerPoint Presentation</vt:lpstr>
      <vt:lpstr>PowerPoint Presentation</vt:lpstr>
      <vt:lpstr>PowerPoint Presentation</vt:lpstr>
      <vt:lpstr>b. Agama dan Privatisasi Iman </vt:lpstr>
      <vt:lpstr>PowerPoint Presentation</vt:lpstr>
      <vt:lpstr>PowerPoint Presentation</vt:lpstr>
      <vt:lpstr>Paus Fransiskus </vt:lpstr>
      <vt:lpstr>PowerPoint Presentation</vt:lpstr>
      <vt:lpstr>PowerPoint Presentation</vt:lpstr>
      <vt:lpstr>PENUTUP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Sekularisme, Populisme dan Peran Publik Agama   Kuliah Dari ke-40 – Peguyuban Dosen UI Katolik  25  Februari 2021</dc:title>
  <dc:creator>otto madung</dc:creator>
  <cp:lastModifiedBy>otto madung</cp:lastModifiedBy>
  <cp:revision>8</cp:revision>
  <dcterms:created xsi:type="dcterms:W3CDTF">2021-02-24T23:18:08Z</dcterms:created>
  <dcterms:modified xsi:type="dcterms:W3CDTF">2021-02-25T00:17:06Z</dcterms:modified>
</cp:coreProperties>
</file>