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notesMasterIdLst>
    <p:notesMasterId r:id="rId44"/>
  </p:notesMasterIdLst>
  <p:sldIdLst>
    <p:sldId id="274" r:id="rId6"/>
    <p:sldId id="257" r:id="rId7"/>
    <p:sldId id="313" r:id="rId8"/>
    <p:sldId id="256" r:id="rId9"/>
    <p:sldId id="318" r:id="rId10"/>
    <p:sldId id="314" r:id="rId11"/>
    <p:sldId id="316" r:id="rId12"/>
    <p:sldId id="317" r:id="rId13"/>
    <p:sldId id="276" r:id="rId14"/>
    <p:sldId id="277" r:id="rId15"/>
    <p:sldId id="259" r:id="rId16"/>
    <p:sldId id="278" r:id="rId17"/>
    <p:sldId id="279" r:id="rId18"/>
    <p:sldId id="280" r:id="rId19"/>
    <p:sldId id="281" r:id="rId20"/>
    <p:sldId id="282" r:id="rId21"/>
    <p:sldId id="283" r:id="rId22"/>
    <p:sldId id="310" r:id="rId23"/>
    <p:sldId id="312" r:id="rId24"/>
    <p:sldId id="303" r:id="rId25"/>
    <p:sldId id="304" r:id="rId26"/>
    <p:sldId id="305" r:id="rId27"/>
    <p:sldId id="306" r:id="rId28"/>
    <p:sldId id="307" r:id="rId29"/>
    <p:sldId id="308" r:id="rId30"/>
    <p:sldId id="284" r:id="rId31"/>
    <p:sldId id="285" r:id="rId32"/>
    <p:sldId id="286" r:id="rId33"/>
    <p:sldId id="289" r:id="rId34"/>
    <p:sldId id="290" r:id="rId35"/>
    <p:sldId id="291" r:id="rId36"/>
    <p:sldId id="293" r:id="rId37"/>
    <p:sldId id="294" r:id="rId38"/>
    <p:sldId id="295" r:id="rId39"/>
    <p:sldId id="300" r:id="rId40"/>
    <p:sldId id="301" r:id="rId41"/>
    <p:sldId id="302" r:id="rId42"/>
    <p:sldId id="30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JEBADU" initials="AJ" lastIdx="1" clrIdx="0">
    <p:extLst>
      <p:ext uri="{19B8F6BF-5375-455C-9EA6-DF929625EA0E}">
        <p15:presenceInfo xmlns:p15="http://schemas.microsoft.com/office/powerpoint/2012/main" xmlns="" userId="ALEX JEBAD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33CC"/>
    <a:srgbClr val="008000"/>
    <a:srgbClr val="00FF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05"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20T21:28:37.585" idx="1">
    <p:pos x="10" y="10"/>
    <p:text/>
    <p:extLst>
      <p:ext uri="{C676402C-5697-4E1C-873F-D02D1690AC5C}">
        <p15:threadingInfo xmlns:p15="http://schemas.microsoft.com/office/powerpoint/2012/main" xmlns=""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FFFA1-1E5D-4026-900A-5920F359F5AD}" type="datetimeFigureOut">
              <a:rPr lang="id-ID" smtClean="0"/>
              <a:pPr/>
              <a:t>08/12/2020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10EB5-A9B4-41BB-9B41-45EF6E034834}" type="slidenum">
              <a:rPr lang="id-ID" smtClean="0"/>
              <a:pPr/>
              <a:t>‹#›</a:t>
            </a:fld>
            <a:endParaRPr lang="id-ID"/>
          </a:p>
        </p:txBody>
      </p:sp>
    </p:spTree>
    <p:extLst>
      <p:ext uri="{BB962C8B-B14F-4D97-AF65-F5344CB8AC3E}">
        <p14:creationId xmlns:p14="http://schemas.microsoft.com/office/powerpoint/2010/main" xmlns="" val="414616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DB53E8F-CAD7-4447-A2BC-4F4322F4B179}" type="slidenum">
              <a:rPr lang="id-ID" smtClean="0">
                <a:solidFill>
                  <a:prstClr val="black"/>
                </a:solidFill>
              </a:rPr>
              <a:pPr/>
              <a:t>17</a:t>
            </a:fld>
            <a:endParaRPr lang="id-ID">
              <a:solidFill>
                <a:prstClr val="black"/>
              </a:solidFill>
            </a:endParaRPr>
          </a:p>
        </p:txBody>
      </p:sp>
    </p:spTree>
    <p:extLst>
      <p:ext uri="{BB962C8B-B14F-4D97-AF65-F5344CB8AC3E}">
        <p14:creationId xmlns:p14="http://schemas.microsoft.com/office/powerpoint/2010/main" xmlns="" val="41669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2C010EB5-A9B4-41BB-9B41-45EF6E034834}" type="slidenum">
              <a:rPr lang="id-ID" smtClean="0"/>
              <a:pPr/>
              <a:t>20</a:t>
            </a:fld>
            <a:endParaRPr lang="id-ID"/>
          </a:p>
        </p:txBody>
      </p:sp>
    </p:spTree>
    <p:extLst>
      <p:ext uri="{BB962C8B-B14F-4D97-AF65-F5344CB8AC3E}">
        <p14:creationId xmlns:p14="http://schemas.microsoft.com/office/powerpoint/2010/main" xmlns="" val="306627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160062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1887369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396807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1736125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264556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2547922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16073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7416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extLst>
      <p:ext uri="{BB962C8B-B14F-4D97-AF65-F5344CB8AC3E}">
        <p14:creationId xmlns:p14="http://schemas.microsoft.com/office/powerpoint/2010/main" xmlns="" val="204101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3160106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1028221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37244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7622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5643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06563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0720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4299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1162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6898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650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14630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2552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7949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3402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39851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6787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3513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219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35014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0313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96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1790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07585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298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9315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2996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9876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793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6653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6986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8148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0357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5387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6521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12/8/2020</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xmlns="" val="2949614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39481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123916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16887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5.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2438400"/>
          </a:xfrm>
        </p:spPr>
        <p:txBody>
          <a:bodyPr>
            <a:noAutofit/>
          </a:bodyPr>
          <a:lstStyle/>
          <a:p>
            <a:r>
              <a:rPr lang="en-US" sz="4800" b="1" dirty="0">
                <a:solidFill>
                  <a:srgbClr val="008000"/>
                </a:solidFill>
              </a:rPr>
              <a:t>HOW   I   </a:t>
            </a:r>
            <a:r>
              <a:rPr lang="id-ID" sz="4800" b="1" dirty="0">
                <a:solidFill>
                  <a:srgbClr val="008000"/>
                </a:solidFill>
              </a:rPr>
              <a:t>HAVE </a:t>
            </a:r>
            <a:r>
              <a:rPr lang="en-US" sz="4800" b="1" dirty="0">
                <a:solidFill>
                  <a:srgbClr val="008000"/>
                </a:solidFill>
              </a:rPr>
              <a:t>C</a:t>
            </a:r>
            <a:r>
              <a:rPr lang="id-ID" sz="4800" b="1" dirty="0">
                <a:solidFill>
                  <a:srgbClr val="008000"/>
                </a:solidFill>
              </a:rPr>
              <a:t>O</a:t>
            </a:r>
            <a:r>
              <a:rPr lang="en-US" sz="4800" b="1" dirty="0">
                <a:solidFill>
                  <a:srgbClr val="008000"/>
                </a:solidFill>
              </a:rPr>
              <a:t>ME  TO  KNOW </a:t>
            </a:r>
            <a:r>
              <a:rPr lang="en-US" sz="4800" b="1" dirty="0">
                <a:solidFill>
                  <a:srgbClr val="FF0000"/>
                </a:solidFill>
              </a:rPr>
              <a:t/>
            </a:r>
            <a:br>
              <a:rPr lang="en-US" sz="4800" b="1" dirty="0">
                <a:solidFill>
                  <a:srgbClr val="FF0000"/>
                </a:solidFill>
              </a:rPr>
            </a:br>
            <a:r>
              <a:rPr lang="en-US" sz="4800" b="1" dirty="0">
                <a:solidFill>
                  <a:srgbClr val="FF0000"/>
                </a:solidFill>
              </a:rPr>
              <a:t>THE ASSAULT </a:t>
            </a:r>
            <a:r>
              <a:rPr lang="en-US" sz="3200" b="1" dirty="0">
                <a:solidFill>
                  <a:srgbClr val="FF0000"/>
                </a:solidFill>
              </a:rPr>
              <a:t/>
            </a:r>
            <a:br>
              <a:rPr lang="en-US" sz="3200" b="1" dirty="0">
                <a:solidFill>
                  <a:srgbClr val="FF0000"/>
                </a:solidFill>
              </a:rPr>
            </a:br>
            <a:r>
              <a:rPr lang="en-US" sz="3200" b="1" dirty="0">
                <a:solidFill>
                  <a:srgbClr val="FF0000"/>
                </a:solidFill>
              </a:rPr>
              <a:t>OF GLOBAL NEOLIBERAL CAPITALISM</a:t>
            </a:r>
            <a:r>
              <a:rPr lang="en-US" sz="3200" dirty="0">
                <a:solidFill>
                  <a:srgbClr val="FF0000"/>
                </a:solidFill>
              </a:rPr>
              <a:t/>
            </a:r>
            <a:br>
              <a:rPr lang="en-US" sz="3200" dirty="0">
                <a:solidFill>
                  <a:srgbClr val="FF0000"/>
                </a:solidFill>
              </a:rPr>
            </a:br>
            <a:r>
              <a:rPr lang="en-US" sz="3200" b="1" dirty="0">
                <a:solidFill>
                  <a:srgbClr val="0033CC"/>
                </a:solidFill>
              </a:rPr>
              <a:t>ON THE POOR &amp; ENVIRONMENT </a:t>
            </a:r>
            <a:r>
              <a:rPr lang="en-US" sz="3200" dirty="0">
                <a:solidFill>
                  <a:srgbClr val="FF0000"/>
                </a:solidFill>
              </a:rPr>
              <a:t/>
            </a:r>
            <a:br>
              <a:rPr lang="en-US" sz="3200" dirty="0">
                <a:solidFill>
                  <a:srgbClr val="FF0000"/>
                </a:solidFill>
              </a:rPr>
            </a:br>
            <a:r>
              <a:rPr lang="en-US" sz="3600" b="1" dirty="0">
                <a:solidFill>
                  <a:srgbClr val="0033CC"/>
                </a:solidFill>
              </a:rPr>
              <a:t>[</a:t>
            </a:r>
            <a:r>
              <a:rPr lang="en-US" sz="3600" b="1" dirty="0">
                <a:solidFill>
                  <a:srgbClr val="FF0000"/>
                </a:solidFill>
              </a:rPr>
              <a:t>THE CHURCH’S NEW MISSION FRONTIER</a:t>
            </a:r>
            <a:r>
              <a:rPr lang="en-US" sz="3600" b="1" dirty="0">
                <a:solidFill>
                  <a:srgbClr val="0033CC"/>
                </a:solidFill>
              </a:rPr>
              <a:t>]</a:t>
            </a:r>
            <a:endParaRPr lang="en-US" sz="3600" dirty="0">
              <a:solidFill>
                <a:srgbClr val="0033CC"/>
              </a:solidFill>
            </a:endParaRPr>
          </a:p>
        </p:txBody>
      </p:sp>
      <p:sp>
        <p:nvSpPr>
          <p:cNvPr id="3" name="Content Placeholder 2"/>
          <p:cNvSpPr>
            <a:spLocks noGrp="1"/>
          </p:cNvSpPr>
          <p:nvPr>
            <p:ph idx="1"/>
          </p:nvPr>
        </p:nvSpPr>
        <p:spPr>
          <a:xfrm>
            <a:off x="228600" y="2667000"/>
            <a:ext cx="8458200" cy="1066800"/>
          </a:xfrm>
        </p:spPr>
        <p:txBody>
          <a:bodyPr>
            <a:normAutofit fontScale="55000" lnSpcReduction="20000"/>
          </a:bodyPr>
          <a:lstStyle/>
          <a:p>
            <a:pPr marL="0" indent="0" algn="ctr">
              <a:buNone/>
            </a:pPr>
            <a:endParaRPr lang="it-IT" sz="2800" b="1" dirty="0">
              <a:solidFill>
                <a:srgbClr val="0033CC"/>
              </a:solidFill>
              <a:latin typeface="Algerian" pitchFamily="82" charset="0"/>
            </a:endParaRPr>
          </a:p>
          <a:p>
            <a:pPr marL="0" indent="0" algn="ctr">
              <a:buNone/>
            </a:pPr>
            <a:r>
              <a:rPr lang="it-IT" sz="2800" b="1" dirty="0">
                <a:solidFill>
                  <a:srgbClr val="0033CC"/>
                </a:solidFill>
                <a:latin typeface="Arial Rounded MT Bold" pitchFamily="34" charset="0"/>
              </a:rPr>
              <a:t>PRESENTED AT  GEM SCHOOL CONFERENCE </a:t>
            </a:r>
          </a:p>
          <a:p>
            <a:pPr marL="0" indent="0" algn="ctr">
              <a:buNone/>
            </a:pPr>
            <a:r>
              <a:rPr lang="it-IT" sz="2800" b="1" dirty="0">
                <a:solidFill>
                  <a:srgbClr val="0033CC"/>
                </a:solidFill>
                <a:latin typeface="Arial Rounded MT Bold" pitchFamily="34" charset="0"/>
              </a:rPr>
              <a:t>JAKARTA –INDONESIA  19 –  30TH  AUGUST 2019</a:t>
            </a:r>
          </a:p>
          <a:p>
            <a:pPr marL="0" indent="0" algn="ctr">
              <a:buNone/>
            </a:pPr>
            <a:r>
              <a:rPr lang="it-IT" sz="2800" b="1" dirty="0">
                <a:solidFill>
                  <a:srgbClr val="0033CC"/>
                </a:solidFill>
                <a:latin typeface="Arial Rounded MT Bold" pitchFamily="34" charset="0"/>
              </a:rPr>
              <a:t>By  AlEXANDER JEBADU</a:t>
            </a:r>
          </a:p>
          <a:p>
            <a:pPr marL="0" indent="0" algn="ctr">
              <a:buNone/>
            </a:pPr>
            <a:endParaRPr lang="it-IT" sz="2800" dirty="0">
              <a:latin typeface="Algerian" pitchFamily="82" charset="0"/>
            </a:endParaRPr>
          </a:p>
          <a:p>
            <a:pPr marL="0" indent="0" algn="ctr">
              <a:buNone/>
            </a:pPr>
            <a:endParaRPr lang="id-ID" b="1" dirty="0">
              <a:solidFill>
                <a:srgbClr val="FF0000"/>
              </a:solidFill>
              <a:latin typeface="Algerian" pitchFamily="82" charset="0"/>
            </a:endParaRPr>
          </a:p>
        </p:txBody>
      </p:sp>
      <p:pic>
        <p:nvPicPr>
          <p:cNvPr id="19458" name="Picture 2" descr="Hasil gambar untuk pictures of land grabbing"/>
          <p:cNvPicPr>
            <a:picLocks noChangeAspect="1" noChangeArrowheads="1"/>
          </p:cNvPicPr>
          <p:nvPr/>
        </p:nvPicPr>
        <p:blipFill>
          <a:blip r:embed="rId2"/>
          <a:srcRect/>
          <a:stretch>
            <a:fillRect/>
          </a:stretch>
        </p:blipFill>
        <p:spPr bwMode="auto">
          <a:xfrm>
            <a:off x="5638800" y="4038600"/>
            <a:ext cx="3352800" cy="2590800"/>
          </a:xfrm>
          <a:prstGeom prst="rect">
            <a:avLst/>
          </a:prstGeom>
          <a:noFill/>
        </p:spPr>
      </p:pic>
      <p:pic>
        <p:nvPicPr>
          <p:cNvPr id="19460" name="Picture 4" descr="Hasil gambar untuk pictures of land grabbing"/>
          <p:cNvPicPr>
            <a:picLocks noChangeAspect="1" noChangeArrowheads="1"/>
          </p:cNvPicPr>
          <p:nvPr/>
        </p:nvPicPr>
        <p:blipFill>
          <a:blip r:embed="rId3"/>
          <a:srcRect/>
          <a:stretch>
            <a:fillRect/>
          </a:stretch>
        </p:blipFill>
        <p:spPr bwMode="auto">
          <a:xfrm>
            <a:off x="152400" y="3962400"/>
            <a:ext cx="3200400" cy="2667000"/>
          </a:xfrm>
          <a:prstGeom prst="rect">
            <a:avLst/>
          </a:prstGeom>
          <a:noFill/>
        </p:spPr>
      </p:pic>
      <p:pic>
        <p:nvPicPr>
          <p:cNvPr id="19462" name="Picture 6" descr="Hasil gambar untuk Pictures of crosses"/>
          <p:cNvPicPr>
            <a:picLocks noChangeAspect="1" noChangeArrowheads="1"/>
          </p:cNvPicPr>
          <p:nvPr/>
        </p:nvPicPr>
        <p:blipFill>
          <a:blip r:embed="rId4"/>
          <a:srcRect/>
          <a:stretch>
            <a:fillRect/>
          </a:stretch>
        </p:blipFill>
        <p:spPr bwMode="auto">
          <a:xfrm>
            <a:off x="3124200" y="4038600"/>
            <a:ext cx="2857500" cy="2819400"/>
          </a:xfrm>
          <a:prstGeom prst="rect">
            <a:avLst/>
          </a:prstGeom>
          <a:noFill/>
        </p:spPr>
      </p:pic>
      <p:sp>
        <p:nvSpPr>
          <p:cNvPr id="4" name="Oval 3">
            <a:extLst>
              <a:ext uri="{FF2B5EF4-FFF2-40B4-BE49-F238E27FC236}">
                <a16:creationId xmlns:a16="http://schemas.microsoft.com/office/drawing/2014/main" xmlns="" id="{377E0265-3929-460F-A4F4-9D33E89668EB}"/>
              </a:ext>
            </a:extLst>
          </p:cNvPr>
          <p:cNvSpPr/>
          <p:nvPr/>
        </p:nvSpPr>
        <p:spPr>
          <a:xfrm>
            <a:off x="0" y="2895600"/>
            <a:ext cx="883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&amp;</a:t>
            </a:r>
          </a:p>
          <a:p>
            <a:pPr algn="ctr"/>
            <a:r>
              <a:rPr lang="id-ID" sz="2800" b="1" dirty="0">
                <a:solidFill>
                  <a:srgbClr val="FFFF00"/>
                </a:solidFill>
              </a:rPr>
              <a:t>MY EXPECTATION FROM GEM  SCHOOL</a:t>
            </a:r>
          </a:p>
          <a:p>
            <a:pPr algn="ctr"/>
            <a:r>
              <a:rPr lang="id-ID" sz="2800" b="1" dirty="0">
                <a:solidFill>
                  <a:srgbClr val="FFFF00"/>
                </a:solidFill>
              </a:rPr>
              <a:t>By Alexander Jebadu SVD</a:t>
            </a:r>
          </a:p>
        </p:txBody>
      </p:sp>
    </p:spTree>
    <p:extLst>
      <p:ext uri="{BB962C8B-B14F-4D97-AF65-F5344CB8AC3E}">
        <p14:creationId xmlns:p14="http://schemas.microsoft.com/office/powerpoint/2010/main" xmlns="" val="230524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6200" cy="1143000"/>
          </a:xfrm>
        </p:spPr>
        <p:txBody>
          <a:bodyPr>
            <a:normAutofit/>
          </a:bodyPr>
          <a:lstStyle/>
          <a:p>
            <a:r>
              <a:rPr lang="id-ID" sz="800" dirty="0"/>
              <a:t>.</a:t>
            </a:r>
          </a:p>
        </p:txBody>
      </p:sp>
      <p:sp>
        <p:nvSpPr>
          <p:cNvPr id="3" name="Content Placeholder 2"/>
          <p:cNvSpPr>
            <a:spLocks noGrp="1"/>
          </p:cNvSpPr>
          <p:nvPr>
            <p:ph idx="1"/>
          </p:nvPr>
        </p:nvSpPr>
        <p:spPr>
          <a:xfrm>
            <a:off x="76200" y="152400"/>
            <a:ext cx="8991600" cy="6705600"/>
          </a:xfrm>
        </p:spPr>
        <p:txBody>
          <a:bodyPr>
            <a:noAutofit/>
          </a:bodyPr>
          <a:lstStyle/>
          <a:p>
            <a:r>
              <a:rPr lang="en-US" sz="2400" dirty="0"/>
              <a:t>In the process of its operation, this extractive industry is full of corruption, frauds and manipulations. Without any doubt, the rural farming communities have cried out because they are oppressed, impoverished and their future has been killed by mercilessly destroying the sources of their li</a:t>
            </a:r>
            <a:r>
              <a:rPr lang="id-ID" sz="2400" dirty="0"/>
              <a:t>ve</a:t>
            </a:r>
            <a:r>
              <a:rPr lang="en-US" sz="2400" dirty="0"/>
              <a:t>l</a:t>
            </a:r>
            <a:r>
              <a:rPr lang="id-ID" sz="2400" dirty="0"/>
              <a:t>y</a:t>
            </a:r>
            <a:r>
              <a:rPr lang="en-US" sz="2400" dirty="0"/>
              <a:t>hood</a:t>
            </a:r>
            <a:r>
              <a:rPr lang="id-ID" sz="2400" dirty="0"/>
              <a:t>s</a:t>
            </a:r>
            <a:r>
              <a:rPr lang="en-US" sz="2400" dirty="0"/>
              <a:t>: the</a:t>
            </a:r>
            <a:r>
              <a:rPr lang="id-ID" sz="2400" dirty="0"/>
              <a:t>ir legally</a:t>
            </a:r>
            <a:r>
              <a:rPr lang="en-US" sz="2400" dirty="0"/>
              <a:t> protected rainforests, their farms and water springs. </a:t>
            </a:r>
            <a:endParaRPr lang="id-ID" sz="2400" dirty="0"/>
          </a:p>
          <a:p>
            <a:r>
              <a:rPr lang="en-US" sz="2400" dirty="0"/>
              <a:t>This tragedy provokes various questions. Why do these things happen to them? What has been on? Why are the members of house representatives and governments they elected in alliance with TNCs destroying their sources and rights for</a:t>
            </a:r>
            <a:r>
              <a:rPr lang="id-ID" sz="2400" dirty="0"/>
              <a:t> </a:t>
            </a:r>
            <a:r>
              <a:rPr lang="en-US" sz="2400" dirty="0"/>
              <a:t>livelihood? How should the  Church prophetically face this travesty in </a:t>
            </a:r>
            <a:r>
              <a:rPr lang="en-US" sz="2400" dirty="0" err="1"/>
              <a:t>colaboration</a:t>
            </a:r>
            <a:r>
              <a:rPr lang="en-US" sz="2400" dirty="0"/>
              <a:t> with followers of other religions and with all people of good will? And there are still other problematic questions that can be raised. </a:t>
            </a:r>
            <a:endParaRPr lang="id-ID" sz="2400" dirty="0"/>
          </a:p>
          <a:p>
            <a:r>
              <a:rPr lang="en-US" sz="2400" dirty="0"/>
              <a:t>Part of</a:t>
            </a:r>
            <a:r>
              <a:rPr lang="id-ID" sz="2400" dirty="0"/>
              <a:t> </a:t>
            </a:r>
            <a:r>
              <a:rPr lang="en-US" sz="2400" dirty="0"/>
              <a:t>our prophetic liberative voice </a:t>
            </a:r>
            <a:r>
              <a:rPr lang="id-ID" sz="2400" dirty="0"/>
              <a:t>in regard  to this terrible issue </a:t>
            </a:r>
            <a:r>
              <a:rPr lang="en-US" sz="2400" dirty="0"/>
              <a:t>can be seen in JEBADU Alex (eds.), </a:t>
            </a:r>
            <a:r>
              <a:rPr lang="en-US" sz="2400" b="1" i="1" dirty="0" err="1"/>
              <a:t>Pertambangan</a:t>
            </a:r>
            <a:r>
              <a:rPr lang="en-US" sz="2400" b="1" i="1" dirty="0"/>
              <a:t> di Flores</a:t>
            </a:r>
            <a:r>
              <a:rPr lang="en-US" sz="2400" dirty="0"/>
              <a:t>: </a:t>
            </a:r>
            <a:r>
              <a:rPr lang="en-US" sz="2400" b="1" i="1" dirty="0" err="1"/>
              <a:t>Berkah</a:t>
            </a:r>
            <a:r>
              <a:rPr lang="en-US" sz="2400" b="1" i="1" dirty="0"/>
              <a:t> </a:t>
            </a:r>
            <a:r>
              <a:rPr lang="en-US" sz="2400" b="1" i="1" dirty="0" err="1"/>
              <a:t>atau</a:t>
            </a:r>
            <a:r>
              <a:rPr lang="en-US" sz="2400" b="1" i="1" dirty="0"/>
              <a:t> </a:t>
            </a:r>
            <a:r>
              <a:rPr lang="en-US" sz="2400" b="1" i="1" dirty="0" err="1"/>
              <a:t>Kutuk</a:t>
            </a:r>
            <a:r>
              <a:rPr lang="en-US" sz="2400" b="1" i="1" dirty="0"/>
              <a:t>/Mining Industry in Flores: Is It a Blessing or a Curse?</a:t>
            </a:r>
            <a:r>
              <a:rPr lang="id-ID" sz="2400" b="1" i="1" dirty="0"/>
              <a:t> </a:t>
            </a:r>
            <a:r>
              <a:rPr lang="en-US" sz="2400" b="1" i="1" dirty="0"/>
              <a:t>(</a:t>
            </a:r>
            <a:r>
              <a:rPr lang="en-US" sz="2400" dirty="0" err="1"/>
              <a:t>Maumere</a:t>
            </a:r>
            <a:r>
              <a:rPr lang="en-US" sz="2400" dirty="0"/>
              <a:t>, Flores/Indonesia: </a:t>
            </a:r>
            <a:r>
              <a:rPr lang="en-US" sz="2400" dirty="0" err="1"/>
              <a:t>Penerbit</a:t>
            </a:r>
            <a:r>
              <a:rPr lang="en-US" sz="2400" dirty="0"/>
              <a:t> Ledalero, 2009).</a:t>
            </a:r>
            <a:endParaRPr lang="id-ID" sz="2400" dirty="0"/>
          </a:p>
        </p:txBody>
      </p:sp>
    </p:spTree>
    <p:extLst>
      <p:ext uri="{BB962C8B-B14F-4D97-AF65-F5344CB8AC3E}">
        <p14:creationId xmlns:p14="http://schemas.microsoft.com/office/powerpoint/2010/main" xmlns="" val="209519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09600" cy="1219200"/>
          </a:xfrm>
        </p:spPr>
        <p:txBody>
          <a:bodyPr>
            <a:noAutofit/>
          </a:bodyPr>
          <a:lstStyle/>
          <a:p>
            <a:pPr eaLnBrk="1" fontAlgn="auto" hangingPunct="1">
              <a:spcBef>
                <a:spcPct val="20000"/>
              </a:spcBef>
              <a:spcAft>
                <a:spcPts val="0"/>
              </a:spcAft>
              <a:defRPr/>
            </a:pPr>
            <a:r>
              <a:rPr lang="id-ID" sz="2400" b="1" dirty="0">
                <a:solidFill>
                  <a:srgbClr val="FF0000"/>
                </a:solidFill>
                <a:ea typeface="+mn-ea"/>
                <a:cs typeface="+mn-cs"/>
              </a:rPr>
              <a:t>.</a:t>
            </a:r>
            <a:endParaRPr lang="it-IT" sz="2400" b="1" dirty="0">
              <a:solidFill>
                <a:srgbClr val="FF0000"/>
              </a:solidFill>
              <a:ea typeface="+mn-ea"/>
              <a:cs typeface="+mn-cs"/>
            </a:endParaRPr>
          </a:p>
        </p:txBody>
      </p:sp>
      <p:pic>
        <p:nvPicPr>
          <p:cNvPr id="54275" name="Content Placeholder 5"/>
          <p:cNvPicPr>
            <a:picLocks noGrp="1" noChangeAspect="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152400" y="1219200"/>
            <a:ext cx="4114800" cy="2895600"/>
          </a:xfrm>
        </p:spPr>
      </p:pic>
      <p:pic>
        <p:nvPicPr>
          <p:cNvPr id="54276" name="Content Placeholder 6"/>
          <p:cNvPicPr>
            <a:picLocks noGrp="1" noChangeAspect="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381000" y="4343400"/>
            <a:ext cx="3276600" cy="1319213"/>
          </a:xfrm>
        </p:spPr>
      </p:pic>
      <p:pic>
        <p:nvPicPr>
          <p:cNvPr id="54277"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4267200"/>
            <a:ext cx="41148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8"/>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495800" y="3733800"/>
            <a:ext cx="4572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52400" y="-87362"/>
            <a:ext cx="8991600" cy="1292662"/>
          </a:xfrm>
          <a:prstGeom prst="rect">
            <a:avLst/>
          </a:prstGeom>
        </p:spPr>
        <p:txBody>
          <a:bodyPr wrap="square">
            <a:spAutoFit/>
          </a:bodyPr>
          <a:lstStyle/>
          <a:p>
            <a:r>
              <a:rPr lang="en-US" sz="2600" dirty="0"/>
              <a:t>The aforementioned human and ecological tragedy has become </a:t>
            </a:r>
            <a:r>
              <a:rPr lang="id-ID" sz="2600" dirty="0"/>
              <a:t>my</a:t>
            </a:r>
            <a:r>
              <a:rPr lang="en-US" sz="2600" dirty="0"/>
              <a:t> academic  </a:t>
            </a:r>
            <a:r>
              <a:rPr lang="id-ID" sz="2600" dirty="0"/>
              <a:t>work</a:t>
            </a:r>
            <a:r>
              <a:rPr lang="en-US" sz="2600" dirty="0"/>
              <a:t> and its fruit has become </a:t>
            </a:r>
            <a:r>
              <a:rPr lang="id-ID" sz="2600" dirty="0"/>
              <a:t>my</a:t>
            </a:r>
            <a:r>
              <a:rPr lang="en-US" sz="2600" dirty="0"/>
              <a:t> doctoral dissertation entitled </a:t>
            </a:r>
            <a:r>
              <a:rPr lang="id-ID" sz="2600" dirty="0"/>
              <a:t>:</a:t>
            </a:r>
          </a:p>
        </p:txBody>
      </p:sp>
      <p:sp>
        <p:nvSpPr>
          <p:cNvPr id="4" name="Oval 3"/>
          <p:cNvSpPr/>
          <p:nvPr/>
        </p:nvSpPr>
        <p:spPr>
          <a:xfrm>
            <a:off x="2743200" y="914401"/>
            <a:ext cx="6587319" cy="34289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i="1" dirty="0"/>
              <a:t>The Impacts of </a:t>
            </a:r>
          </a:p>
          <a:p>
            <a:pPr algn="ctr"/>
            <a:r>
              <a:rPr lang="id-ID" sz="2400" b="1" i="1" dirty="0"/>
              <a:t>Ecological Exploitation </a:t>
            </a:r>
          </a:p>
          <a:p>
            <a:pPr algn="ctr"/>
            <a:r>
              <a:rPr lang="id-ID" sz="2400" b="1" i="1" dirty="0"/>
              <a:t>on People and Nature: </a:t>
            </a:r>
          </a:p>
          <a:p>
            <a:pPr algn="ctr"/>
            <a:r>
              <a:rPr lang="id-ID" sz="2400" b="1" i="1" dirty="0"/>
              <a:t>A Missiological Investigation on the Threat of Neoliberal Capitalism  with a Study Case of Mining Industry  in Flores Island-Indonesia</a:t>
            </a:r>
          </a:p>
        </p:txBody>
      </p:sp>
    </p:spTree>
    <p:extLst>
      <p:ext uri="{BB962C8B-B14F-4D97-AF65-F5344CB8AC3E}">
        <p14:creationId xmlns:p14="http://schemas.microsoft.com/office/powerpoint/2010/main" xmlns="" val="337156821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1845"/>
            <a:ext cx="1905000" cy="1143000"/>
          </a:xfrm>
        </p:spPr>
        <p:txBody>
          <a:bodyPr>
            <a:normAutofit/>
          </a:bodyPr>
          <a:lstStyle/>
          <a:p>
            <a:r>
              <a:rPr lang="id-ID" sz="800" dirty="0"/>
              <a:t>.</a:t>
            </a:r>
          </a:p>
        </p:txBody>
      </p:sp>
      <p:sp>
        <p:nvSpPr>
          <p:cNvPr id="3" name="Content Placeholder 2"/>
          <p:cNvSpPr>
            <a:spLocks noGrp="1"/>
          </p:cNvSpPr>
          <p:nvPr>
            <p:ph idx="1"/>
          </p:nvPr>
        </p:nvSpPr>
        <p:spPr>
          <a:xfrm>
            <a:off x="152400" y="152400"/>
            <a:ext cx="8839200" cy="6553200"/>
          </a:xfrm>
        </p:spPr>
        <p:txBody>
          <a:bodyPr>
            <a:normAutofit fontScale="92500" lnSpcReduction="20000"/>
          </a:bodyPr>
          <a:lstStyle/>
          <a:p>
            <a:r>
              <a:rPr lang="en-US" dirty="0"/>
              <a:t>In this academic research</a:t>
            </a:r>
            <a:r>
              <a:rPr lang="id-ID" dirty="0"/>
              <a:t>, </a:t>
            </a:r>
            <a:r>
              <a:rPr lang="en-US" dirty="0"/>
              <a:t> I discovered that the world’s current social, economic and political chaos, that has befallen the so-called poor developing countries, including Indonesia</a:t>
            </a:r>
            <a:r>
              <a:rPr lang="id-ID" dirty="0"/>
              <a:t>,  </a:t>
            </a:r>
            <a:r>
              <a:rPr lang="en-US" dirty="0"/>
              <a:t>cannot be well understood without learning to know its main culprits  – that is</a:t>
            </a:r>
            <a:r>
              <a:rPr lang="id-ID" dirty="0"/>
              <a:t>,: </a:t>
            </a:r>
          </a:p>
          <a:p>
            <a:pPr marL="0" indent="0">
              <a:buNone/>
            </a:pPr>
            <a:r>
              <a:rPr lang="id-ID" dirty="0"/>
              <a:t>    1) </a:t>
            </a:r>
            <a:r>
              <a:rPr lang="id-ID" b="1" i="1" dirty="0"/>
              <a:t>Neo</a:t>
            </a:r>
            <a:r>
              <a:rPr lang="en-US" b="1" i="1" dirty="0"/>
              <a:t>liberal economic regime </a:t>
            </a:r>
            <a:r>
              <a:rPr lang="en-US" dirty="0"/>
              <a:t>or </a:t>
            </a:r>
            <a:r>
              <a:rPr lang="en-US" b="1" i="1" dirty="0"/>
              <a:t>unfettered free </a:t>
            </a:r>
            <a:endParaRPr lang="id-ID" b="1" i="1" dirty="0"/>
          </a:p>
          <a:p>
            <a:pPr marL="0" indent="0">
              <a:buNone/>
            </a:pPr>
            <a:r>
              <a:rPr lang="id-ID" b="1" i="1" dirty="0"/>
              <a:t>         </a:t>
            </a:r>
            <a:r>
              <a:rPr lang="en-US" b="1" i="1" dirty="0"/>
              <a:t>market economic system</a:t>
            </a:r>
            <a:r>
              <a:rPr lang="en-US" b="1" dirty="0"/>
              <a:t> </a:t>
            </a:r>
            <a:r>
              <a:rPr lang="en-US" dirty="0"/>
              <a:t>and </a:t>
            </a:r>
            <a:endParaRPr lang="id-ID" dirty="0"/>
          </a:p>
          <a:p>
            <a:pPr marL="0" indent="0">
              <a:buNone/>
            </a:pPr>
            <a:r>
              <a:rPr lang="id-ID" b="1" dirty="0"/>
              <a:t>    2) </a:t>
            </a:r>
            <a:r>
              <a:rPr lang="id-ID" b="1" i="1" dirty="0"/>
              <a:t>T</a:t>
            </a:r>
            <a:r>
              <a:rPr lang="en-US" b="1" i="1" dirty="0" err="1"/>
              <a:t>ransnational</a:t>
            </a:r>
            <a:r>
              <a:rPr lang="en-US" b="1" i="1" dirty="0"/>
              <a:t> corporations </a:t>
            </a:r>
            <a:r>
              <a:rPr lang="en-US" dirty="0"/>
              <a:t>as </a:t>
            </a:r>
            <a:r>
              <a:rPr lang="id-ID" dirty="0"/>
              <a:t>its brokers</a:t>
            </a:r>
            <a:r>
              <a:rPr lang="en-US" dirty="0"/>
              <a:t>. </a:t>
            </a:r>
            <a:endParaRPr lang="id-ID" dirty="0"/>
          </a:p>
          <a:p>
            <a:pPr marL="0" indent="0">
              <a:buNone/>
            </a:pPr>
            <a:endParaRPr lang="id-ID" dirty="0"/>
          </a:p>
          <a:p>
            <a:pPr marL="0" indent="0">
              <a:buNone/>
            </a:pPr>
            <a:r>
              <a:rPr lang="en-US" dirty="0"/>
              <a:t>This neoliberal economic regime definitely poses a threat  that can destroy almost everything: </a:t>
            </a:r>
            <a:endParaRPr lang="id-ID" dirty="0"/>
          </a:p>
          <a:p>
            <a:pPr marL="0" indent="0">
              <a:buNone/>
            </a:pPr>
            <a:r>
              <a:rPr lang="id-ID" dirty="0"/>
              <a:t>     1) </a:t>
            </a:r>
            <a:r>
              <a:rPr lang="en-US" b="1" i="1" dirty="0"/>
              <a:t>human civilization</a:t>
            </a:r>
            <a:r>
              <a:rPr lang="en-US" dirty="0"/>
              <a:t>, </a:t>
            </a:r>
            <a:r>
              <a:rPr lang="id-ID" dirty="0"/>
              <a:t>2) </a:t>
            </a:r>
            <a:r>
              <a:rPr lang="en-US" b="1" i="1" dirty="0"/>
              <a:t>the </a:t>
            </a:r>
            <a:r>
              <a:rPr lang="id-ID" b="1" i="1" dirty="0"/>
              <a:t>dignity of </a:t>
            </a:r>
            <a:r>
              <a:rPr lang="en-US" b="1" i="1" dirty="0"/>
              <a:t>human </a:t>
            </a:r>
            <a:endParaRPr lang="id-ID" b="1" i="1" dirty="0"/>
          </a:p>
          <a:p>
            <a:pPr marL="0" indent="0">
              <a:buNone/>
            </a:pPr>
            <a:r>
              <a:rPr lang="id-ID" b="1" i="1" dirty="0"/>
              <a:t>     </a:t>
            </a:r>
            <a:r>
              <a:rPr lang="en-US" b="1" i="1" dirty="0"/>
              <a:t>person</a:t>
            </a:r>
            <a:r>
              <a:rPr lang="en-US" dirty="0"/>
              <a:t>, </a:t>
            </a:r>
            <a:r>
              <a:rPr lang="id-ID" dirty="0"/>
              <a:t>3) </a:t>
            </a:r>
            <a:r>
              <a:rPr lang="en-US" b="1" dirty="0"/>
              <a:t>environment</a:t>
            </a:r>
            <a:r>
              <a:rPr lang="en-US" dirty="0"/>
              <a:t>, </a:t>
            </a:r>
            <a:r>
              <a:rPr lang="id-ID" dirty="0"/>
              <a:t>4) </a:t>
            </a:r>
            <a:r>
              <a:rPr lang="en-US" b="1" dirty="0"/>
              <a:t>democracy</a:t>
            </a:r>
            <a:r>
              <a:rPr lang="en-US" dirty="0"/>
              <a:t> and </a:t>
            </a:r>
            <a:r>
              <a:rPr lang="id-ID" dirty="0"/>
              <a:t>5) </a:t>
            </a:r>
            <a:r>
              <a:rPr lang="en-US" b="1" dirty="0"/>
              <a:t>state</a:t>
            </a:r>
            <a:r>
              <a:rPr lang="id-ID" b="1" dirty="0"/>
              <a:t> </a:t>
            </a:r>
          </a:p>
          <a:p>
            <a:pPr marL="0" indent="0">
              <a:buNone/>
            </a:pPr>
            <a:r>
              <a:rPr lang="id-ID" b="1" dirty="0"/>
              <a:t>      </a:t>
            </a:r>
            <a:r>
              <a:rPr lang="en-US" b="1" dirty="0"/>
              <a:t>sovereignty. </a:t>
            </a:r>
            <a:endParaRPr lang="id-ID" b="1" dirty="0"/>
          </a:p>
        </p:txBody>
      </p:sp>
    </p:spTree>
    <p:extLst>
      <p:ext uri="{BB962C8B-B14F-4D97-AF65-F5344CB8AC3E}">
        <p14:creationId xmlns:p14="http://schemas.microsoft.com/office/powerpoint/2010/main" xmlns="" val="339731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85800" cy="1143000"/>
          </a:xfrm>
        </p:spPr>
        <p:txBody>
          <a:bodyPr>
            <a:normAutofit/>
          </a:bodyPr>
          <a:lstStyle/>
          <a:p>
            <a:r>
              <a:rPr lang="id-ID" sz="800" dirty="0"/>
              <a:t>,</a:t>
            </a:r>
          </a:p>
        </p:txBody>
      </p:sp>
      <p:sp>
        <p:nvSpPr>
          <p:cNvPr id="3" name="Content Placeholder 2"/>
          <p:cNvSpPr>
            <a:spLocks noGrp="1"/>
          </p:cNvSpPr>
          <p:nvPr>
            <p:ph idx="1"/>
          </p:nvPr>
        </p:nvSpPr>
        <p:spPr>
          <a:xfrm>
            <a:off x="0" y="152400"/>
            <a:ext cx="9067800" cy="6629400"/>
          </a:xfrm>
        </p:spPr>
        <p:txBody>
          <a:bodyPr>
            <a:normAutofit fontScale="92500" lnSpcReduction="10000"/>
          </a:bodyPr>
          <a:lstStyle/>
          <a:p>
            <a:r>
              <a:rPr lang="en-US" b="1" i="1" dirty="0"/>
              <a:t>Neoliberal capitalism </a:t>
            </a:r>
            <a:r>
              <a:rPr lang="en-US" dirty="0"/>
              <a:t>has</a:t>
            </a:r>
            <a:r>
              <a:rPr lang="id-ID" dirty="0"/>
              <a:t> been</a:t>
            </a:r>
            <a:r>
              <a:rPr lang="en-US" dirty="0"/>
              <a:t> secretly designed only to enrich the world’s relative few that are already rich, and further impoverish the world’s majority poor. </a:t>
            </a:r>
            <a:endParaRPr lang="id-ID" dirty="0"/>
          </a:p>
          <a:p>
            <a:r>
              <a:rPr lang="en-US" b="1" i="1" dirty="0"/>
              <a:t>Its main culprits  </a:t>
            </a:r>
            <a:r>
              <a:rPr lang="en-US" dirty="0"/>
              <a:t>are a few super-rich from the G-7/8 countries and other newly industrialized countries (NICs). </a:t>
            </a:r>
            <a:endParaRPr lang="id-ID" dirty="0"/>
          </a:p>
          <a:p>
            <a:r>
              <a:rPr lang="en-US" b="1" i="1" dirty="0"/>
              <a:t>The instruments used </a:t>
            </a:r>
            <a:r>
              <a:rPr lang="en-US" dirty="0"/>
              <a:t>are</a:t>
            </a:r>
            <a:r>
              <a:rPr lang="id-ID" dirty="0"/>
              <a:t> the</a:t>
            </a:r>
            <a:r>
              <a:rPr lang="en-US" dirty="0"/>
              <a:t> international financial institutions (the World Bank, IMF</a:t>
            </a:r>
            <a:r>
              <a:rPr lang="id-ID" dirty="0"/>
              <a:t>)</a:t>
            </a:r>
            <a:r>
              <a:rPr lang="en-US" dirty="0"/>
              <a:t> and WTO. </a:t>
            </a:r>
            <a:endParaRPr lang="id-ID" dirty="0"/>
          </a:p>
          <a:p>
            <a:r>
              <a:rPr lang="en-US" b="1" i="1" dirty="0"/>
              <a:t>Its </a:t>
            </a:r>
            <a:r>
              <a:rPr lang="id-ID" b="1" i="1" dirty="0"/>
              <a:t>brokers or </a:t>
            </a:r>
            <a:r>
              <a:rPr lang="en-US" b="1" i="1" dirty="0"/>
              <a:t>executors </a:t>
            </a:r>
            <a:r>
              <a:rPr lang="en-US" dirty="0"/>
              <a:t>are the TNCs. </a:t>
            </a:r>
            <a:endParaRPr lang="id-ID" dirty="0"/>
          </a:p>
          <a:p>
            <a:r>
              <a:rPr lang="en-US" dirty="0"/>
              <a:t>Clearly it is </a:t>
            </a:r>
            <a:r>
              <a:rPr lang="en-US" b="1" i="1" dirty="0"/>
              <a:t>a massive and structured neocolonialism</a:t>
            </a:r>
            <a:r>
              <a:rPr lang="en-US" dirty="0"/>
              <a:t>,</a:t>
            </a:r>
            <a:r>
              <a:rPr lang="id-ID" dirty="0"/>
              <a:t> </a:t>
            </a:r>
            <a:r>
              <a:rPr lang="en-US" dirty="0"/>
              <a:t>yet the way it operates is very soft and invisible since it comes in through a market economic system by using a mask of economic theory with a flag of illusive freedom.</a:t>
            </a:r>
            <a:endParaRPr lang="id-ID" dirty="0"/>
          </a:p>
        </p:txBody>
      </p:sp>
    </p:spTree>
    <p:extLst>
      <p:ext uri="{BB962C8B-B14F-4D97-AF65-F5344CB8AC3E}">
        <p14:creationId xmlns:p14="http://schemas.microsoft.com/office/powerpoint/2010/main" xmlns="" val="117998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09600" cy="1143000"/>
          </a:xfrm>
        </p:spPr>
        <p:txBody>
          <a:bodyPr>
            <a:normAutofit/>
          </a:bodyPr>
          <a:lstStyle/>
          <a:p>
            <a:r>
              <a:rPr lang="id-ID" sz="800" dirty="0"/>
              <a:t>.</a:t>
            </a:r>
          </a:p>
        </p:txBody>
      </p:sp>
      <p:sp>
        <p:nvSpPr>
          <p:cNvPr id="3" name="Content Placeholder 2"/>
          <p:cNvSpPr>
            <a:spLocks noGrp="1"/>
          </p:cNvSpPr>
          <p:nvPr>
            <p:ph idx="1"/>
          </p:nvPr>
        </p:nvSpPr>
        <p:spPr>
          <a:xfrm>
            <a:off x="0" y="76200"/>
            <a:ext cx="9144000" cy="6781800"/>
          </a:xfrm>
        </p:spPr>
        <p:txBody>
          <a:bodyPr>
            <a:normAutofit fontScale="92500" lnSpcReduction="20000"/>
          </a:bodyPr>
          <a:lstStyle/>
          <a:p>
            <a:r>
              <a:rPr lang="en-US" dirty="0"/>
              <a:t>From the perspective of </a:t>
            </a:r>
            <a:r>
              <a:rPr lang="id-ID" dirty="0"/>
              <a:t>our </a:t>
            </a:r>
            <a:r>
              <a:rPr lang="en-US" dirty="0"/>
              <a:t>Christian faith, the threats posed by the neoliberal economic system requires a prophetic liberative response from </a:t>
            </a:r>
            <a:r>
              <a:rPr lang="id-ID" dirty="0"/>
              <a:t>all Christian </a:t>
            </a:r>
            <a:r>
              <a:rPr lang="en-US" dirty="0"/>
              <a:t>Church</a:t>
            </a:r>
            <a:r>
              <a:rPr lang="id-ID" dirty="0"/>
              <a:t>es</a:t>
            </a:r>
            <a:r>
              <a:rPr lang="en-US" dirty="0"/>
              <a:t>, in </a:t>
            </a:r>
            <a:r>
              <a:rPr lang="en-US" dirty="0" err="1"/>
              <a:t>colaboration</a:t>
            </a:r>
            <a:r>
              <a:rPr lang="en-US" dirty="0"/>
              <a:t> with the followers of other religions, and with all people of good will. </a:t>
            </a:r>
            <a:endParaRPr lang="id-ID" dirty="0"/>
          </a:p>
          <a:p>
            <a:r>
              <a:rPr lang="en-US" dirty="0"/>
              <a:t>My in-depth study on this subject agues that standing in solidarity with the poor rural</a:t>
            </a:r>
            <a:r>
              <a:rPr lang="id-ID" dirty="0"/>
              <a:t> </a:t>
            </a:r>
            <a:r>
              <a:rPr lang="en-US" dirty="0"/>
              <a:t>farming communities in Indonesia, and throughout developing world, that have been struggling to defend their </a:t>
            </a:r>
            <a:r>
              <a:rPr lang="id-ID" dirty="0"/>
              <a:t>lives </a:t>
            </a:r>
            <a:r>
              <a:rPr lang="en-US" dirty="0"/>
              <a:t>against </a:t>
            </a:r>
            <a:r>
              <a:rPr lang="en-US" dirty="0" err="1"/>
              <a:t>th</a:t>
            </a:r>
            <a:r>
              <a:rPr lang="id-ID" dirty="0"/>
              <a:t>is</a:t>
            </a:r>
            <a:r>
              <a:rPr lang="en-US" dirty="0"/>
              <a:t>  </a:t>
            </a:r>
            <a:r>
              <a:rPr lang="en-US" dirty="0" err="1"/>
              <a:t>econom</a:t>
            </a:r>
            <a:r>
              <a:rPr lang="id-ID" dirty="0"/>
              <a:t>ic</a:t>
            </a:r>
            <a:r>
              <a:rPr lang="en-US" dirty="0"/>
              <a:t> system</a:t>
            </a:r>
            <a:r>
              <a:rPr lang="id-ID" dirty="0"/>
              <a:t>,</a:t>
            </a:r>
            <a:r>
              <a:rPr lang="en-US" dirty="0"/>
              <a:t> is a constitutive part of the Church’s new evangelization.</a:t>
            </a:r>
            <a:endParaRPr lang="id-ID" dirty="0"/>
          </a:p>
          <a:p>
            <a:r>
              <a:rPr lang="en-US" dirty="0"/>
              <a:t> It is one of the Church’s new mission frontiers. This neoliberal economic system is against the values of the Gospel, against the state, against democracy and it destroys human civilization and planet earth as said by Ross Jackson</a:t>
            </a:r>
            <a:r>
              <a:rPr lang="id-ID" dirty="0"/>
              <a:t>:</a:t>
            </a:r>
          </a:p>
        </p:txBody>
      </p:sp>
      <p:sp>
        <p:nvSpPr>
          <p:cNvPr id="4" name="Rounded Rectangle 3"/>
          <p:cNvSpPr/>
          <p:nvPr/>
        </p:nvSpPr>
        <p:spPr>
          <a:xfrm>
            <a:off x="838200" y="853172"/>
            <a:ext cx="7848600" cy="4038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sz="2800" dirty="0"/>
              <a:t>Indeed, if the objective of someone was to drive our civilization to ruin, nothing could do it more effectively than </a:t>
            </a:r>
            <a:r>
              <a:rPr lang="id-ID" sz="2800" dirty="0"/>
              <a:t>by </a:t>
            </a:r>
            <a:r>
              <a:rPr lang="en-US" sz="2800" dirty="0"/>
              <a:t>the invention of the currently dominant economic system – neoliberalism” (Ross Jackson, </a:t>
            </a:r>
            <a:r>
              <a:rPr lang="en-US" sz="2800" i="1" dirty="0"/>
              <a:t>Occupy World Street: A Global Roadmap for Radical Economic and Political Reform</a:t>
            </a:r>
            <a:r>
              <a:rPr lang="en-US" sz="2800" dirty="0"/>
              <a:t>, 2012:51).</a:t>
            </a:r>
          </a:p>
        </p:txBody>
      </p:sp>
    </p:spTree>
    <p:extLst>
      <p:ext uri="{BB962C8B-B14F-4D97-AF65-F5344CB8AC3E}">
        <p14:creationId xmlns:p14="http://schemas.microsoft.com/office/powerpoint/2010/main" xmlns="" val="37253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010400" cy="304800"/>
          </a:xfrm>
        </p:spPr>
        <p:txBody>
          <a:bodyPr>
            <a:normAutofit fontScale="90000"/>
          </a:bodyPr>
          <a:lstStyle/>
          <a:p>
            <a:r>
              <a:rPr lang="id-ID" sz="2700" dirty="0"/>
              <a:t>PROPHETIC WARNING OF THE CHURCH SINCE 1961</a:t>
            </a:r>
            <a:r>
              <a:rPr lang="id-ID" dirty="0"/>
              <a:t>:</a:t>
            </a:r>
          </a:p>
        </p:txBody>
      </p:sp>
      <p:sp>
        <p:nvSpPr>
          <p:cNvPr id="3" name="Content Placeholder 2"/>
          <p:cNvSpPr>
            <a:spLocks noGrp="1"/>
          </p:cNvSpPr>
          <p:nvPr>
            <p:ph idx="1"/>
          </p:nvPr>
        </p:nvSpPr>
        <p:spPr>
          <a:xfrm>
            <a:off x="76200" y="609600"/>
            <a:ext cx="8991600" cy="6248400"/>
          </a:xfrm>
        </p:spPr>
        <p:txBody>
          <a:bodyPr>
            <a:normAutofit fontScale="77500" lnSpcReduction="20000"/>
          </a:bodyPr>
          <a:lstStyle/>
          <a:p>
            <a:r>
              <a:rPr lang="en-US" dirty="0"/>
              <a:t>The Catholic Church herself, through her Social Teachings, already gave a warning to the world society  in 1961 in </a:t>
            </a:r>
            <a:r>
              <a:rPr lang="en-US" i="1" dirty="0"/>
              <a:t>Mater et </a:t>
            </a:r>
            <a:r>
              <a:rPr lang="en-US" i="1" dirty="0" err="1"/>
              <a:t>Magistra</a:t>
            </a:r>
            <a:r>
              <a:rPr lang="en-US" i="1" dirty="0"/>
              <a:t> </a:t>
            </a:r>
            <a:r>
              <a:rPr lang="en-US" dirty="0"/>
              <a:t>and in 1965 in </a:t>
            </a:r>
            <a:r>
              <a:rPr lang="en-US" i="1" dirty="0" err="1"/>
              <a:t>Populorum</a:t>
            </a:r>
            <a:r>
              <a:rPr lang="en-US" i="1" dirty="0"/>
              <a:t> </a:t>
            </a:r>
            <a:r>
              <a:rPr lang="en-US" i="1" dirty="0" err="1"/>
              <a:t>Prgressio</a:t>
            </a:r>
            <a:r>
              <a:rPr lang="en-US" i="1" dirty="0"/>
              <a:t> </a:t>
            </a:r>
            <a:r>
              <a:rPr lang="en-US" dirty="0"/>
              <a:t>regarding </a:t>
            </a:r>
            <a:r>
              <a:rPr lang="en-US" b="1" dirty="0"/>
              <a:t>a number of unjust aspects of liberal capitalism </a:t>
            </a:r>
            <a:r>
              <a:rPr lang="en-US" dirty="0"/>
              <a:t>that today threatens the fate of the human family and planet earth as its common home. </a:t>
            </a:r>
            <a:endParaRPr lang="id-ID" dirty="0"/>
          </a:p>
          <a:p>
            <a:r>
              <a:rPr lang="en-US" dirty="0"/>
              <a:t>According to my observation in </a:t>
            </a:r>
            <a:r>
              <a:rPr lang="id-ID" dirty="0"/>
              <a:t>my </a:t>
            </a:r>
            <a:r>
              <a:rPr lang="en-US" dirty="0"/>
              <a:t> academic research, however, prophetic critics of the Church’s social teachings toward liberal capitalism are very often launched in a language that most people, even including the Church’s pastoral agents themselves who study philosophy and theology, find it difficult to understand. </a:t>
            </a:r>
            <a:endParaRPr lang="id-ID" dirty="0"/>
          </a:p>
          <a:p>
            <a:r>
              <a:rPr lang="en-US" dirty="0"/>
              <a:t>I argue that for pastoral agents of the Church and for all people of good will,  </a:t>
            </a:r>
            <a:r>
              <a:rPr lang="en-US" b="1" dirty="0"/>
              <a:t>learning to understand Social Teaching of the Church must be done hand-in-hand with a study to understand the unjust system of </a:t>
            </a:r>
            <a:r>
              <a:rPr lang="en-US" b="1" dirty="0" err="1"/>
              <a:t>neolieberal</a:t>
            </a:r>
            <a:r>
              <a:rPr lang="en-US" b="1" dirty="0"/>
              <a:t> economic capitalism today. </a:t>
            </a:r>
            <a:endParaRPr lang="id-ID" b="1" dirty="0"/>
          </a:p>
          <a:p>
            <a:r>
              <a:rPr lang="en-US" dirty="0"/>
              <a:t>To better understand the Social Teaching of the Church, especially the parts that relate to authentic human development, economy and politics, </a:t>
            </a:r>
            <a:r>
              <a:rPr lang="en-US" b="1" dirty="0"/>
              <a:t>a study regarding the system of unfettered </a:t>
            </a:r>
            <a:r>
              <a:rPr lang="en-US" b="1" dirty="0" err="1"/>
              <a:t>neocapitalism</a:t>
            </a:r>
            <a:r>
              <a:rPr lang="en-US" b="1" dirty="0"/>
              <a:t> today is a must. </a:t>
            </a:r>
            <a:endParaRPr lang="id-ID" b="1" dirty="0"/>
          </a:p>
        </p:txBody>
      </p:sp>
    </p:spTree>
    <p:extLst>
      <p:ext uri="{BB962C8B-B14F-4D97-AF65-F5344CB8AC3E}">
        <p14:creationId xmlns:p14="http://schemas.microsoft.com/office/powerpoint/2010/main" xmlns="" val="1870585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83880" cy="533400"/>
          </a:xfrm>
        </p:spPr>
        <p:txBody>
          <a:bodyPr>
            <a:normAutofit fontScale="90000"/>
          </a:bodyPr>
          <a:lstStyle/>
          <a:p>
            <a:r>
              <a:rPr lang="id-ID" sz="3200" dirty="0">
                <a:solidFill>
                  <a:srgbClr val="FF0000"/>
                </a:solidFill>
              </a:rPr>
              <a:t>Its various names:</a:t>
            </a:r>
          </a:p>
        </p:txBody>
      </p:sp>
      <p:sp>
        <p:nvSpPr>
          <p:cNvPr id="3" name="Content Placeholder 2"/>
          <p:cNvSpPr>
            <a:spLocks noGrp="1"/>
          </p:cNvSpPr>
          <p:nvPr>
            <p:ph idx="1"/>
          </p:nvPr>
        </p:nvSpPr>
        <p:spPr>
          <a:xfrm>
            <a:off x="533400" y="990600"/>
            <a:ext cx="8183880" cy="5105400"/>
          </a:xfrm>
        </p:spPr>
        <p:txBody>
          <a:bodyPr>
            <a:normAutofit fontScale="92500" lnSpcReduction="10000"/>
          </a:bodyPr>
          <a:lstStyle/>
          <a:p>
            <a:r>
              <a:rPr lang="it-IT" b="1" spc="300" dirty="0">
                <a:solidFill>
                  <a:srgbClr val="002060"/>
                </a:solidFill>
              </a:rPr>
              <a:t>Neo-conservatism! </a:t>
            </a:r>
          </a:p>
          <a:p>
            <a:r>
              <a:rPr lang="it-IT" b="1" spc="300" dirty="0">
                <a:solidFill>
                  <a:srgbClr val="002060"/>
                </a:solidFill>
              </a:rPr>
              <a:t>Free market Capitalism!</a:t>
            </a:r>
          </a:p>
          <a:p>
            <a:r>
              <a:rPr lang="it-IT" b="1" spc="300" dirty="0">
                <a:solidFill>
                  <a:srgbClr val="002060"/>
                </a:solidFill>
              </a:rPr>
              <a:t>Neoliberal Capitalism!</a:t>
            </a:r>
          </a:p>
          <a:p>
            <a:r>
              <a:rPr lang="it-IT" b="1" i="1" spc="300" dirty="0">
                <a:solidFill>
                  <a:srgbClr val="002060"/>
                </a:solidFill>
              </a:rPr>
              <a:t>Laissez-fair</a:t>
            </a:r>
            <a:r>
              <a:rPr lang="it-IT" b="1" spc="300" dirty="0">
                <a:solidFill>
                  <a:srgbClr val="002060"/>
                </a:solidFill>
              </a:rPr>
              <a:t> Neo-capitalism!</a:t>
            </a:r>
          </a:p>
          <a:p>
            <a:r>
              <a:rPr lang="it-IT" b="1" spc="300" dirty="0">
                <a:solidFill>
                  <a:srgbClr val="002060"/>
                </a:solidFill>
              </a:rPr>
              <a:t>Market Fundamentalism!</a:t>
            </a:r>
          </a:p>
          <a:p>
            <a:r>
              <a:rPr lang="it-IT" b="1" spc="300" dirty="0">
                <a:solidFill>
                  <a:srgbClr val="002060"/>
                </a:solidFill>
              </a:rPr>
              <a:t>Neoclassical Orthodoxy!</a:t>
            </a:r>
          </a:p>
          <a:p>
            <a:r>
              <a:rPr lang="it-IT" b="1" spc="300" dirty="0">
                <a:solidFill>
                  <a:srgbClr val="002060"/>
                </a:solidFill>
              </a:rPr>
              <a:t>Wild Capitalism!</a:t>
            </a:r>
          </a:p>
          <a:p>
            <a:r>
              <a:rPr lang="it-IT" b="1" spc="300" dirty="0">
                <a:solidFill>
                  <a:srgbClr val="002060"/>
                </a:solidFill>
              </a:rPr>
              <a:t>Jungle Capitalism!</a:t>
            </a:r>
          </a:p>
          <a:p>
            <a:r>
              <a:rPr lang="it-IT" b="1" spc="300" dirty="0">
                <a:solidFill>
                  <a:srgbClr val="002060"/>
                </a:solidFill>
              </a:rPr>
              <a:t>Barbaric Capitalism </a:t>
            </a:r>
          </a:p>
          <a:p>
            <a:r>
              <a:rPr lang="it-IT" b="1" spc="300" dirty="0">
                <a:solidFill>
                  <a:srgbClr val="002060"/>
                </a:solidFill>
              </a:rPr>
              <a:t>Unfettered Free Market Economy!</a:t>
            </a:r>
          </a:p>
          <a:p>
            <a:r>
              <a:rPr lang="it-IT" b="1" spc="300" dirty="0">
                <a:solidFill>
                  <a:srgbClr val="002060"/>
                </a:solidFill>
              </a:rPr>
              <a:t>Raegenomics / Thatcherism (1980s)!</a:t>
            </a:r>
          </a:p>
          <a:p>
            <a:endParaRPr lang="id-ID" b="1" spc="300" dirty="0"/>
          </a:p>
        </p:txBody>
      </p:sp>
    </p:spTree>
    <p:extLst>
      <p:ext uri="{BB962C8B-B14F-4D97-AF65-F5344CB8AC3E}">
        <p14:creationId xmlns:p14="http://schemas.microsoft.com/office/powerpoint/2010/main" xmlns="" val="240562322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 y="3048000"/>
            <a:ext cx="897636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5" name="Straight Connector 4"/>
          <p:cNvCxnSpPr/>
          <p:nvPr/>
        </p:nvCxnSpPr>
        <p:spPr>
          <a:xfrm>
            <a:off x="777240" y="2179320"/>
            <a:ext cx="0" cy="14478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987040" y="3048000"/>
            <a:ext cx="0" cy="59436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785360" y="2110740"/>
            <a:ext cx="0" cy="1516380"/>
          </a:xfrm>
          <a:prstGeom prst="line">
            <a:avLst/>
          </a:prstGeom>
        </p:spPr>
        <p:style>
          <a:lnRef idx="3">
            <a:schemeClr val="accent4"/>
          </a:lnRef>
          <a:fillRef idx="0">
            <a:schemeClr val="accent4"/>
          </a:fillRef>
          <a:effectRef idx="2">
            <a:schemeClr val="accent4"/>
          </a:effectRef>
          <a:fontRef idx="minor">
            <a:schemeClr val="tx1"/>
          </a:fontRef>
        </p:style>
      </p:cxnSp>
      <p:sp>
        <p:nvSpPr>
          <p:cNvPr id="17" name="Oval 16"/>
          <p:cNvSpPr/>
          <p:nvPr/>
        </p:nvSpPr>
        <p:spPr>
          <a:xfrm>
            <a:off x="76199" y="3352800"/>
            <a:ext cx="1462563" cy="6096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 18</a:t>
            </a:r>
            <a:r>
              <a:rPr lang="id-ID" dirty="0">
                <a:solidFill>
                  <a:prstClr val="white"/>
                </a:solidFill>
              </a:rPr>
              <a:t>th Century</a:t>
            </a:r>
          </a:p>
        </p:txBody>
      </p:sp>
      <p:sp>
        <p:nvSpPr>
          <p:cNvPr id="18" name="Oval 17"/>
          <p:cNvSpPr/>
          <p:nvPr/>
        </p:nvSpPr>
        <p:spPr>
          <a:xfrm>
            <a:off x="2247900" y="3383280"/>
            <a:ext cx="1371600" cy="60960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19</a:t>
            </a:r>
            <a:r>
              <a:rPr lang="id-ID" b="1" dirty="0">
                <a:solidFill>
                  <a:srgbClr val="FF0000"/>
                </a:solidFill>
              </a:rPr>
              <a:t>th century</a:t>
            </a:r>
          </a:p>
        </p:txBody>
      </p:sp>
      <p:sp>
        <p:nvSpPr>
          <p:cNvPr id="20" name="Oval 19"/>
          <p:cNvSpPr/>
          <p:nvPr/>
        </p:nvSpPr>
        <p:spPr>
          <a:xfrm>
            <a:off x="4191000" y="3352800"/>
            <a:ext cx="1356360" cy="6096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 1944</a:t>
            </a:r>
            <a:endParaRPr lang="id-ID" dirty="0">
              <a:solidFill>
                <a:prstClr val="white"/>
              </a:solidFill>
            </a:endParaRPr>
          </a:p>
        </p:txBody>
      </p:sp>
      <p:sp>
        <p:nvSpPr>
          <p:cNvPr id="21" name="Double Brace 20"/>
          <p:cNvSpPr/>
          <p:nvPr/>
        </p:nvSpPr>
        <p:spPr>
          <a:xfrm>
            <a:off x="472440" y="457200"/>
            <a:ext cx="4312920" cy="1722120"/>
          </a:xfrm>
          <a:prstGeom prst="bracePair">
            <a:avLst/>
          </a:prstGeom>
          <a:solidFill>
            <a:srgbClr val="FFFF00"/>
          </a:solidFill>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r>
              <a:rPr lang="id-ID" sz="2800" b="1" dirty="0">
                <a:solidFill>
                  <a:prstClr val="black"/>
                </a:solidFill>
              </a:rPr>
              <a:t>Adam Smith’s Classical Liberal Capitalism</a:t>
            </a:r>
          </a:p>
        </p:txBody>
      </p:sp>
      <p:cxnSp>
        <p:nvCxnSpPr>
          <p:cNvPr id="23" name="Straight Connector 22"/>
          <p:cNvCxnSpPr/>
          <p:nvPr/>
        </p:nvCxnSpPr>
        <p:spPr>
          <a:xfrm>
            <a:off x="6572250" y="2179320"/>
            <a:ext cx="0" cy="151638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8229600" y="2194560"/>
            <a:ext cx="0" cy="1539240"/>
          </a:xfrm>
          <a:prstGeom prst="line">
            <a:avLst/>
          </a:prstGeom>
        </p:spPr>
        <p:style>
          <a:lnRef idx="3">
            <a:schemeClr val="dk1"/>
          </a:lnRef>
          <a:fillRef idx="0">
            <a:schemeClr val="dk1"/>
          </a:fillRef>
          <a:effectRef idx="2">
            <a:schemeClr val="dk1"/>
          </a:effectRef>
          <a:fontRef idx="minor">
            <a:schemeClr val="tx1"/>
          </a:fontRef>
        </p:style>
      </p:cxnSp>
      <p:sp>
        <p:nvSpPr>
          <p:cNvPr id="31" name="Hexagon 30"/>
          <p:cNvSpPr/>
          <p:nvPr/>
        </p:nvSpPr>
        <p:spPr>
          <a:xfrm>
            <a:off x="6115050" y="3423285"/>
            <a:ext cx="914400" cy="5486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1980</a:t>
            </a:r>
            <a:endParaRPr lang="id-ID" dirty="0">
              <a:solidFill>
                <a:prstClr val="white"/>
              </a:solidFill>
            </a:endParaRPr>
          </a:p>
        </p:txBody>
      </p:sp>
      <p:sp>
        <p:nvSpPr>
          <p:cNvPr id="32" name="Right Arrow 31"/>
          <p:cNvSpPr/>
          <p:nvPr/>
        </p:nvSpPr>
        <p:spPr>
          <a:xfrm>
            <a:off x="8077200" y="3162300"/>
            <a:ext cx="108204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1995  WTO</a:t>
            </a:r>
            <a:endParaRPr lang="id-ID" dirty="0">
              <a:solidFill>
                <a:prstClr val="white"/>
              </a:solidFill>
            </a:endParaRPr>
          </a:p>
        </p:txBody>
      </p:sp>
      <p:sp>
        <p:nvSpPr>
          <p:cNvPr id="34" name="Double Bracket 33"/>
          <p:cNvSpPr/>
          <p:nvPr/>
        </p:nvSpPr>
        <p:spPr>
          <a:xfrm>
            <a:off x="4876800" y="457200"/>
            <a:ext cx="1752600" cy="1722120"/>
          </a:xfrm>
          <a:prstGeom prst="bracketPair">
            <a:avLst/>
          </a:prstGeom>
          <a:solidFill>
            <a:srgbClr val="00B050"/>
          </a:solidFill>
          <a:ln>
            <a:solidFill>
              <a:srgbClr val="00206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id-ID" sz="2000" b="1" dirty="0">
                <a:solidFill>
                  <a:prstClr val="black"/>
                </a:solidFill>
              </a:rPr>
              <a:t>Regulated Liberal Capitalism</a:t>
            </a:r>
          </a:p>
        </p:txBody>
      </p:sp>
      <p:sp>
        <p:nvSpPr>
          <p:cNvPr id="39" name="Double Brace 38"/>
          <p:cNvSpPr/>
          <p:nvPr/>
        </p:nvSpPr>
        <p:spPr>
          <a:xfrm>
            <a:off x="6720840" y="472440"/>
            <a:ext cx="2286000" cy="1722120"/>
          </a:xfrm>
          <a:prstGeom prst="bracePair">
            <a:avLst/>
          </a:prstGeom>
          <a:solidFill>
            <a:srgbClr val="FFFF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d-ID" sz="2400" b="1" dirty="0">
                <a:solidFill>
                  <a:prstClr val="black"/>
                </a:solidFill>
              </a:rPr>
              <a:t>Unfettered Neoliberal Capitalism</a:t>
            </a:r>
          </a:p>
        </p:txBody>
      </p:sp>
      <p:sp>
        <p:nvSpPr>
          <p:cNvPr id="4" name="Double Brace 3"/>
          <p:cNvSpPr/>
          <p:nvPr/>
        </p:nvSpPr>
        <p:spPr>
          <a:xfrm>
            <a:off x="76200" y="4876800"/>
            <a:ext cx="1752600" cy="1790700"/>
          </a:xfrm>
          <a:prstGeom prst="bracePair">
            <a:avLst/>
          </a:prstGeom>
          <a:solidFill>
            <a:schemeClr val="accent6">
              <a:lumMod val="60000"/>
              <a:lumOff val="4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d-ID" dirty="0">
                <a:solidFill>
                  <a:prstClr val="black"/>
                </a:solidFill>
              </a:rPr>
              <a:t>INDUSTRIAL REVOLUTION  that gave birth to LIBERAL </a:t>
            </a:r>
            <a:r>
              <a:rPr lang="it-IT" dirty="0">
                <a:solidFill>
                  <a:prstClr val="black"/>
                </a:solidFill>
              </a:rPr>
              <a:t> </a:t>
            </a:r>
            <a:r>
              <a:rPr lang="id-ID" dirty="0">
                <a:solidFill>
                  <a:prstClr val="black"/>
                </a:solidFill>
              </a:rPr>
              <a:t>CAPITALISM</a:t>
            </a:r>
            <a:r>
              <a:rPr lang="it-IT" dirty="0">
                <a:solidFill>
                  <a:prstClr val="black"/>
                </a:solidFill>
              </a:rPr>
              <a:t> </a:t>
            </a:r>
            <a:endParaRPr lang="id-ID" dirty="0">
              <a:solidFill>
                <a:prstClr val="black"/>
              </a:solidFill>
            </a:endParaRPr>
          </a:p>
        </p:txBody>
      </p:sp>
      <p:sp>
        <p:nvSpPr>
          <p:cNvPr id="10" name="Double Bracket 9"/>
          <p:cNvSpPr/>
          <p:nvPr/>
        </p:nvSpPr>
        <p:spPr>
          <a:xfrm>
            <a:off x="1981200" y="4876800"/>
            <a:ext cx="1905000" cy="1828800"/>
          </a:xfrm>
          <a:prstGeom prst="bracketPair">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d-ID" sz="1600" dirty="0">
                <a:solidFill>
                  <a:prstClr val="black"/>
                </a:solidFill>
              </a:rPr>
              <a:t>SOCIAL ECONOMY (Socialism / Communism born as a reaction toward unjust LIBERAL CAPITALISM </a:t>
            </a:r>
          </a:p>
        </p:txBody>
      </p:sp>
      <p:sp>
        <p:nvSpPr>
          <p:cNvPr id="11" name="Double Brace 10"/>
          <p:cNvSpPr/>
          <p:nvPr/>
        </p:nvSpPr>
        <p:spPr>
          <a:xfrm>
            <a:off x="4023360" y="4876800"/>
            <a:ext cx="1729740" cy="1828800"/>
          </a:xfrm>
          <a:prstGeom prst="bracePair">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d-ID" sz="1600" dirty="0">
                <a:solidFill>
                  <a:prstClr val="black"/>
                </a:solidFill>
              </a:rPr>
              <a:t>1st and 2nd World War</a:t>
            </a:r>
            <a:r>
              <a:rPr lang="it-IT" sz="1600" dirty="0">
                <a:solidFill>
                  <a:prstClr val="black"/>
                </a:solidFill>
              </a:rPr>
              <a:t>: </a:t>
            </a:r>
            <a:r>
              <a:rPr lang="id-ID" sz="1600" dirty="0">
                <a:solidFill>
                  <a:prstClr val="black"/>
                </a:solidFill>
              </a:rPr>
              <a:t>TRIGGERED by unjust classical liberal capitalism </a:t>
            </a:r>
          </a:p>
        </p:txBody>
      </p:sp>
      <p:cxnSp>
        <p:nvCxnSpPr>
          <p:cNvPr id="14" name="Straight Arrow Connector 13"/>
          <p:cNvCxnSpPr/>
          <p:nvPr/>
        </p:nvCxnSpPr>
        <p:spPr>
          <a:xfrm>
            <a:off x="803910" y="2438400"/>
            <a:ext cx="3909060" cy="0"/>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4869180" y="2438400"/>
            <a:ext cx="1531620" cy="0"/>
          </a:xfrm>
          <a:prstGeom prst="straightConnector1">
            <a:avLst/>
          </a:prstGeom>
          <a:ln>
            <a:solidFill>
              <a:srgbClr val="00B050"/>
            </a:solidFill>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a:xfrm>
            <a:off x="6629400" y="2438400"/>
            <a:ext cx="2286000" cy="0"/>
          </a:xfrm>
          <a:prstGeom prst="straightConnector1">
            <a:avLst/>
          </a:prstGeom>
          <a:ln>
            <a:solidFill>
              <a:srgbClr val="FFC000"/>
            </a:solidFill>
            <a:tailEnd type="arrow"/>
          </a:ln>
        </p:spPr>
        <p:style>
          <a:lnRef idx="3">
            <a:schemeClr val="dk1"/>
          </a:lnRef>
          <a:fillRef idx="0">
            <a:schemeClr val="dk1"/>
          </a:fillRef>
          <a:effectRef idx="2">
            <a:schemeClr val="dk1"/>
          </a:effectRef>
          <a:fontRef idx="minor">
            <a:schemeClr val="tx1"/>
          </a:fontRef>
        </p:style>
      </p:cxnSp>
      <p:sp>
        <p:nvSpPr>
          <p:cNvPr id="36" name="Double Brace 35"/>
          <p:cNvSpPr/>
          <p:nvPr/>
        </p:nvSpPr>
        <p:spPr>
          <a:xfrm>
            <a:off x="5753100" y="4876800"/>
            <a:ext cx="1638300" cy="1828800"/>
          </a:xfrm>
          <a:prstGeom prst="bracePair">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d-ID" sz="1400" dirty="0">
                <a:solidFill>
                  <a:prstClr val="black"/>
                </a:solidFill>
              </a:rPr>
              <a:t>COLD WAR</a:t>
            </a:r>
            <a:r>
              <a:rPr lang="it-IT" sz="1400" dirty="0">
                <a:solidFill>
                  <a:prstClr val="black"/>
                </a:solidFill>
              </a:rPr>
              <a:t>: </a:t>
            </a:r>
            <a:r>
              <a:rPr lang="id-ID" sz="1400" dirty="0">
                <a:solidFill>
                  <a:prstClr val="black"/>
                </a:solidFill>
              </a:rPr>
              <a:t>Western </a:t>
            </a:r>
            <a:r>
              <a:rPr lang="it-IT" sz="1400" dirty="0">
                <a:solidFill>
                  <a:prstClr val="black"/>
                </a:solidFill>
              </a:rPr>
              <a:t>Blo</a:t>
            </a:r>
            <a:r>
              <a:rPr lang="id-ID" sz="1400" dirty="0">
                <a:solidFill>
                  <a:prstClr val="black"/>
                </a:solidFill>
              </a:rPr>
              <a:t>c</a:t>
            </a:r>
            <a:r>
              <a:rPr lang="it-IT" sz="1400" dirty="0">
                <a:solidFill>
                  <a:prstClr val="black"/>
                </a:solidFill>
              </a:rPr>
              <a:t>k (</a:t>
            </a:r>
            <a:r>
              <a:rPr lang="id-ID" sz="1400" dirty="0">
                <a:solidFill>
                  <a:prstClr val="black"/>
                </a:solidFill>
              </a:rPr>
              <a:t>Liberal Capitalism </a:t>
            </a:r>
            <a:r>
              <a:rPr lang="it-IT" sz="1400" dirty="0">
                <a:solidFill>
                  <a:prstClr val="black"/>
                </a:solidFill>
              </a:rPr>
              <a:t> vs </a:t>
            </a:r>
            <a:r>
              <a:rPr lang="id-ID" sz="1400" dirty="0">
                <a:solidFill>
                  <a:prstClr val="black"/>
                </a:solidFill>
              </a:rPr>
              <a:t>Estern </a:t>
            </a:r>
            <a:r>
              <a:rPr lang="it-IT" sz="1400" dirty="0">
                <a:solidFill>
                  <a:prstClr val="black"/>
                </a:solidFill>
              </a:rPr>
              <a:t>Blo</a:t>
            </a:r>
            <a:r>
              <a:rPr lang="id-ID" sz="1400" dirty="0">
                <a:solidFill>
                  <a:prstClr val="black"/>
                </a:solidFill>
              </a:rPr>
              <a:t>c</a:t>
            </a:r>
            <a:r>
              <a:rPr lang="it-IT" sz="1400" dirty="0">
                <a:solidFill>
                  <a:prstClr val="black"/>
                </a:solidFill>
              </a:rPr>
              <a:t>k (Sosialis</a:t>
            </a:r>
            <a:r>
              <a:rPr lang="id-ID" sz="1400" dirty="0">
                <a:solidFill>
                  <a:prstClr val="black"/>
                </a:solidFill>
              </a:rPr>
              <a:t>m</a:t>
            </a:r>
            <a:r>
              <a:rPr lang="it-IT" sz="1400" dirty="0">
                <a:solidFill>
                  <a:prstClr val="black"/>
                </a:solidFill>
              </a:rPr>
              <a:t>/</a:t>
            </a:r>
            <a:r>
              <a:rPr lang="id-ID" sz="1400" dirty="0">
                <a:solidFill>
                  <a:prstClr val="black"/>
                </a:solidFill>
              </a:rPr>
              <a:t> C</a:t>
            </a:r>
            <a:r>
              <a:rPr lang="it-IT" sz="1400" dirty="0">
                <a:solidFill>
                  <a:prstClr val="black"/>
                </a:solidFill>
              </a:rPr>
              <a:t>om</a:t>
            </a:r>
            <a:r>
              <a:rPr lang="id-ID" sz="1400" dirty="0">
                <a:solidFill>
                  <a:prstClr val="black"/>
                </a:solidFill>
              </a:rPr>
              <a:t>m</a:t>
            </a:r>
            <a:r>
              <a:rPr lang="it-IT" sz="1400" dirty="0">
                <a:solidFill>
                  <a:prstClr val="black"/>
                </a:solidFill>
              </a:rPr>
              <a:t>unis</a:t>
            </a:r>
            <a:r>
              <a:rPr lang="id-ID" sz="1400" dirty="0">
                <a:solidFill>
                  <a:prstClr val="black"/>
                </a:solidFill>
              </a:rPr>
              <a:t>m</a:t>
            </a:r>
            <a:r>
              <a:rPr lang="it-IT" sz="1400" dirty="0">
                <a:solidFill>
                  <a:prstClr val="black"/>
                </a:solidFill>
              </a:rPr>
              <a:t>)</a:t>
            </a:r>
            <a:endParaRPr lang="id-ID" sz="1400" dirty="0">
              <a:solidFill>
                <a:prstClr val="black"/>
              </a:solidFill>
            </a:endParaRPr>
          </a:p>
        </p:txBody>
      </p:sp>
      <p:sp>
        <p:nvSpPr>
          <p:cNvPr id="37" name="Down Arrow 36"/>
          <p:cNvSpPr/>
          <p:nvPr/>
        </p:nvSpPr>
        <p:spPr>
          <a:xfrm>
            <a:off x="537210" y="4048125"/>
            <a:ext cx="48006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8" name="Down Arrow 37"/>
          <p:cNvSpPr/>
          <p:nvPr/>
        </p:nvSpPr>
        <p:spPr>
          <a:xfrm>
            <a:off x="2625090" y="4042410"/>
            <a:ext cx="651510" cy="560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0" name="Down Arrow 39"/>
          <p:cNvSpPr/>
          <p:nvPr/>
        </p:nvSpPr>
        <p:spPr>
          <a:xfrm>
            <a:off x="4461510" y="4067175"/>
            <a:ext cx="830580" cy="527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1" name="Down Arrow 40"/>
          <p:cNvSpPr/>
          <p:nvPr/>
        </p:nvSpPr>
        <p:spPr>
          <a:xfrm>
            <a:off x="6221730" y="4046219"/>
            <a:ext cx="609600" cy="573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43" name="Straight Connector 42"/>
          <p:cNvCxnSpPr/>
          <p:nvPr/>
        </p:nvCxnSpPr>
        <p:spPr>
          <a:xfrm>
            <a:off x="7520462" y="3088005"/>
            <a:ext cx="0" cy="335280"/>
          </a:xfrm>
          <a:prstGeom prst="line">
            <a:avLst/>
          </a:prstGeom>
        </p:spPr>
        <p:style>
          <a:lnRef idx="3">
            <a:schemeClr val="dk1"/>
          </a:lnRef>
          <a:fillRef idx="0">
            <a:schemeClr val="dk1"/>
          </a:fillRef>
          <a:effectRef idx="2">
            <a:schemeClr val="dk1"/>
          </a:effectRef>
          <a:fontRef idx="minor">
            <a:schemeClr val="tx1"/>
          </a:fontRef>
        </p:style>
      </p:cxnSp>
      <p:sp>
        <p:nvSpPr>
          <p:cNvPr id="50" name="Rounded Rectangle 49"/>
          <p:cNvSpPr/>
          <p:nvPr/>
        </p:nvSpPr>
        <p:spPr>
          <a:xfrm>
            <a:off x="7146606" y="3423285"/>
            <a:ext cx="717233" cy="539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1989</a:t>
            </a:r>
            <a:endParaRPr lang="id-ID" dirty="0">
              <a:solidFill>
                <a:prstClr val="white"/>
              </a:solidFill>
            </a:endParaRPr>
          </a:p>
        </p:txBody>
      </p:sp>
      <p:sp>
        <p:nvSpPr>
          <p:cNvPr id="52" name="Double Bracket 51"/>
          <p:cNvSpPr/>
          <p:nvPr/>
        </p:nvSpPr>
        <p:spPr>
          <a:xfrm>
            <a:off x="7363032" y="4914900"/>
            <a:ext cx="1552367" cy="1752600"/>
          </a:xfrm>
          <a:prstGeom prst="bracketPair">
            <a:avLst/>
          </a:prstGeom>
          <a:solidFill>
            <a:schemeClr val="accent6">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d-ID" sz="1600" dirty="0">
                <a:solidFill>
                  <a:prstClr val="black"/>
                </a:solidFill>
              </a:rPr>
              <a:t>THE FALL OF COMMUNISM </a:t>
            </a:r>
          </a:p>
        </p:txBody>
      </p:sp>
      <p:sp>
        <p:nvSpPr>
          <p:cNvPr id="53" name="Down Arrow 52"/>
          <p:cNvSpPr/>
          <p:nvPr/>
        </p:nvSpPr>
        <p:spPr>
          <a:xfrm>
            <a:off x="7408545" y="4048124"/>
            <a:ext cx="541258" cy="828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Tree>
    <p:extLst>
      <p:ext uri="{BB962C8B-B14F-4D97-AF65-F5344CB8AC3E}">
        <p14:creationId xmlns:p14="http://schemas.microsoft.com/office/powerpoint/2010/main" xmlns="" val="313787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marL="342900" lvl="0" indent="270510">
              <a:lnSpc>
                <a:spcPct val="115000"/>
              </a:lnSpc>
              <a:spcBef>
                <a:spcPct val="20000"/>
              </a:spcBef>
            </a:pPr>
            <a:r>
              <a:rPr lang="en-US"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 major findings and contribution of this study as one of the Church’s new mission frontiers can be summarized as follows: </a:t>
            </a:r>
            <a:endParaRPr lang="id-ID"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600200"/>
            <a:ext cx="8839200" cy="5257800"/>
          </a:xfrm>
        </p:spPr>
        <p:txBody>
          <a:bodyPr>
            <a:normAutofit fontScale="77500" lnSpcReduction="20000"/>
          </a:bodyPr>
          <a:lstStyle/>
          <a:p>
            <a:pPr marL="514350" indent="-514350" algn="just">
              <a:lnSpc>
                <a:spcPct val="115000"/>
              </a:lnSpc>
              <a:spcAft>
                <a:spcPts val="0"/>
              </a:spcAft>
              <a:buFont typeface="+mj-lt"/>
              <a:buAutoNum type="arabicPeriod"/>
            </a:pPr>
            <a:r>
              <a:rPr lang="id-ID" dirty="0">
                <a:latin typeface="Times New Roman" panose="02020603050405020304" pitchFamily="18" charset="0"/>
                <a:ea typeface="Times New Roman" panose="02020603050405020304" pitchFamily="18" charset="0"/>
                <a:cs typeface="Times New Roman" panose="02020603050405020304" pitchFamily="18" charset="0"/>
              </a:rPr>
              <a:t>T</a:t>
            </a:r>
            <a:r>
              <a:rPr lang="en-US" dirty="0">
                <a:latin typeface="Times New Roman" panose="02020603050405020304" pitchFamily="18" charset="0"/>
                <a:ea typeface="Times New Roman" panose="02020603050405020304" pitchFamily="18" charset="0"/>
                <a:cs typeface="Times New Roman" panose="02020603050405020304" pitchFamily="18" charset="0"/>
              </a:rPr>
              <a:t>he </a:t>
            </a:r>
            <a:r>
              <a:rPr lang="id-ID" dirty="0">
                <a:latin typeface="Times New Roman" panose="02020603050405020304" pitchFamily="18" charset="0"/>
                <a:ea typeface="Times New Roman" panose="02020603050405020304" pitchFamily="18" charset="0"/>
                <a:cs typeface="Times New Roman" panose="02020603050405020304" pitchFamily="18" charset="0"/>
              </a:rPr>
              <a:t>Mining I</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ndustry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id-ID" dirty="0">
                <a:latin typeface="Times New Roman" panose="02020603050405020304" pitchFamily="18" charset="0"/>
                <a:ea typeface="Times New Roman" panose="02020603050405020304" pitchFamily="18" charset="0"/>
                <a:cs typeface="Times New Roman" panose="02020603050405020304" pitchFamily="18" charset="0"/>
              </a:rPr>
              <a:t>M</a:t>
            </a:r>
            <a:r>
              <a:rPr lang="en-US" dirty="0">
                <a:latin typeface="Times New Roman" panose="02020603050405020304" pitchFamily="18" charset="0"/>
                <a:ea typeface="Times New Roman" panose="02020603050405020304" pitchFamily="18" charset="0"/>
                <a:cs typeface="Times New Roman" panose="02020603050405020304" pitchFamily="18" charset="0"/>
              </a:rPr>
              <a:t>I) in Flores, Indonesia, and beyond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is not business </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per se</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but a crime of corporatocracy.</a:t>
            </a:r>
            <a:endParaRPr lang="id-ID"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Aft>
                <a:spcPts val="0"/>
              </a:spcAft>
              <a:buFont typeface="+mj-lt"/>
              <a:buAutoNum type="arabicPeriod"/>
            </a:pPr>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 </a:t>
            </a:r>
            <a:r>
              <a:rPr lang="id-ID"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 in Flores</a:t>
            </a:r>
            <a:r>
              <a:rPr lang="id-ID"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and beyond</a:t>
            </a:r>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is part of global looting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The EI has not improved the economy of the rural communities.</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Aft>
                <a:spcPts val="0"/>
              </a:spcAft>
              <a:buFont typeface="+mj-lt"/>
              <a:buAutoNum type="arabicPeriod"/>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id-ID"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enriches the rich but impoverishes the poor.</a:t>
            </a:r>
            <a:endParaRPr lang="id-ID"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The EI is</a:t>
            </a:r>
            <a:r>
              <a:rPr lang="id-ID"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operated by corporations shielded with a corporate veil that makes them have no fear of breaking laws or commit any crime trampling the rights of the poor, and excessively exploiting nature.</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Aft>
                <a:spcPts val="0"/>
              </a:spcAft>
              <a:buFont typeface="+mj-lt"/>
              <a:buAutoNum type="arabicPeriod"/>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invasion of TNCs has been accelerated by </a:t>
            </a:r>
            <a:r>
              <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Laissez-Faire</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Neo-capitalism</a:t>
            </a:r>
            <a:r>
              <a:rPr lang="en-US" dirty="0">
                <a:latin typeface="Times New Roman" panose="02020603050405020304" pitchFamily="18" charset="0"/>
                <a:ea typeface="Times New Roman" panose="02020603050405020304" pitchFamily="18" charset="0"/>
                <a:cs typeface="Times New Roman" panose="02020603050405020304" pitchFamily="18" charset="0"/>
              </a:rPr>
              <a:t> that is by design unjust, anti-democracy, anti-state, anti-common good and unfriendly to ecology. </a:t>
            </a:r>
            <a:endParaRPr lang="id-ID" sz="2800" dirty="0">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Font typeface="+mj-lt"/>
              <a:buAutoNum type="arabicPeriod"/>
            </a:pPr>
            <a:endParaRPr lang="id-ID" dirty="0"/>
          </a:p>
        </p:txBody>
      </p:sp>
    </p:spTree>
    <p:extLst>
      <p:ext uri="{BB962C8B-B14F-4D97-AF65-F5344CB8AC3E}">
        <p14:creationId xmlns:p14="http://schemas.microsoft.com/office/powerpoint/2010/main" xmlns="" val="3378558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676400" y="274638"/>
            <a:ext cx="1066800" cy="1143000"/>
          </a:xfrm>
        </p:spPr>
        <p:txBody>
          <a:bodyPr>
            <a:normAutofit/>
          </a:bodyPr>
          <a:lstStyle/>
          <a:p>
            <a:r>
              <a:rPr lang="id-ID" sz="800" dirty="0"/>
              <a:t>.</a:t>
            </a:r>
          </a:p>
        </p:txBody>
      </p:sp>
      <p:sp>
        <p:nvSpPr>
          <p:cNvPr id="3" name="Content Placeholder 2"/>
          <p:cNvSpPr>
            <a:spLocks noGrp="1"/>
          </p:cNvSpPr>
          <p:nvPr>
            <p:ph idx="1"/>
          </p:nvPr>
        </p:nvSpPr>
        <p:spPr>
          <a:xfrm>
            <a:off x="152400" y="274638"/>
            <a:ext cx="8839200" cy="6430962"/>
          </a:xfrm>
        </p:spPr>
        <p:txBody>
          <a:bodyPr>
            <a:normAutofit lnSpcReduction="10000"/>
          </a:bodyPr>
          <a:lstStyle/>
          <a:p>
            <a:pPr marL="0" indent="0">
              <a:buNone/>
            </a:pPr>
            <a:r>
              <a:rPr lang="en-US" dirty="0"/>
              <a:t> Being aware that this   missionary endeavor  is big, complex</a:t>
            </a:r>
            <a:r>
              <a:rPr lang="id-ID" dirty="0"/>
              <a:t> and </a:t>
            </a:r>
            <a:r>
              <a:rPr lang="en-US" dirty="0"/>
              <a:t>difficult, it requires a set of pastoral approaches: </a:t>
            </a:r>
            <a:endParaRPr lang="id-ID" dirty="0"/>
          </a:p>
          <a:p>
            <a:pPr marL="514350" indent="-514350">
              <a:buFont typeface="+mj-lt"/>
              <a:buAutoNum type="alphaLcParenR"/>
            </a:pPr>
            <a:r>
              <a:rPr lang="en-US" dirty="0"/>
              <a:t>The Church needs a </a:t>
            </a:r>
            <a:r>
              <a:rPr lang="en-US" b="1" dirty="0"/>
              <a:t>pastoral shift</a:t>
            </a:r>
            <a:r>
              <a:rPr lang="en-US" dirty="0"/>
              <a:t> from   curative mission to preventive mission; </a:t>
            </a:r>
            <a:endParaRPr lang="id-ID" dirty="0"/>
          </a:p>
          <a:p>
            <a:pPr marL="514350" indent="-514350">
              <a:buFont typeface="+mj-lt"/>
              <a:buAutoNum type="alphaLcParenR"/>
            </a:pPr>
            <a:r>
              <a:rPr lang="id-ID" dirty="0"/>
              <a:t>I</a:t>
            </a:r>
            <a:r>
              <a:rPr lang="en-US" dirty="0"/>
              <a:t>n order to liberate the poor </a:t>
            </a:r>
            <a:r>
              <a:rPr lang="id-ID" dirty="0"/>
              <a:t>&amp;  all God’s creaion</a:t>
            </a:r>
            <a:r>
              <a:rPr lang="en-US" dirty="0"/>
              <a:t>, there is a need </a:t>
            </a:r>
            <a:r>
              <a:rPr lang="id-ID" dirty="0"/>
              <a:t>of</a:t>
            </a:r>
            <a:r>
              <a:rPr lang="en-US" dirty="0"/>
              <a:t> catechesis on </a:t>
            </a:r>
            <a:r>
              <a:rPr lang="en-US" b="1" dirty="0"/>
              <a:t>human rights, macroeconomics, politics</a:t>
            </a:r>
            <a:r>
              <a:rPr lang="en-US" dirty="0"/>
              <a:t> and </a:t>
            </a:r>
            <a:r>
              <a:rPr lang="en-US" b="1" dirty="0"/>
              <a:t>ecology</a:t>
            </a:r>
            <a:r>
              <a:rPr lang="en-US" dirty="0"/>
              <a:t> in the mission of</a:t>
            </a:r>
            <a:r>
              <a:rPr lang="id-ID" dirty="0"/>
              <a:t> our </a:t>
            </a:r>
            <a:r>
              <a:rPr lang="en-US" dirty="0"/>
              <a:t>Church</a:t>
            </a:r>
            <a:r>
              <a:rPr lang="id-ID" dirty="0"/>
              <a:t>es  today. </a:t>
            </a:r>
          </a:p>
          <a:p>
            <a:pPr marL="514350" indent="-514350">
              <a:buFont typeface="+mj-lt"/>
              <a:buAutoNum type="alphaLcParenR"/>
            </a:pPr>
            <a:r>
              <a:rPr lang="en-US" dirty="0"/>
              <a:t>The urgent and complex scope of this mission </a:t>
            </a:r>
            <a:r>
              <a:rPr lang="en-US" b="1" dirty="0"/>
              <a:t>requires </a:t>
            </a:r>
            <a:r>
              <a:rPr lang="id-ID" b="1" dirty="0"/>
              <a:t>our </a:t>
            </a:r>
            <a:r>
              <a:rPr lang="en-US" b="1" dirty="0"/>
              <a:t>Church</a:t>
            </a:r>
            <a:r>
              <a:rPr lang="id-ID" b="1" dirty="0"/>
              <a:t>es to work togehter </a:t>
            </a:r>
            <a:r>
              <a:rPr lang="id-ID" dirty="0"/>
              <a:t>&amp;</a:t>
            </a:r>
            <a:r>
              <a:rPr lang="en-US" dirty="0"/>
              <a:t> cooperate in love with  other religions and all people of good will.</a:t>
            </a:r>
            <a:endParaRPr lang="id-ID" dirty="0"/>
          </a:p>
        </p:txBody>
      </p:sp>
    </p:spTree>
    <p:extLst>
      <p:ext uri="{BB962C8B-B14F-4D97-AF65-F5344CB8AC3E}">
        <p14:creationId xmlns:p14="http://schemas.microsoft.com/office/powerpoint/2010/main" xmlns="" val="194301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152400" y="2133600"/>
            <a:ext cx="8915400" cy="4572000"/>
          </a:xfrm>
        </p:spPr>
        <p:txBody>
          <a:bodyPr>
            <a:normAutofit fontScale="90000"/>
          </a:bodyPr>
          <a:lstStyle/>
          <a:p>
            <a:pPr algn="l"/>
            <a:r>
              <a:rPr lang="en-US" sz="2900" dirty="0"/>
              <a:t> </a:t>
            </a:r>
            <a:r>
              <a:rPr lang="en-US" sz="2800" b="1" dirty="0"/>
              <a:t>= An Indonesian</a:t>
            </a:r>
            <a:r>
              <a:rPr lang="en-US" sz="2800" dirty="0"/>
              <a:t>, from eastern part of Indonesia (Flores Island). </a:t>
            </a:r>
            <a:br>
              <a:rPr lang="en-US" sz="2800" dirty="0"/>
            </a:br>
            <a:r>
              <a:rPr lang="en-US" sz="2800" b="1" dirty="0"/>
              <a:t>=  A Catholic priest that belongs to the Society of Divine Word  </a:t>
            </a:r>
            <a:br>
              <a:rPr lang="en-US" sz="2800" b="1" dirty="0"/>
            </a:br>
            <a:r>
              <a:rPr lang="en-US" sz="2800" b="1" dirty="0"/>
              <a:t>     </a:t>
            </a:r>
            <a:r>
              <a:rPr lang="en-US" sz="2800" dirty="0"/>
              <a:t>(SVD – ….),  rooted and based in Germany since 1875. </a:t>
            </a:r>
            <a:br>
              <a:rPr lang="en-US" sz="2800" dirty="0"/>
            </a:br>
            <a:r>
              <a:rPr lang="en-US" sz="2800" dirty="0"/>
              <a:t>= </a:t>
            </a:r>
            <a:r>
              <a:rPr lang="en-US" sz="2800" b="1" dirty="0"/>
              <a:t>I have had an opportunity to serve the Lord  </a:t>
            </a:r>
            <a:r>
              <a:rPr lang="en-US" sz="2800" dirty="0"/>
              <a:t>in USA for 6 years</a:t>
            </a:r>
            <a:r>
              <a:rPr lang="id-ID" sz="2800" dirty="0"/>
              <a:t>   </a:t>
            </a:r>
            <a:br>
              <a:rPr lang="id-ID" sz="2800" dirty="0"/>
            </a:br>
            <a:r>
              <a:rPr lang="id-ID" sz="2800" dirty="0"/>
              <a:t>     (1998 – 2004)</a:t>
            </a:r>
            <a:r>
              <a:rPr lang="en-US" sz="2800" dirty="0"/>
              <a:t>.  </a:t>
            </a:r>
            <a:br>
              <a:rPr lang="en-US" sz="2800" dirty="0"/>
            </a:br>
            <a:r>
              <a:rPr lang="en-US" sz="2800" dirty="0"/>
              <a:t>= </a:t>
            </a:r>
            <a:r>
              <a:rPr lang="en-US" sz="2800" b="1" dirty="0"/>
              <a:t>I completed doctoral studies in Missiology at PUG,</a:t>
            </a:r>
            <a:r>
              <a:rPr lang="en-US" sz="2800" dirty="0"/>
              <a:t> Rome in 2014 </a:t>
            </a:r>
            <a:br>
              <a:rPr lang="en-US" sz="2800" dirty="0"/>
            </a:br>
            <a:r>
              <a:rPr lang="en-US" sz="2800" dirty="0"/>
              <a:t/>
            </a:r>
            <a:br>
              <a:rPr lang="en-US" sz="2800" dirty="0"/>
            </a:br>
            <a:r>
              <a:rPr lang="en-US" sz="2800" dirty="0"/>
              <a:t>= Since 2014 I have been teaching  </a:t>
            </a:r>
            <a:r>
              <a:rPr lang="en-US" sz="2800" b="1" dirty="0"/>
              <a:t>MISSIOLOGY</a:t>
            </a:r>
            <a:r>
              <a:rPr lang="en-US" sz="2800" dirty="0"/>
              <a:t>, </a:t>
            </a:r>
            <a:r>
              <a:rPr lang="en-US" sz="2800" b="1" dirty="0"/>
              <a:t>THEOLOGY OF </a:t>
            </a:r>
            <a:br>
              <a:rPr lang="en-US" sz="2800" b="1" dirty="0"/>
            </a:br>
            <a:r>
              <a:rPr lang="en-US" sz="2800" b="1" dirty="0"/>
              <a:t>    MISSION</a:t>
            </a:r>
            <a:r>
              <a:rPr lang="en-US" sz="2800" dirty="0"/>
              <a:t>,  </a:t>
            </a:r>
            <a:r>
              <a:rPr lang="en-US" sz="2800" b="1" dirty="0"/>
              <a:t>INDONESIAN POLITICS, TRADITIONAL RELIGIONS  </a:t>
            </a:r>
            <a:r>
              <a:rPr lang="en-US" sz="2800" dirty="0"/>
              <a:t>&amp; </a:t>
            </a:r>
            <a:br>
              <a:rPr lang="en-US" sz="2800" dirty="0"/>
            </a:br>
            <a:r>
              <a:rPr lang="en-US" sz="2800" dirty="0"/>
              <a:t>    </a:t>
            </a:r>
            <a:r>
              <a:rPr lang="en-US" sz="2800" b="1" dirty="0"/>
              <a:t>THE THREATS OF NEOLIBERAL CAPITALISM  as THE ROOT CAUSE </a:t>
            </a:r>
            <a:br>
              <a:rPr lang="en-US" sz="2800" b="1" dirty="0"/>
            </a:br>
            <a:r>
              <a:rPr lang="en-US" sz="2800" b="1" dirty="0"/>
              <a:t>    OF THE DEGRADATION  OF  HUMAN  CIVILIZATION &amp; ECOLOGY </a:t>
            </a:r>
            <a:r>
              <a:rPr lang="en-US" sz="2800" dirty="0"/>
              <a:t/>
            </a:r>
            <a:br>
              <a:rPr lang="en-US" sz="2800" dirty="0"/>
            </a:br>
            <a:r>
              <a:rPr lang="en-US" sz="2800" dirty="0"/>
              <a:t>.</a:t>
            </a:r>
            <a:endParaRPr lang="id-ID" sz="2800" dirty="0"/>
          </a:p>
        </p:txBody>
      </p:sp>
      <p:sp>
        <p:nvSpPr>
          <p:cNvPr id="3" name="Subtitle 2"/>
          <p:cNvSpPr>
            <a:spLocks noGrp="1"/>
          </p:cNvSpPr>
          <p:nvPr>
            <p:ph type="subTitle" idx="1"/>
          </p:nvPr>
        </p:nvSpPr>
        <p:spPr>
          <a:xfrm flipV="1">
            <a:off x="158750" y="6858000"/>
            <a:ext cx="6242050" cy="609600"/>
          </a:xfrm>
        </p:spPr>
        <p:txBody>
          <a:bodyPr rtlCol="0">
            <a:normAutofit/>
          </a:bodyPr>
          <a:lstStyle/>
          <a:p>
            <a:pPr marL="514350" indent="-514350" algn="l" eaLnBrk="1" fontAlgn="auto" hangingPunct="1">
              <a:spcAft>
                <a:spcPts val="0"/>
              </a:spcAft>
              <a:buFont typeface="Arial" pitchFamily="34" charset="0"/>
              <a:buAutoNum type="arabicPeriod"/>
              <a:defRPr/>
            </a:pPr>
            <a:endParaRPr lang="it-IT" b="1" dirty="0">
              <a:solidFill>
                <a:srgbClr val="0070C0"/>
              </a:solidFill>
            </a:endParaRPr>
          </a:p>
          <a:p>
            <a:pPr algn="l" eaLnBrk="1" fontAlgn="auto" hangingPunct="1">
              <a:spcAft>
                <a:spcPts val="0"/>
              </a:spcAft>
              <a:buFont typeface="Arial" pitchFamily="34" charset="0"/>
              <a:buNone/>
              <a:defRPr/>
            </a:pPr>
            <a:endParaRPr lang="it-IT" sz="4900" b="1" dirty="0">
              <a:solidFill>
                <a:srgbClr val="0070C0"/>
              </a:solidFill>
            </a:endParaRPr>
          </a:p>
          <a:p>
            <a:pPr marL="514350" indent="-514350" algn="l" eaLnBrk="1" fontAlgn="auto" hangingPunct="1">
              <a:spcAft>
                <a:spcPts val="0"/>
              </a:spcAft>
              <a:buFont typeface="Arial" pitchFamily="34" charset="0"/>
              <a:buAutoNum type="arabicPeriod"/>
              <a:defRPr/>
            </a:pPr>
            <a:endParaRPr lang="id-ID" sz="4900" dirty="0"/>
          </a:p>
        </p:txBody>
      </p:sp>
      <p:pic>
        <p:nvPicPr>
          <p:cNvPr id="52230"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0"/>
            <a:ext cx="899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4"/>
          <p:cNvSpPr/>
          <p:nvPr/>
        </p:nvSpPr>
        <p:spPr>
          <a:xfrm>
            <a:off x="2286000" y="1371600"/>
            <a:ext cx="4572000" cy="533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SHORT  SELF-INTRODUCTION</a:t>
            </a:r>
            <a:r>
              <a:rPr lang="en-US" dirty="0"/>
              <a:t>:</a:t>
            </a:r>
          </a:p>
        </p:txBody>
      </p:sp>
    </p:spTree>
    <p:extLst>
      <p:ext uri="{BB962C8B-B14F-4D97-AF65-F5344CB8AC3E}">
        <p14:creationId xmlns:p14="http://schemas.microsoft.com/office/powerpoint/2010/main" xmlns="" val="233195930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id-ID" dirty="0"/>
              <a:t>The Main of Office of IMF in </a:t>
            </a:r>
            <a:r>
              <a:rPr lang="it-IT" dirty="0"/>
              <a:t>DC, USA</a:t>
            </a:r>
            <a:endParaRPr lang="id-ID" dirty="0"/>
          </a:p>
        </p:txBody>
      </p:sp>
      <p:sp>
        <p:nvSpPr>
          <p:cNvPr id="3" name="Content Placeholder 2"/>
          <p:cNvSpPr>
            <a:spLocks noGrp="1"/>
          </p:cNvSpPr>
          <p:nvPr>
            <p:ph idx="1"/>
          </p:nvPr>
        </p:nvSpPr>
        <p:spPr>
          <a:xfrm>
            <a:off x="1905000" y="2590800"/>
            <a:ext cx="5257800" cy="3581400"/>
          </a:xfrm>
        </p:spPr>
        <p:txBody>
          <a:bodyPr/>
          <a:lstStyle/>
          <a:p>
            <a:endParaRPr lang="id-ID" dirty="0"/>
          </a:p>
        </p:txBody>
      </p:sp>
      <p:pic>
        <p:nvPicPr>
          <p:cNvPr id="1026" name="Picture 2" descr="C:\Users\Alexander Jebadu\00 BUKU YG SDH DIBELI\Favorites\Desktop\2057348Gedung-IMF780x39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914400"/>
            <a:ext cx="85344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9873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p:spPr>
        <p:txBody>
          <a:bodyPr>
            <a:noAutofit/>
          </a:bodyPr>
          <a:lstStyle/>
          <a:p>
            <a:r>
              <a:rPr lang="id-ID" sz="3600" dirty="0"/>
              <a:t>The Main Offic of the World Bank in</a:t>
            </a:r>
            <a:r>
              <a:rPr lang="it-IT" sz="3600" dirty="0"/>
              <a:t> DC, USA</a:t>
            </a:r>
            <a:endParaRPr lang="id-ID"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914400"/>
            <a:ext cx="8763000"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Oval 2"/>
          <p:cNvSpPr/>
          <p:nvPr/>
        </p:nvSpPr>
        <p:spPr>
          <a:xfrm>
            <a:off x="7086600" y="1066800"/>
            <a:ext cx="1752600" cy="12954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sz="2800" dirty="0">
                <a:solidFill>
                  <a:prstClr val="white"/>
                </a:solidFill>
              </a:rPr>
              <a:t> IMF</a:t>
            </a:r>
            <a:endParaRPr lang="id-ID" sz="2800" dirty="0">
              <a:solidFill>
                <a:prstClr val="white"/>
              </a:solidFill>
            </a:endParaRPr>
          </a:p>
        </p:txBody>
      </p:sp>
      <p:cxnSp>
        <p:nvCxnSpPr>
          <p:cNvPr id="5" name="Straight Arrow Connector 4"/>
          <p:cNvCxnSpPr/>
          <p:nvPr/>
        </p:nvCxnSpPr>
        <p:spPr>
          <a:xfrm>
            <a:off x="7962900" y="2514600"/>
            <a:ext cx="114300" cy="1981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17028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noAutofit/>
          </a:bodyPr>
          <a:lstStyle/>
          <a:p>
            <a:r>
              <a:rPr lang="id-ID" sz="2800" b="1" dirty="0"/>
              <a:t>Various Global Protests against Unjust Nelibearl Capi</a:t>
            </a:r>
            <a:r>
              <a:rPr lang="id-ID" sz="2800" dirty="0"/>
              <a:t>talism!</a:t>
            </a:r>
          </a:p>
        </p:txBody>
      </p:sp>
      <p:sp>
        <p:nvSpPr>
          <p:cNvPr id="3" name="Content Placeholder 2"/>
          <p:cNvSpPr>
            <a:spLocks noGrp="1"/>
          </p:cNvSpPr>
          <p:nvPr>
            <p:ph idx="1"/>
          </p:nvPr>
        </p:nvSpPr>
        <p:spPr/>
        <p:txBody>
          <a:bodyPr/>
          <a:lstStyle/>
          <a:p>
            <a:endParaRPr lang="id-ID"/>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838199"/>
            <a:ext cx="8534400" cy="5611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403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8763000" cy="647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51166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763000" cy="6476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0589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it-IT" dirty="0"/>
              <a:t>PROTEST </a:t>
            </a:r>
            <a:r>
              <a:rPr lang="id-ID" dirty="0"/>
              <a:t>against </a:t>
            </a:r>
            <a:r>
              <a:rPr lang="it-IT" dirty="0"/>
              <a:t>IMF</a:t>
            </a:r>
            <a:endParaRPr lang="id-ID"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990600"/>
            <a:ext cx="8534400" cy="563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8342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a:t>.</a:t>
            </a:r>
            <a:endParaRPr lang="id-ID" sz="8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381000"/>
            <a:ext cx="8382000" cy="617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2341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a:bodyPr>
          <a:lstStyle/>
          <a:p>
            <a:r>
              <a:rPr lang="it-IT" sz="800" dirty="0"/>
              <a:t>.</a:t>
            </a:r>
            <a:endParaRPr lang="id-ID" sz="800"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66800" y="1219200"/>
            <a:ext cx="70104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14278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a:t>.</a:t>
            </a:r>
            <a:endParaRPr lang="id-ID" sz="800" dirty="0"/>
          </a:p>
        </p:txBody>
      </p:sp>
      <p:sp>
        <p:nvSpPr>
          <p:cNvPr id="3" name="Content Placeholder 2"/>
          <p:cNvSpPr>
            <a:spLocks noGrp="1"/>
          </p:cNvSpPr>
          <p:nvPr>
            <p:ph idx="1"/>
          </p:nvPr>
        </p:nvSpPr>
        <p:spPr/>
        <p:txBody>
          <a:bodyPr/>
          <a:lstStyle/>
          <a:p>
            <a:endParaRPr lang="id-ID"/>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990600"/>
            <a:ext cx="8458199" cy="5257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50925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a:t>.</a:t>
            </a:r>
            <a:endParaRPr lang="id-ID" sz="800"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66800" y="685800"/>
            <a:ext cx="7391400" cy="556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1440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8"/>
            <a:ext cx="8229600" cy="1401762"/>
          </a:xfrm>
          <a:solidFill>
            <a:srgbClr val="00FFCC"/>
          </a:solidFill>
        </p:spPr>
        <p:txBody>
          <a:bodyPr>
            <a:normAutofit fontScale="90000"/>
          </a:bodyPr>
          <a:lstStyle/>
          <a:p>
            <a:r>
              <a:rPr lang="en-US" dirty="0"/>
              <a:t>The Country’s  </a:t>
            </a:r>
            <a:br>
              <a:rPr lang="en-US" dirty="0"/>
            </a:br>
            <a:r>
              <a:rPr lang="en-US" dirty="0"/>
              <a:t>Current Socio-Economic Context.</a:t>
            </a:r>
          </a:p>
        </p:txBody>
      </p:sp>
      <p:sp>
        <p:nvSpPr>
          <p:cNvPr id="3" name="Content Placeholder 2"/>
          <p:cNvSpPr>
            <a:spLocks noGrp="1"/>
          </p:cNvSpPr>
          <p:nvPr>
            <p:ph idx="1"/>
          </p:nvPr>
        </p:nvSpPr>
        <p:spPr>
          <a:xfrm>
            <a:off x="228600" y="1828800"/>
            <a:ext cx="8610600" cy="4724400"/>
          </a:xfrm>
          <a:solidFill>
            <a:schemeClr val="accent6">
              <a:lumMod val="60000"/>
              <a:lumOff val="40000"/>
            </a:schemeClr>
          </a:solidFill>
        </p:spPr>
        <p:txBody>
          <a:bodyPr>
            <a:normAutofit fontScale="85000" lnSpcReduction="20000"/>
          </a:bodyPr>
          <a:lstStyle/>
          <a:p>
            <a:pPr marL="0" indent="0">
              <a:buNone/>
            </a:pPr>
            <a:r>
              <a:rPr lang="id-ID" dirty="0"/>
              <a:t>            </a:t>
            </a:r>
            <a:endParaRPr lang="en-US" dirty="0"/>
          </a:p>
          <a:p>
            <a:pPr algn="ctr">
              <a:buNone/>
            </a:pPr>
            <a:endParaRPr lang="id-ID" sz="7200" b="1" dirty="0"/>
          </a:p>
          <a:p>
            <a:pPr algn="ctr">
              <a:buNone/>
            </a:pPr>
            <a:r>
              <a:rPr lang="en-US" sz="7200" b="1" dirty="0"/>
              <a:t>I</a:t>
            </a:r>
            <a:r>
              <a:rPr lang="id-ID" sz="7200" b="1" dirty="0"/>
              <a:t>T  </a:t>
            </a:r>
            <a:r>
              <a:rPr lang="en-US" sz="7200" b="1" dirty="0"/>
              <a:t>FACES  </a:t>
            </a:r>
          </a:p>
          <a:p>
            <a:pPr algn="ctr">
              <a:buNone/>
            </a:pPr>
            <a:r>
              <a:rPr lang="en-US" sz="4000" dirty="0"/>
              <a:t>FIVE  </a:t>
            </a:r>
            <a:r>
              <a:rPr lang="en-US" sz="4000" dirty="0" smtClean="0"/>
              <a:t>CHALLENGING </a:t>
            </a:r>
            <a:endParaRPr lang="en-US" sz="4000" dirty="0"/>
          </a:p>
          <a:p>
            <a:pPr algn="ctr">
              <a:buNone/>
            </a:pPr>
            <a:r>
              <a:rPr lang="en-US" sz="4000" b="1" dirty="0"/>
              <a:t>SOCIAL</a:t>
            </a:r>
            <a:r>
              <a:rPr lang="en-US" sz="4000" dirty="0"/>
              <a:t>, </a:t>
            </a:r>
            <a:r>
              <a:rPr lang="en-US" sz="4000" b="1" dirty="0"/>
              <a:t>ECONOMIC</a:t>
            </a:r>
            <a:r>
              <a:rPr lang="en-US" sz="4000" dirty="0"/>
              <a:t>  &amp; </a:t>
            </a:r>
            <a:r>
              <a:rPr lang="en-US" sz="4000" b="1" dirty="0"/>
              <a:t>POLITICAL </a:t>
            </a:r>
          </a:p>
          <a:p>
            <a:pPr algn="ctr">
              <a:buNone/>
            </a:pPr>
            <a:r>
              <a:rPr lang="en-US" sz="8000" b="1" dirty="0"/>
              <a:t>MALADIES</a:t>
            </a:r>
          </a:p>
          <a:p>
            <a:pPr>
              <a:buNone/>
            </a:pPr>
            <a:endParaRPr lang="en-US" dirty="0"/>
          </a:p>
        </p:txBody>
      </p:sp>
      <p:sp>
        <p:nvSpPr>
          <p:cNvPr id="4" name="Oval 3">
            <a:extLst>
              <a:ext uri="{FF2B5EF4-FFF2-40B4-BE49-F238E27FC236}">
                <a16:creationId xmlns:a16="http://schemas.microsoft.com/office/drawing/2014/main" xmlns="" id="{E3FD7677-6761-4934-9168-2EDB02280C5A}"/>
              </a:ext>
            </a:extLst>
          </p:cNvPr>
          <p:cNvSpPr/>
          <p:nvPr/>
        </p:nvSpPr>
        <p:spPr>
          <a:xfrm>
            <a:off x="471268" y="2057400"/>
            <a:ext cx="7620000" cy="838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a:solidFill>
                  <a:srgbClr val="FFFF00"/>
                </a:solidFill>
              </a:rPr>
              <a:t>INDONESIA  IS  IN  PERIL</a:t>
            </a:r>
          </a:p>
        </p:txBody>
      </p:sp>
      <p:sp>
        <p:nvSpPr>
          <p:cNvPr id="5" name="Arrow: Down 4">
            <a:extLst>
              <a:ext uri="{FF2B5EF4-FFF2-40B4-BE49-F238E27FC236}">
                <a16:creationId xmlns:a16="http://schemas.microsoft.com/office/drawing/2014/main" xmlns="" id="{2C554329-77FA-45C4-9BCA-5E97783F8540}"/>
              </a:ext>
            </a:extLst>
          </p:cNvPr>
          <p:cNvSpPr/>
          <p:nvPr/>
        </p:nvSpPr>
        <p:spPr>
          <a:xfrm>
            <a:off x="3886200" y="2895600"/>
            <a:ext cx="1295400" cy="228600"/>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sz="800" dirty="0"/>
              <a:t>.</a:t>
            </a:r>
            <a:endParaRPr lang="id-ID" sz="800"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419600" y="228600"/>
            <a:ext cx="44958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228600"/>
            <a:ext cx="32766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900" y="3505200"/>
            <a:ext cx="3581400"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9600" y="3733800"/>
            <a:ext cx="441960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3367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a:t>.</a:t>
            </a:r>
            <a:endParaRPr lang="id-ID" sz="800" dirty="0"/>
          </a:p>
        </p:txBody>
      </p:sp>
      <p:pic>
        <p:nvPicPr>
          <p:cNvPr id="30723"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48200" y="167640"/>
            <a:ext cx="4038600" cy="3566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152400"/>
            <a:ext cx="4191000" cy="358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4038600"/>
            <a:ext cx="4038600" cy="2590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24400" y="4069080"/>
            <a:ext cx="3962400" cy="2560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040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990600"/>
            <a:ext cx="3008313" cy="1162050"/>
          </a:xfrm>
        </p:spPr>
        <p:txBody>
          <a:bodyPr/>
          <a:lstStyle/>
          <a:p>
            <a:r>
              <a:rPr lang="it-IT" dirty="0"/>
              <a:t>.</a:t>
            </a:r>
            <a:endParaRPr lang="id-ID" dirty="0"/>
          </a:p>
        </p:txBody>
      </p:sp>
      <p:sp>
        <p:nvSpPr>
          <p:cNvPr id="3" name="Content Placeholder 2"/>
          <p:cNvSpPr>
            <a:spLocks noGrp="1"/>
          </p:cNvSpPr>
          <p:nvPr>
            <p:ph idx="1"/>
          </p:nvPr>
        </p:nvSpPr>
        <p:spPr>
          <a:xfrm>
            <a:off x="5029200" y="1219200"/>
            <a:ext cx="3962400" cy="4419600"/>
          </a:xfrm>
        </p:spPr>
        <p:txBody>
          <a:bodyPr/>
          <a:lstStyle/>
          <a:p>
            <a:pPr marL="0" indent="0" algn="ctr">
              <a:buNone/>
            </a:pPr>
            <a:endParaRPr lang="it-IT" dirty="0"/>
          </a:p>
          <a:p>
            <a:pPr marL="0" indent="0" algn="ctr">
              <a:buNone/>
            </a:pPr>
            <a:r>
              <a:rPr lang="it-IT" dirty="0"/>
              <a:t>Awalil Risky &amp; Nasyith Majidi, </a:t>
            </a:r>
            <a:r>
              <a:rPr lang="it-IT" b="1" i="1" dirty="0"/>
              <a:t>Neoliberalism </a:t>
            </a:r>
            <a:r>
              <a:rPr lang="id-ID" b="1" i="1" dirty="0"/>
              <a:t>Chokes</a:t>
            </a:r>
            <a:r>
              <a:rPr lang="it-IT" b="1" i="1" dirty="0"/>
              <a:t> Indonesia  </a:t>
            </a:r>
            <a:r>
              <a:rPr lang="it-IT" dirty="0"/>
              <a:t>(E-Publisher 2008).</a:t>
            </a:r>
            <a:endParaRPr lang="id-ID" dirty="0"/>
          </a:p>
        </p:txBody>
      </p:sp>
      <p:sp>
        <p:nvSpPr>
          <p:cNvPr id="4" name="Text Placeholder 3"/>
          <p:cNvSpPr>
            <a:spLocks noGrp="1"/>
          </p:cNvSpPr>
          <p:nvPr>
            <p:ph type="body" sz="half" idx="2"/>
          </p:nvPr>
        </p:nvSpPr>
        <p:spPr/>
        <p:txBody>
          <a:bodyPr/>
          <a:lstStyle/>
          <a:p>
            <a:endParaRPr lang="id-ID"/>
          </a:p>
        </p:txBody>
      </p:sp>
      <p:graphicFrame>
        <p:nvGraphicFramePr>
          <p:cNvPr id="5" name="Object 4"/>
          <p:cNvGraphicFramePr>
            <a:graphicFrameLocks noChangeAspect="1"/>
          </p:cNvGraphicFramePr>
          <p:nvPr/>
        </p:nvGraphicFramePr>
        <p:xfrm>
          <a:off x="457200" y="609600"/>
          <a:ext cx="4419600" cy="5638800"/>
        </p:xfrm>
        <a:graphic>
          <a:graphicData uri="http://schemas.openxmlformats.org/presentationml/2006/ole">
            <p:oleObj spid="_x0000_s1056" name="Acrobat Document" r:id="rId3" imgW="3638533" imgH="5648090" progId="">
              <p:embed/>
            </p:oleObj>
          </a:graphicData>
        </a:graphic>
      </p:graphicFrame>
    </p:spTree>
    <p:extLst>
      <p:ext uri="{BB962C8B-B14F-4D97-AF65-F5344CB8AC3E}">
        <p14:creationId xmlns:p14="http://schemas.microsoft.com/office/powerpoint/2010/main" xmlns="" val="3440286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09600"/>
            <a:ext cx="4876800" cy="5334000"/>
          </a:xfrm>
        </p:spPr>
        <p:txBody>
          <a:bodyPr>
            <a:noAutofit/>
          </a:bodyPr>
          <a:lstStyle/>
          <a:p>
            <a:pPr algn="ctr"/>
            <a:r>
              <a:rPr lang="it-IT" sz="4400" dirty="0"/>
              <a:t/>
            </a:r>
            <a:br>
              <a:rPr lang="it-IT" sz="4400" dirty="0"/>
            </a:br>
            <a:r>
              <a:rPr lang="it-IT" sz="4400" dirty="0"/>
              <a:t/>
            </a:r>
            <a:br>
              <a:rPr lang="it-IT" sz="4400" dirty="0"/>
            </a:br>
            <a:r>
              <a:rPr lang="it-IT" sz="4400" dirty="0"/>
              <a:t/>
            </a:r>
            <a:br>
              <a:rPr lang="it-IT" sz="4400" dirty="0"/>
            </a:br>
            <a:r>
              <a:rPr lang="it-IT" sz="3200" dirty="0"/>
              <a:t>Naomi Klein</a:t>
            </a:r>
            <a:br>
              <a:rPr lang="it-IT" sz="3200" dirty="0"/>
            </a:br>
            <a:r>
              <a:rPr lang="it-IT" sz="3200" i="1" dirty="0"/>
              <a:t>The Shock Doctrine: The Rise of Disaster Capitalism </a:t>
            </a:r>
            <a:r>
              <a:rPr lang="it-IT" sz="3200" dirty="0"/>
              <a:t>(New York, 2008)</a:t>
            </a:r>
            <a:endParaRPr lang="id-ID" sz="3200" dirty="0"/>
          </a:p>
        </p:txBody>
      </p:sp>
      <p:pic>
        <p:nvPicPr>
          <p:cNvPr id="1026" name="Picture 2" descr="C:\Users\Alexander Jebadu\00 BUKU YG SDH DIBELI\Favorites\Desktop\buk naomi klein.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0"/>
            <a:ext cx="3886200"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half" idx="2"/>
          </p:nvPr>
        </p:nvSpPr>
        <p:spPr>
          <a:xfrm>
            <a:off x="1524000" y="2286000"/>
            <a:ext cx="1371600" cy="3624263"/>
          </a:xfrm>
        </p:spPr>
        <p:txBody>
          <a:bodyPr/>
          <a:lstStyle/>
          <a:p>
            <a:r>
              <a:rPr lang="it-IT" dirty="0"/>
              <a:t>The </a:t>
            </a:r>
            <a:endParaRPr lang="id-ID" dirty="0"/>
          </a:p>
        </p:txBody>
      </p:sp>
      <p:pic>
        <p:nvPicPr>
          <p:cNvPr id="1027" name="Picture 3" descr="C:\Users\Alexander Jebadu\00 BUKU YG SDH DIBELI\Favorites\Desktop\51zpju9-rmL._SL90_RO5,1,174,177,178,255,255,255,15_AA115_.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9600" y="1219200"/>
            <a:ext cx="426720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4119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Autofit/>
          </a:bodyPr>
          <a:lstStyle/>
          <a:p>
            <a:r>
              <a:rPr lang="it-IT" sz="3600" dirty="0"/>
              <a:t>Prof. Haa-Jon Chang, </a:t>
            </a:r>
            <a:r>
              <a:rPr lang="it-IT" sz="3600" b="1" i="1" dirty="0"/>
              <a:t>Bad Samaritans: The Myth of Free Trade and the Secret History of Capitalism </a:t>
            </a:r>
            <a:r>
              <a:rPr lang="it-IT" sz="3600" dirty="0"/>
              <a:t>(2008)</a:t>
            </a:r>
            <a:endParaRPr lang="id-ID" sz="3600" dirty="0"/>
          </a:p>
        </p:txBody>
      </p:sp>
      <p:sp>
        <p:nvSpPr>
          <p:cNvPr id="3" name="Content Placeholder 2"/>
          <p:cNvSpPr>
            <a:spLocks noGrp="1"/>
          </p:cNvSpPr>
          <p:nvPr>
            <p:ph sz="half" idx="1"/>
          </p:nvPr>
        </p:nvSpPr>
        <p:spPr>
          <a:xfrm>
            <a:off x="457200" y="2057400"/>
            <a:ext cx="4038600" cy="4068763"/>
          </a:xfrm>
        </p:spPr>
        <p:txBody>
          <a:bodyPr/>
          <a:lstStyle/>
          <a:p>
            <a:endParaRPr lang="id-ID" dirty="0"/>
          </a:p>
        </p:txBody>
      </p:sp>
      <p:sp>
        <p:nvSpPr>
          <p:cNvPr id="4" name="Content Placeholder 3"/>
          <p:cNvSpPr>
            <a:spLocks noGrp="1"/>
          </p:cNvSpPr>
          <p:nvPr>
            <p:ph sz="half" idx="2"/>
          </p:nvPr>
        </p:nvSpPr>
        <p:spPr>
          <a:xfrm>
            <a:off x="4648200" y="2057400"/>
            <a:ext cx="4038600" cy="4068763"/>
          </a:xfrm>
        </p:spPr>
        <p:txBody>
          <a:bodyPr>
            <a:normAutofit/>
          </a:bodyPr>
          <a:lstStyle/>
          <a:p>
            <a:pPr marL="0" indent="0">
              <a:buNone/>
            </a:pPr>
            <a:r>
              <a:rPr lang="it-IT" sz="800" dirty="0"/>
              <a:t>.</a:t>
            </a:r>
            <a:endParaRPr lang="id-ID"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057400"/>
            <a:ext cx="41910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2057400"/>
            <a:ext cx="32004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97604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i="1" dirty="0"/>
              <a:t>Richard Peet, </a:t>
            </a:r>
            <a:r>
              <a:rPr lang="it-IT" b="1" i="1" dirty="0"/>
              <a:t>Unholy Trinity: The IMF, the World Bank and WTO </a:t>
            </a:r>
            <a:r>
              <a:rPr lang="it-IT" i="1" dirty="0"/>
              <a:t>(2010)</a:t>
            </a:r>
            <a:endParaRPr lang="id-ID" dirty="0"/>
          </a:p>
        </p:txBody>
      </p:sp>
      <p:sp>
        <p:nvSpPr>
          <p:cNvPr id="3" name="Content Placeholder 2"/>
          <p:cNvSpPr>
            <a:spLocks noGrp="1"/>
          </p:cNvSpPr>
          <p:nvPr>
            <p:ph sz="half" idx="1"/>
          </p:nvPr>
        </p:nvSpPr>
        <p:spPr/>
        <p:txBody>
          <a:bodyPr>
            <a:normAutofit/>
          </a:bodyPr>
          <a:lstStyle/>
          <a:p>
            <a:pPr marL="0" indent="0">
              <a:buNone/>
            </a:pPr>
            <a:r>
              <a:rPr lang="it-IT" sz="800" dirty="0"/>
              <a:t>.</a:t>
            </a:r>
            <a:endParaRPr lang="id-ID" sz="800" dirty="0"/>
          </a:p>
        </p:txBody>
      </p:sp>
      <p:sp>
        <p:nvSpPr>
          <p:cNvPr id="4" name="Content Placeholder 3"/>
          <p:cNvSpPr>
            <a:spLocks noGrp="1"/>
          </p:cNvSpPr>
          <p:nvPr>
            <p:ph sz="half" idx="2"/>
          </p:nvPr>
        </p:nvSpPr>
        <p:spPr>
          <a:xfrm>
            <a:off x="4724400" y="1981201"/>
            <a:ext cx="4038600" cy="4267200"/>
          </a:xfrm>
        </p:spPr>
        <p:txBody>
          <a:bodyPr>
            <a:normAutofit/>
          </a:bodyPr>
          <a:lstStyle/>
          <a:p>
            <a:pPr marL="0" indent="0">
              <a:buNone/>
            </a:pPr>
            <a:r>
              <a:rPr lang="it-IT" sz="800" dirty="0"/>
              <a:t>.</a:t>
            </a:r>
            <a:endParaRPr lang="id-ID" sz="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600200"/>
            <a:ext cx="35052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2438400"/>
            <a:ext cx="3581400"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6979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265238"/>
          </a:xfrm>
        </p:spPr>
        <p:txBody>
          <a:bodyPr>
            <a:normAutofit fontScale="90000"/>
          </a:bodyPr>
          <a:lstStyle/>
          <a:p>
            <a:r>
              <a:rPr lang="it-IT" sz="3100" dirty="0"/>
              <a:t>Harry Glasbeek, </a:t>
            </a:r>
            <a:r>
              <a:rPr lang="it-IT" sz="3100" b="1" i="1" dirty="0"/>
              <a:t>Wealth by Stealth: Corporate Crime, Corporate Law and the Perversion of Democracy (Toronton, 2002</a:t>
            </a:r>
            <a:r>
              <a:rPr lang="it-IT" b="1" i="1" dirty="0"/>
              <a:t>) </a:t>
            </a:r>
            <a:endParaRPr lang="id-ID" b="1" i="1" dirty="0"/>
          </a:p>
        </p:txBody>
      </p:sp>
      <p:sp>
        <p:nvSpPr>
          <p:cNvPr id="3" name="Content Placeholder 2"/>
          <p:cNvSpPr>
            <a:spLocks noGrp="1"/>
          </p:cNvSpPr>
          <p:nvPr>
            <p:ph sz="half" idx="1"/>
          </p:nvPr>
        </p:nvSpPr>
        <p:spPr>
          <a:xfrm>
            <a:off x="914400" y="2514600"/>
            <a:ext cx="3048000" cy="3611563"/>
          </a:xfrm>
        </p:spPr>
        <p:txBody>
          <a:bodyPr/>
          <a:lstStyle/>
          <a:p>
            <a:endParaRPr lang="id-ID" dirty="0"/>
          </a:p>
        </p:txBody>
      </p:sp>
      <p:sp>
        <p:nvSpPr>
          <p:cNvPr id="4" name="Content Placeholder 3"/>
          <p:cNvSpPr>
            <a:spLocks noGrp="1"/>
          </p:cNvSpPr>
          <p:nvPr>
            <p:ph sz="half" idx="2"/>
          </p:nvPr>
        </p:nvSpPr>
        <p:spPr>
          <a:xfrm>
            <a:off x="5105400" y="2743199"/>
            <a:ext cx="3048000" cy="2743201"/>
          </a:xfrm>
        </p:spPr>
        <p:txBody>
          <a:bodyPr/>
          <a:lstStyle/>
          <a:p>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2362200"/>
            <a:ext cx="4038600" cy="388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369820"/>
            <a:ext cx="3886200" cy="38785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2267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447800"/>
          </a:xfrm>
        </p:spPr>
        <p:txBody>
          <a:bodyPr>
            <a:normAutofit/>
          </a:bodyPr>
          <a:lstStyle/>
          <a:p>
            <a:r>
              <a:rPr lang="it-IT" sz="3600" spc="-300" dirty="0"/>
              <a:t>Prof. Dr. Noreena Hertz, </a:t>
            </a:r>
            <a:r>
              <a:rPr lang="it-IT" sz="3600" b="1" i="1" spc="-300" dirty="0"/>
              <a:t>The Silent Takeover: Global Capitalism and the Death of Democracy</a:t>
            </a:r>
            <a:r>
              <a:rPr lang="it-IT" sz="3600" b="1" spc="-300" dirty="0"/>
              <a:t> </a:t>
            </a:r>
            <a:r>
              <a:rPr lang="it-IT" sz="3600" spc="-300" dirty="0"/>
              <a:t>(London, 2002) </a:t>
            </a:r>
            <a:endParaRPr lang="id-ID" sz="3600" spc="-300" dirty="0"/>
          </a:p>
        </p:txBody>
      </p:sp>
      <p:pic>
        <p:nvPicPr>
          <p:cNvPr id="6148" name="Picture 4"/>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81000" y="1981200"/>
            <a:ext cx="3810000" cy="4495800"/>
          </a:xfrm>
          <a:prstGeom prst="rect">
            <a:avLst/>
          </a:prstGeom>
          <a:solidFill>
            <a:schemeClr val="accent2"/>
          </a:solidFill>
          <a:ln w="9525">
            <a:solidFill>
              <a:schemeClr val="tx1"/>
            </a:solidFill>
            <a:miter lim="800000"/>
            <a:headEnd/>
            <a:tailEnd/>
          </a:ln>
        </p:spPr>
      </p:pic>
      <p:sp>
        <p:nvSpPr>
          <p:cNvPr id="5" name="Content Placeholder 4"/>
          <p:cNvSpPr>
            <a:spLocks noGrp="1"/>
          </p:cNvSpPr>
          <p:nvPr>
            <p:ph sz="half" idx="2"/>
          </p:nvPr>
        </p:nvSpPr>
        <p:spPr>
          <a:xfrm>
            <a:off x="5334000" y="2819400"/>
            <a:ext cx="1971675" cy="3306763"/>
          </a:xfrm>
        </p:spPr>
        <p:txBody>
          <a:bodyPr>
            <a:normAutofit/>
          </a:bodyPr>
          <a:lstStyle/>
          <a:p>
            <a:pPr marL="0" indent="0">
              <a:buNone/>
            </a:pPr>
            <a:r>
              <a:rPr lang="it-IT" sz="800" dirty="0"/>
              <a:t>.</a:t>
            </a:r>
            <a:endParaRPr lang="id-ID" sz="8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1981200"/>
            <a:ext cx="32004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1812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8600" y="165295"/>
            <a:ext cx="8686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My friends, </a:t>
            </a:r>
          </a:p>
          <a:p>
            <a:pPr algn="ctr"/>
            <a:r>
              <a:rPr lang="id-ID" sz="2800" dirty="0"/>
              <a:t> that is how I came to know</a:t>
            </a:r>
          </a:p>
          <a:p>
            <a:pPr algn="ctr"/>
            <a:r>
              <a:rPr lang="id-ID" sz="2800" dirty="0"/>
              <a:t> the danger of  neoliberal capitalism.</a:t>
            </a:r>
          </a:p>
        </p:txBody>
      </p:sp>
      <p:sp>
        <p:nvSpPr>
          <p:cNvPr id="3" name="Oval 2"/>
          <p:cNvSpPr/>
          <p:nvPr/>
        </p:nvSpPr>
        <p:spPr>
          <a:xfrm>
            <a:off x="-1524000" y="1905000"/>
            <a:ext cx="12039600" cy="5105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t>One of </a:t>
            </a:r>
            <a:r>
              <a:rPr lang="id-ID" sz="2800" dirty="0"/>
              <a:t>my major missions  now and in the  days to come is: how can I reach and get as many people as possible and help them come to know this evil economic system and be aware of  it and then be able to say no to it and fight against it for their lives. One is through publication!</a:t>
            </a:r>
          </a:p>
          <a:p>
            <a:pPr algn="ctr"/>
            <a:r>
              <a:rPr lang="id-ID" sz="2800" dirty="0"/>
              <a:t>From this GEM School,</a:t>
            </a:r>
          </a:p>
          <a:p>
            <a:pPr algn="ctr"/>
            <a:r>
              <a:rPr lang="id-ID" sz="2800" dirty="0"/>
              <a:t> I  am expecting: how we can work together to fight against this new face of evil, defending the poor and caring for all God’s creation!O</a:t>
            </a:r>
          </a:p>
        </p:txBody>
      </p:sp>
      <p:sp>
        <p:nvSpPr>
          <p:cNvPr id="6" name="Oval 5">
            <a:extLst>
              <a:ext uri="{FF2B5EF4-FFF2-40B4-BE49-F238E27FC236}">
                <a16:creationId xmlns:a16="http://schemas.microsoft.com/office/drawing/2014/main" xmlns="" id="{E2CD2C42-FB7E-4228-ADBC-95C7BF7F00C2}"/>
              </a:ext>
            </a:extLst>
          </p:cNvPr>
          <p:cNvSpPr/>
          <p:nvPr/>
        </p:nvSpPr>
        <p:spPr>
          <a:xfrm>
            <a:off x="7086600" y="1371600"/>
            <a:ext cx="2057400" cy="533400"/>
          </a:xfrm>
          <a:prstGeom prst="ellipse">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Thank you!</a:t>
            </a:r>
          </a:p>
        </p:txBody>
      </p:sp>
    </p:spTree>
    <p:extLst>
      <p:ext uri="{BB962C8B-B14F-4D97-AF65-F5344CB8AC3E}">
        <p14:creationId xmlns:p14="http://schemas.microsoft.com/office/powerpoint/2010/main" xmlns="" val="22411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336" y="0"/>
            <a:ext cx="668936" cy="990600"/>
          </a:xfrm>
        </p:spPr>
        <p:txBody>
          <a:bodyPr>
            <a:normAutofit/>
          </a:bodyPr>
          <a:lstStyle/>
          <a:p>
            <a:r>
              <a:rPr lang="it-IT" sz="800" b="1" dirty="0">
                <a:solidFill>
                  <a:schemeClr val="bg1"/>
                </a:solidFill>
                <a:latin typeface="Copperplate Gothic Bold" pitchFamily="34" charset="0"/>
              </a:rPr>
              <a:t>.</a:t>
            </a:r>
            <a:endParaRPr lang="id-ID" sz="800" b="1" dirty="0">
              <a:solidFill>
                <a:schemeClr val="bg1"/>
              </a:solidFill>
              <a:latin typeface="Copperplate Gothic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38800" y="228600"/>
            <a:ext cx="3276600" cy="2057400"/>
          </a:xfrm>
        </p:spPr>
      </p:pic>
      <p:sp>
        <p:nvSpPr>
          <p:cNvPr id="6" name="Rectangle 5"/>
          <p:cNvSpPr/>
          <p:nvPr/>
        </p:nvSpPr>
        <p:spPr>
          <a:xfrm>
            <a:off x="0" y="990601"/>
            <a:ext cx="5486400" cy="3662541"/>
          </a:xfrm>
          <a:prstGeom prst="rect">
            <a:avLst/>
          </a:prstGeom>
        </p:spPr>
        <p:txBody>
          <a:bodyPr wrap="square">
            <a:spAutoFit/>
          </a:bodyPr>
          <a:lstStyle/>
          <a:p>
            <a:pPr marL="342900" indent="-342900">
              <a:buAutoNum type="arabicPeriod"/>
            </a:pPr>
            <a:r>
              <a:rPr lang="en-US" b="1" dirty="0"/>
              <a:t>INDONESIA is one   of   the  RICHEST COUNTR</a:t>
            </a:r>
            <a:r>
              <a:rPr lang="id-ID" b="1" dirty="0"/>
              <a:t>IES</a:t>
            </a:r>
            <a:r>
              <a:rPr lang="en-US" b="1" dirty="0"/>
              <a:t>    on  </a:t>
            </a:r>
            <a:r>
              <a:rPr lang="en-US" b="1" dirty="0" err="1"/>
              <a:t>th</a:t>
            </a:r>
            <a:r>
              <a:rPr lang="id-ID" b="1" dirty="0"/>
              <a:t>is</a:t>
            </a:r>
            <a:r>
              <a:rPr lang="en-US" b="1" dirty="0"/>
              <a:t> planet  BASED on its  very abundant natural resources. </a:t>
            </a:r>
          </a:p>
          <a:p>
            <a:pPr marL="342900" indent="-342900">
              <a:buAutoNum type="arabicPeriod"/>
            </a:pPr>
            <a:r>
              <a:rPr lang="id-ID" dirty="0"/>
              <a:t>Yet</a:t>
            </a:r>
            <a:r>
              <a:rPr lang="en-US" dirty="0"/>
              <a:t> till </a:t>
            </a:r>
            <a:r>
              <a:rPr lang="id-ID" dirty="0"/>
              <a:t>today</a:t>
            </a:r>
            <a:r>
              <a:rPr lang="en-US" dirty="0"/>
              <a:t> </a:t>
            </a:r>
            <a:r>
              <a:rPr lang="id-ID" dirty="0"/>
              <a:t>it </a:t>
            </a:r>
            <a:r>
              <a:rPr lang="en-US" dirty="0"/>
              <a:t> is still </a:t>
            </a:r>
            <a:r>
              <a:rPr lang="id-ID" dirty="0"/>
              <a:t>considered  </a:t>
            </a:r>
            <a:r>
              <a:rPr lang="en-US" dirty="0"/>
              <a:t>a poor country. </a:t>
            </a:r>
          </a:p>
          <a:p>
            <a:pPr marL="342900" indent="-342900">
              <a:buAutoNum type="arabicPeriod"/>
            </a:pPr>
            <a:r>
              <a:rPr lang="en-US" dirty="0"/>
              <a:t>60% of  its population still live on less than 2 dollars a day.</a:t>
            </a:r>
          </a:p>
          <a:p>
            <a:pPr marL="342900" indent="-342900">
              <a:buAutoNum type="arabicPeriod"/>
            </a:pPr>
            <a:r>
              <a:rPr lang="en-US" b="1" dirty="0"/>
              <a:t>IT’S NATIONAL WEALTH  is still control</a:t>
            </a:r>
            <a:r>
              <a:rPr lang="id-ID" b="1" dirty="0"/>
              <a:t>ed</a:t>
            </a:r>
            <a:r>
              <a:rPr lang="en-US" b="1" dirty="0"/>
              <a:t> by A FEW RICH ! </a:t>
            </a:r>
          </a:p>
          <a:p>
            <a:pPr marL="342900" indent="-342900">
              <a:buAutoNum type="arabicPeriod"/>
            </a:pPr>
            <a:r>
              <a:rPr lang="en-US" dirty="0"/>
              <a:t>1% of Indonesia's Richest People Control 45% of its  National Wealth.</a:t>
            </a:r>
          </a:p>
          <a:p>
            <a:pPr marL="342900" indent="-342900">
              <a:buAutoNum type="arabicPeriod"/>
            </a:pPr>
            <a:r>
              <a:rPr lang="en-US" b="1" dirty="0"/>
              <a:t>Or </a:t>
            </a:r>
            <a:r>
              <a:rPr lang="en-US" dirty="0"/>
              <a:t>10% of the richest people in Indonesia control 74.8% of national wealth.</a:t>
            </a:r>
          </a:p>
          <a:p>
            <a:pPr marL="342900" indent="-342900">
              <a:buAutoNum type="arabicPeriod"/>
            </a:pPr>
            <a:endParaRPr lang="en-US" sz="1600" dirty="0"/>
          </a:p>
        </p:txBody>
      </p:sp>
      <p:sp>
        <p:nvSpPr>
          <p:cNvPr id="5" name="Oval 4"/>
          <p:cNvSpPr/>
          <p:nvPr/>
        </p:nvSpPr>
        <p:spPr>
          <a:xfrm>
            <a:off x="152400" y="0"/>
            <a:ext cx="5334000" cy="990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1600" b="1" dirty="0"/>
              <a:t># One:</a:t>
            </a:r>
          </a:p>
          <a:p>
            <a:pPr algn="ctr"/>
            <a:r>
              <a:rPr lang="en-US" sz="1600" b="1" dirty="0"/>
              <a:t>INEQUALITY  BETWEEN THE FEW RICH  &amp; MAJORITY POOR </a:t>
            </a:r>
          </a:p>
          <a:p>
            <a:pPr algn="ctr"/>
            <a:endParaRPr lang="en-US" sz="1600" b="1" dirty="0"/>
          </a:p>
        </p:txBody>
      </p:sp>
      <p:pic>
        <p:nvPicPr>
          <p:cNvPr id="30722" name="Picture 2" descr="Image result for foto tambang dan kelapa sawit di Kalimantan"/>
          <p:cNvPicPr>
            <a:picLocks noChangeAspect="1" noChangeArrowheads="1"/>
          </p:cNvPicPr>
          <p:nvPr/>
        </p:nvPicPr>
        <p:blipFill>
          <a:blip r:embed="rId3"/>
          <a:srcRect/>
          <a:stretch>
            <a:fillRect/>
          </a:stretch>
        </p:blipFill>
        <p:spPr bwMode="auto">
          <a:xfrm>
            <a:off x="5638800" y="2514600"/>
            <a:ext cx="3276600" cy="1981200"/>
          </a:xfrm>
          <a:prstGeom prst="rect">
            <a:avLst/>
          </a:prstGeom>
          <a:noFill/>
        </p:spPr>
      </p:pic>
      <p:pic>
        <p:nvPicPr>
          <p:cNvPr id="30724" name="Picture 4" descr="Image result for foto tambang dan kelapa sawit di Kalimantan"/>
          <p:cNvPicPr>
            <a:picLocks noChangeAspect="1" noChangeArrowheads="1"/>
          </p:cNvPicPr>
          <p:nvPr/>
        </p:nvPicPr>
        <p:blipFill>
          <a:blip r:embed="rId4"/>
          <a:srcRect/>
          <a:stretch>
            <a:fillRect/>
          </a:stretch>
        </p:blipFill>
        <p:spPr bwMode="auto">
          <a:xfrm>
            <a:off x="5638800" y="4648200"/>
            <a:ext cx="3276600" cy="2057400"/>
          </a:xfrm>
          <a:prstGeom prst="rect">
            <a:avLst/>
          </a:prstGeom>
          <a:noFill/>
        </p:spPr>
      </p:pic>
      <p:pic>
        <p:nvPicPr>
          <p:cNvPr id="30726" name="Picture 6" descr="Image result for foto orang miskin di Indonesia"/>
          <p:cNvPicPr>
            <a:picLocks noChangeAspect="1" noChangeArrowheads="1"/>
          </p:cNvPicPr>
          <p:nvPr/>
        </p:nvPicPr>
        <p:blipFill>
          <a:blip r:embed="rId5"/>
          <a:srcRect/>
          <a:stretch>
            <a:fillRect/>
          </a:stretch>
        </p:blipFill>
        <p:spPr bwMode="auto">
          <a:xfrm>
            <a:off x="381000" y="4419600"/>
            <a:ext cx="4876800" cy="2286000"/>
          </a:xfrm>
          <a:prstGeom prst="rect">
            <a:avLst/>
          </a:prstGeom>
          <a:noFill/>
        </p:spPr>
      </p:pic>
    </p:spTree>
    <p:extLst>
      <p:ext uri="{BB962C8B-B14F-4D97-AF65-F5344CB8AC3E}">
        <p14:creationId xmlns:p14="http://schemas.microsoft.com/office/powerpoint/2010/main" xmlns="" val="40294882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04" y="464820"/>
            <a:ext cx="668936" cy="990600"/>
          </a:xfrm>
        </p:spPr>
        <p:txBody>
          <a:bodyPr>
            <a:normAutofit/>
          </a:bodyPr>
          <a:lstStyle/>
          <a:p>
            <a:r>
              <a:rPr lang="it-IT" sz="800" b="1" dirty="0">
                <a:solidFill>
                  <a:schemeClr val="bg1"/>
                </a:solidFill>
                <a:latin typeface="Copperplate Gothic Bold" pitchFamily="34" charset="0"/>
              </a:rPr>
              <a:t>.</a:t>
            </a:r>
            <a:endParaRPr lang="id-ID" sz="800" b="1" dirty="0">
              <a:solidFill>
                <a:schemeClr val="bg1"/>
              </a:solidFill>
              <a:latin typeface="Copperplate Gothic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38800" y="228600"/>
            <a:ext cx="3276600" cy="2057400"/>
          </a:xfrm>
        </p:spPr>
      </p:pic>
      <p:sp>
        <p:nvSpPr>
          <p:cNvPr id="6" name="Rectangle 5"/>
          <p:cNvSpPr/>
          <p:nvPr/>
        </p:nvSpPr>
        <p:spPr>
          <a:xfrm>
            <a:off x="0" y="990601"/>
            <a:ext cx="5486400" cy="3662541"/>
          </a:xfrm>
          <a:prstGeom prst="rect">
            <a:avLst/>
          </a:prstGeom>
        </p:spPr>
        <p:txBody>
          <a:bodyPr wrap="square">
            <a:spAutoFit/>
          </a:bodyPr>
          <a:lstStyle/>
          <a:p>
            <a:pPr marL="342900" indent="-342900">
              <a:buAutoNum type="arabicPeriod"/>
            </a:pPr>
            <a:r>
              <a:rPr lang="id-ID" b="1" dirty="0"/>
              <a:t>Due to a tremendous inequal distributionof economic development between Java island and the country’s other 17.000 islands and between urban areas and rural areas:  </a:t>
            </a:r>
            <a:r>
              <a:rPr lang="en-US" b="1" dirty="0"/>
              <a:t> </a:t>
            </a:r>
          </a:p>
          <a:p>
            <a:r>
              <a:rPr lang="id-ID" dirty="0"/>
              <a:t>       Since 1971 up to this day, more than 60% of </a:t>
            </a:r>
          </a:p>
          <a:p>
            <a:r>
              <a:rPr lang="id-ID" dirty="0"/>
              <a:t>        Indonesia’s  population have concentrated in Java.</a:t>
            </a:r>
            <a:endParaRPr lang="en-US" dirty="0"/>
          </a:p>
          <a:p>
            <a:pPr marL="342900" indent="-342900">
              <a:buAutoNum type="arabicPeriod" startAt="2"/>
            </a:pPr>
            <a:r>
              <a:rPr lang="id-ID" b="1" dirty="0"/>
              <a:t>In 2015, for the first time, 52.4% of the country’ </a:t>
            </a:r>
          </a:p>
          <a:p>
            <a:r>
              <a:rPr lang="id-ID" b="1" dirty="0"/>
              <a:t>       population lived in urban ares and it is estimated </a:t>
            </a:r>
          </a:p>
          <a:p>
            <a:r>
              <a:rPr lang="id-ID" b="1" dirty="0"/>
              <a:t>       that in 2020: 55.5% &amp; in 2025: 58.3%.</a:t>
            </a:r>
          </a:p>
          <a:p>
            <a:r>
              <a:rPr lang="id-ID" dirty="0"/>
              <a:t>        This is an anomaly since Indonesia is not an </a:t>
            </a:r>
          </a:p>
          <a:p>
            <a:r>
              <a:rPr lang="id-ID" dirty="0"/>
              <a:t>        industrial country. Majority  of  its population  still </a:t>
            </a:r>
          </a:p>
          <a:p>
            <a:r>
              <a:rPr lang="id-ID" dirty="0"/>
              <a:t>        rely heavily  on agricultural sector!</a:t>
            </a:r>
            <a:endParaRPr lang="en-US" dirty="0"/>
          </a:p>
          <a:p>
            <a:pPr marL="342900" indent="-342900">
              <a:buAutoNum type="arabicPeriod"/>
            </a:pPr>
            <a:endParaRPr lang="en-US" sz="1600" dirty="0"/>
          </a:p>
        </p:txBody>
      </p:sp>
      <p:sp>
        <p:nvSpPr>
          <p:cNvPr id="5" name="Oval 4"/>
          <p:cNvSpPr/>
          <p:nvPr/>
        </p:nvSpPr>
        <p:spPr>
          <a:xfrm>
            <a:off x="152400" y="0"/>
            <a:ext cx="5334000" cy="990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1600" b="1" dirty="0"/>
              <a:t># </a:t>
            </a:r>
            <a:r>
              <a:rPr lang="id-ID" sz="1600" b="1" dirty="0"/>
              <a:t>TWO</a:t>
            </a:r>
            <a:r>
              <a:rPr lang="en-US" sz="1600" b="1" dirty="0"/>
              <a:t>:</a:t>
            </a:r>
          </a:p>
          <a:p>
            <a:pPr algn="ctr"/>
            <a:r>
              <a:rPr lang="id-ID" sz="1600" b="1" dirty="0"/>
              <a:t>URBANIZATION  &amp;  REGIONAL IN</a:t>
            </a:r>
            <a:r>
              <a:rPr lang="en-US" sz="1600" b="1" dirty="0"/>
              <a:t>EQUALITY   </a:t>
            </a:r>
          </a:p>
          <a:p>
            <a:pPr algn="ctr"/>
            <a:endParaRPr lang="en-US" sz="1600" b="1" dirty="0"/>
          </a:p>
        </p:txBody>
      </p:sp>
      <p:pic>
        <p:nvPicPr>
          <p:cNvPr id="30722" name="Picture 2" descr="Image result for foto tambang dan kelapa sawit di Kalimantan"/>
          <p:cNvPicPr>
            <a:picLocks noChangeAspect="1" noChangeArrowheads="1"/>
          </p:cNvPicPr>
          <p:nvPr/>
        </p:nvPicPr>
        <p:blipFill>
          <a:blip r:embed="rId3"/>
          <a:srcRect/>
          <a:stretch>
            <a:fillRect/>
          </a:stretch>
        </p:blipFill>
        <p:spPr bwMode="auto">
          <a:xfrm>
            <a:off x="5638800" y="2514600"/>
            <a:ext cx="3276600" cy="1981200"/>
          </a:xfrm>
          <a:prstGeom prst="rect">
            <a:avLst/>
          </a:prstGeom>
          <a:noFill/>
        </p:spPr>
      </p:pic>
      <p:pic>
        <p:nvPicPr>
          <p:cNvPr id="30724" name="Picture 4" descr="Image result for foto tambang dan kelapa sawit di Kalimantan"/>
          <p:cNvPicPr>
            <a:picLocks noChangeAspect="1" noChangeArrowheads="1"/>
          </p:cNvPicPr>
          <p:nvPr/>
        </p:nvPicPr>
        <p:blipFill>
          <a:blip r:embed="rId4"/>
          <a:srcRect/>
          <a:stretch>
            <a:fillRect/>
          </a:stretch>
        </p:blipFill>
        <p:spPr bwMode="auto">
          <a:xfrm>
            <a:off x="5638800" y="4648200"/>
            <a:ext cx="3276600" cy="2057400"/>
          </a:xfrm>
          <a:prstGeom prst="rect">
            <a:avLst/>
          </a:prstGeom>
          <a:noFill/>
        </p:spPr>
      </p:pic>
      <p:pic>
        <p:nvPicPr>
          <p:cNvPr id="30726" name="Picture 6" descr="Image result for foto orang miskin di Indonesia"/>
          <p:cNvPicPr>
            <a:picLocks noChangeAspect="1" noChangeArrowheads="1"/>
          </p:cNvPicPr>
          <p:nvPr/>
        </p:nvPicPr>
        <p:blipFill>
          <a:blip r:embed="rId5"/>
          <a:srcRect/>
          <a:stretch>
            <a:fillRect/>
          </a:stretch>
        </p:blipFill>
        <p:spPr bwMode="auto">
          <a:xfrm>
            <a:off x="381000" y="4419600"/>
            <a:ext cx="4876800" cy="2286000"/>
          </a:xfrm>
          <a:prstGeom prst="rect">
            <a:avLst/>
          </a:prstGeom>
          <a:noFill/>
        </p:spPr>
      </p:pic>
      <p:pic>
        <p:nvPicPr>
          <p:cNvPr id="9" name="Content Placeholder 3">
            <a:extLst>
              <a:ext uri="{FF2B5EF4-FFF2-40B4-BE49-F238E27FC236}">
                <a16:creationId xmlns:a16="http://schemas.microsoft.com/office/drawing/2014/main" xmlns="" id="{5259C6FA-BC1E-4B93-B835-DFA51FCC38E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38800" y="212188"/>
            <a:ext cx="3276600" cy="2057400"/>
          </a:xfrm>
          <a:prstGeom prst="rect">
            <a:avLst/>
          </a:prstGeom>
        </p:spPr>
      </p:pic>
    </p:spTree>
    <p:extLst>
      <p:ext uri="{BB962C8B-B14F-4D97-AF65-F5344CB8AC3E}">
        <p14:creationId xmlns:p14="http://schemas.microsoft.com/office/powerpoint/2010/main" xmlns="" val="45692417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336" y="0"/>
            <a:ext cx="668936" cy="990600"/>
          </a:xfrm>
        </p:spPr>
        <p:txBody>
          <a:bodyPr>
            <a:normAutofit/>
          </a:bodyPr>
          <a:lstStyle/>
          <a:p>
            <a:r>
              <a:rPr lang="it-IT" sz="800" b="1" dirty="0">
                <a:solidFill>
                  <a:schemeClr val="bg1"/>
                </a:solidFill>
                <a:latin typeface="Copperplate Gothic Bold" pitchFamily="34" charset="0"/>
              </a:rPr>
              <a:t>.</a:t>
            </a:r>
            <a:endParaRPr lang="id-ID" sz="800" b="1" dirty="0">
              <a:solidFill>
                <a:schemeClr val="bg1"/>
              </a:solidFill>
              <a:latin typeface="Copperplate Gothic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38800" y="228600"/>
            <a:ext cx="3276600" cy="2057400"/>
          </a:xfrm>
        </p:spPr>
      </p:pic>
      <p:sp>
        <p:nvSpPr>
          <p:cNvPr id="6" name="Rectangle 5"/>
          <p:cNvSpPr/>
          <p:nvPr/>
        </p:nvSpPr>
        <p:spPr>
          <a:xfrm>
            <a:off x="-3517" y="1472863"/>
            <a:ext cx="5486400" cy="2923877"/>
          </a:xfrm>
          <a:prstGeom prst="rect">
            <a:avLst/>
          </a:prstGeom>
        </p:spPr>
        <p:txBody>
          <a:bodyPr wrap="square">
            <a:spAutoFit/>
          </a:bodyPr>
          <a:lstStyle/>
          <a:p>
            <a:pPr marL="342900" indent="-342900">
              <a:buAutoNum type="arabicPeriod"/>
            </a:pPr>
            <a:r>
              <a:rPr lang="en-US" sz="2400" b="1" dirty="0"/>
              <a:t>INDONESIA is </a:t>
            </a:r>
            <a:r>
              <a:rPr lang="id-ID" sz="2400" b="1" dirty="0"/>
              <a:t>still ONE of THE MOST CORRUPT countries in the world</a:t>
            </a:r>
            <a:r>
              <a:rPr lang="en-US" sz="2400" b="1" dirty="0"/>
              <a:t>. </a:t>
            </a:r>
          </a:p>
          <a:p>
            <a:pPr marL="342900" indent="-342900">
              <a:buAutoNum type="arabicPeriod"/>
            </a:pPr>
            <a:r>
              <a:rPr lang="en-US" sz="2400" dirty="0"/>
              <a:t>I</a:t>
            </a:r>
            <a:r>
              <a:rPr lang="id-ID" sz="2400" dirty="0"/>
              <a:t>ts public corruption is pervasive</a:t>
            </a:r>
            <a:r>
              <a:rPr lang="en-US" sz="2400" dirty="0"/>
              <a:t>. </a:t>
            </a:r>
          </a:p>
          <a:p>
            <a:pPr marL="342900" indent="-342900">
              <a:buAutoNum type="arabicPeriod"/>
            </a:pPr>
            <a:r>
              <a:rPr lang="id-ID" sz="2400" dirty="0"/>
              <a:t>It is cancerous and almost untreable. </a:t>
            </a:r>
            <a:r>
              <a:rPr lang="en-US" sz="2400" dirty="0"/>
              <a:t>.</a:t>
            </a:r>
          </a:p>
          <a:p>
            <a:pPr marL="342900" indent="-342900">
              <a:buAutoNum type="arabicPeriod"/>
            </a:pPr>
            <a:r>
              <a:rPr lang="id-ID" sz="2400" b="1" dirty="0"/>
              <a:t>It is triggered and has become more pervasive  by the capitalistic model of development</a:t>
            </a:r>
            <a:r>
              <a:rPr lang="en-US" sz="2400" dirty="0"/>
              <a:t>.</a:t>
            </a:r>
          </a:p>
          <a:p>
            <a:pPr marL="342900" indent="-342900">
              <a:buAutoNum type="arabicPeriod"/>
            </a:pPr>
            <a:endParaRPr lang="en-US" sz="1600" dirty="0"/>
          </a:p>
        </p:txBody>
      </p:sp>
      <p:sp>
        <p:nvSpPr>
          <p:cNvPr id="5" name="Oval 4"/>
          <p:cNvSpPr/>
          <p:nvPr/>
        </p:nvSpPr>
        <p:spPr>
          <a:xfrm>
            <a:off x="152400" y="152400"/>
            <a:ext cx="5334000" cy="990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1600" b="1" dirty="0"/>
              <a:t># </a:t>
            </a:r>
            <a:r>
              <a:rPr lang="id-ID" sz="1600" b="1" dirty="0"/>
              <a:t>THREE</a:t>
            </a:r>
            <a:r>
              <a:rPr lang="en-US" sz="1600" b="1" dirty="0"/>
              <a:t>:</a:t>
            </a:r>
          </a:p>
          <a:p>
            <a:pPr algn="ctr"/>
            <a:r>
              <a:rPr lang="id-ID" sz="1600" b="1" dirty="0"/>
              <a:t>RAMPANT  PUBLIC CORRUPTION</a:t>
            </a:r>
            <a:endParaRPr lang="en-US" sz="1600" b="1" dirty="0"/>
          </a:p>
          <a:p>
            <a:pPr algn="ctr"/>
            <a:endParaRPr lang="en-US" sz="1600" b="1" dirty="0"/>
          </a:p>
        </p:txBody>
      </p:sp>
      <p:pic>
        <p:nvPicPr>
          <p:cNvPr id="30722" name="Picture 2" descr="Image result for foto tambang dan kelapa sawit di Kalimantan"/>
          <p:cNvPicPr>
            <a:picLocks noChangeAspect="1" noChangeArrowheads="1"/>
          </p:cNvPicPr>
          <p:nvPr/>
        </p:nvPicPr>
        <p:blipFill>
          <a:blip r:embed="rId3"/>
          <a:srcRect/>
          <a:stretch>
            <a:fillRect/>
          </a:stretch>
        </p:blipFill>
        <p:spPr bwMode="auto">
          <a:xfrm>
            <a:off x="5638800" y="2514600"/>
            <a:ext cx="3276600" cy="1981200"/>
          </a:xfrm>
          <a:prstGeom prst="rect">
            <a:avLst/>
          </a:prstGeom>
          <a:noFill/>
        </p:spPr>
      </p:pic>
      <p:pic>
        <p:nvPicPr>
          <p:cNvPr id="30724" name="Picture 4" descr="Image result for foto tambang dan kelapa sawit di Kalimantan"/>
          <p:cNvPicPr>
            <a:picLocks noChangeAspect="1" noChangeArrowheads="1"/>
          </p:cNvPicPr>
          <p:nvPr/>
        </p:nvPicPr>
        <p:blipFill>
          <a:blip r:embed="rId4"/>
          <a:srcRect/>
          <a:stretch>
            <a:fillRect/>
          </a:stretch>
        </p:blipFill>
        <p:spPr bwMode="auto">
          <a:xfrm>
            <a:off x="5638800" y="4648200"/>
            <a:ext cx="3276600" cy="2057400"/>
          </a:xfrm>
          <a:prstGeom prst="rect">
            <a:avLst/>
          </a:prstGeom>
          <a:noFill/>
        </p:spPr>
      </p:pic>
      <p:pic>
        <p:nvPicPr>
          <p:cNvPr id="30726" name="Picture 6" descr="Image result for foto orang miskin di Indonesia"/>
          <p:cNvPicPr>
            <a:picLocks noChangeAspect="1" noChangeArrowheads="1"/>
          </p:cNvPicPr>
          <p:nvPr/>
        </p:nvPicPr>
        <p:blipFill>
          <a:blip r:embed="rId5"/>
          <a:srcRect/>
          <a:stretch>
            <a:fillRect/>
          </a:stretch>
        </p:blipFill>
        <p:spPr bwMode="auto">
          <a:xfrm>
            <a:off x="381000" y="4419600"/>
            <a:ext cx="4876800" cy="2286000"/>
          </a:xfrm>
          <a:prstGeom prst="rect">
            <a:avLst/>
          </a:prstGeom>
          <a:noFill/>
        </p:spPr>
      </p:pic>
    </p:spTree>
    <p:extLst>
      <p:ext uri="{BB962C8B-B14F-4D97-AF65-F5344CB8AC3E}">
        <p14:creationId xmlns:p14="http://schemas.microsoft.com/office/powerpoint/2010/main" xmlns="" val="7654476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336" y="0"/>
            <a:ext cx="668936" cy="990600"/>
          </a:xfrm>
        </p:spPr>
        <p:txBody>
          <a:bodyPr>
            <a:normAutofit/>
          </a:bodyPr>
          <a:lstStyle/>
          <a:p>
            <a:r>
              <a:rPr lang="it-IT" sz="800" b="1" dirty="0">
                <a:solidFill>
                  <a:schemeClr val="bg1"/>
                </a:solidFill>
                <a:latin typeface="Copperplate Gothic Bold" pitchFamily="34" charset="0"/>
              </a:rPr>
              <a:t>.</a:t>
            </a:r>
            <a:endParaRPr lang="id-ID" sz="800" b="1" dirty="0">
              <a:solidFill>
                <a:schemeClr val="bg1"/>
              </a:solidFill>
              <a:latin typeface="Copperplate Gothic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38800" y="228600"/>
            <a:ext cx="3276600" cy="2057400"/>
          </a:xfrm>
        </p:spPr>
      </p:pic>
      <p:sp>
        <p:nvSpPr>
          <p:cNvPr id="6" name="Rectangle 5"/>
          <p:cNvSpPr/>
          <p:nvPr/>
        </p:nvSpPr>
        <p:spPr>
          <a:xfrm>
            <a:off x="76200" y="1143000"/>
            <a:ext cx="5486400" cy="3693319"/>
          </a:xfrm>
          <a:prstGeom prst="rect">
            <a:avLst/>
          </a:prstGeom>
        </p:spPr>
        <p:txBody>
          <a:bodyPr wrap="square">
            <a:spAutoFit/>
          </a:bodyPr>
          <a:lstStyle/>
          <a:p>
            <a:pPr marL="342900" indent="-342900">
              <a:buAutoNum type="arabicPeriod"/>
            </a:pPr>
            <a:r>
              <a:rPr lang="id-ID" sz="2000" b="1" dirty="0"/>
              <a:t>Even though I</a:t>
            </a:r>
            <a:r>
              <a:rPr lang="en-US" sz="2000" b="1" dirty="0"/>
              <a:t>NDONESIA is </a:t>
            </a:r>
            <a:r>
              <a:rPr lang="id-ID" sz="2000" b="1" dirty="0"/>
              <a:t>based on the rule of law, it is still widely known as one of the countrie with a poor record on human rigths. </a:t>
            </a:r>
            <a:r>
              <a:rPr lang="en-US" sz="2000" b="1" dirty="0"/>
              <a:t> </a:t>
            </a:r>
          </a:p>
          <a:p>
            <a:pPr marL="342900" indent="-342900">
              <a:buAutoNum type="arabicPeriod"/>
            </a:pPr>
            <a:r>
              <a:rPr lang="id-ID" sz="2000" dirty="0"/>
              <a:t>Most of its human right violations have something to do with conflicts over natural resources that are mostly  found: </a:t>
            </a:r>
          </a:p>
          <a:p>
            <a:r>
              <a:rPr lang="id-ID" sz="2000" dirty="0"/>
              <a:t>      </a:t>
            </a:r>
            <a:r>
              <a:rPr lang="id-ID" sz="2000" b="1" dirty="0"/>
              <a:t>a) beneath the farming  lands of  the country’s </a:t>
            </a:r>
          </a:p>
          <a:p>
            <a:r>
              <a:rPr lang="id-ID" sz="2000" b="1" dirty="0"/>
              <a:t>             rural populations  </a:t>
            </a:r>
          </a:p>
          <a:p>
            <a:r>
              <a:rPr lang="id-ID" sz="2000" b="1" dirty="0"/>
              <a:t>       b)  or beneath the pockets of its legally </a:t>
            </a:r>
          </a:p>
          <a:p>
            <a:r>
              <a:rPr lang="id-ID" sz="2000" b="1" dirty="0"/>
              <a:t>             protected rainforests. </a:t>
            </a:r>
            <a:r>
              <a:rPr lang="en-US" sz="2000" b="1" dirty="0"/>
              <a:t> </a:t>
            </a:r>
          </a:p>
          <a:p>
            <a:endParaRPr lang="en-US" dirty="0"/>
          </a:p>
          <a:p>
            <a:pPr marL="342900" indent="-342900">
              <a:buAutoNum type="arabicPeriod"/>
            </a:pPr>
            <a:endParaRPr lang="en-US" sz="1600" dirty="0"/>
          </a:p>
        </p:txBody>
      </p:sp>
      <p:sp>
        <p:nvSpPr>
          <p:cNvPr id="5" name="Oval 4"/>
          <p:cNvSpPr/>
          <p:nvPr/>
        </p:nvSpPr>
        <p:spPr>
          <a:xfrm>
            <a:off x="152400" y="152400"/>
            <a:ext cx="5334000" cy="990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1600" b="1" dirty="0"/>
              <a:t># </a:t>
            </a:r>
            <a:r>
              <a:rPr lang="id-ID" sz="1600" b="1" dirty="0"/>
              <a:t>FOUR</a:t>
            </a:r>
            <a:r>
              <a:rPr lang="en-US" sz="1600" b="1" dirty="0"/>
              <a:t>:</a:t>
            </a:r>
          </a:p>
          <a:p>
            <a:pPr algn="ctr"/>
            <a:r>
              <a:rPr lang="id-ID" sz="1600" b="1" dirty="0"/>
              <a:t>RAMPANT VIOLATION OF  HUMAN  RIGHTS</a:t>
            </a:r>
            <a:r>
              <a:rPr lang="en-US" sz="1600" b="1" dirty="0"/>
              <a:t> </a:t>
            </a:r>
          </a:p>
          <a:p>
            <a:pPr algn="ctr"/>
            <a:endParaRPr lang="en-US" sz="1600" b="1" dirty="0"/>
          </a:p>
        </p:txBody>
      </p:sp>
      <p:pic>
        <p:nvPicPr>
          <p:cNvPr id="30722" name="Picture 2" descr="Image result for foto tambang dan kelapa sawit di Kalimantan"/>
          <p:cNvPicPr>
            <a:picLocks noChangeAspect="1" noChangeArrowheads="1"/>
          </p:cNvPicPr>
          <p:nvPr/>
        </p:nvPicPr>
        <p:blipFill>
          <a:blip r:embed="rId3"/>
          <a:srcRect/>
          <a:stretch>
            <a:fillRect/>
          </a:stretch>
        </p:blipFill>
        <p:spPr bwMode="auto">
          <a:xfrm>
            <a:off x="5638800" y="2514600"/>
            <a:ext cx="3276600" cy="1981200"/>
          </a:xfrm>
          <a:prstGeom prst="rect">
            <a:avLst/>
          </a:prstGeom>
          <a:noFill/>
        </p:spPr>
      </p:pic>
      <p:pic>
        <p:nvPicPr>
          <p:cNvPr id="30724" name="Picture 4" descr="Image result for foto tambang dan kelapa sawit di Kalimantan"/>
          <p:cNvPicPr>
            <a:picLocks noChangeAspect="1" noChangeArrowheads="1"/>
          </p:cNvPicPr>
          <p:nvPr/>
        </p:nvPicPr>
        <p:blipFill>
          <a:blip r:embed="rId4"/>
          <a:srcRect/>
          <a:stretch>
            <a:fillRect/>
          </a:stretch>
        </p:blipFill>
        <p:spPr bwMode="auto">
          <a:xfrm>
            <a:off x="5638800" y="4648200"/>
            <a:ext cx="3276600" cy="2057400"/>
          </a:xfrm>
          <a:prstGeom prst="rect">
            <a:avLst/>
          </a:prstGeom>
          <a:noFill/>
        </p:spPr>
      </p:pic>
      <p:pic>
        <p:nvPicPr>
          <p:cNvPr id="30726" name="Picture 6" descr="Image result for foto orang miskin di Indonesia"/>
          <p:cNvPicPr>
            <a:picLocks noChangeAspect="1" noChangeArrowheads="1"/>
          </p:cNvPicPr>
          <p:nvPr/>
        </p:nvPicPr>
        <p:blipFill>
          <a:blip r:embed="rId5"/>
          <a:srcRect/>
          <a:stretch>
            <a:fillRect/>
          </a:stretch>
        </p:blipFill>
        <p:spPr bwMode="auto">
          <a:xfrm>
            <a:off x="381000" y="4419600"/>
            <a:ext cx="4876800" cy="2286000"/>
          </a:xfrm>
          <a:prstGeom prst="rect">
            <a:avLst/>
          </a:prstGeom>
          <a:noFill/>
        </p:spPr>
      </p:pic>
    </p:spTree>
    <p:extLst>
      <p:ext uri="{BB962C8B-B14F-4D97-AF65-F5344CB8AC3E}">
        <p14:creationId xmlns:p14="http://schemas.microsoft.com/office/powerpoint/2010/main" xmlns="" val="201099395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336" y="0"/>
            <a:ext cx="668936" cy="990600"/>
          </a:xfrm>
        </p:spPr>
        <p:txBody>
          <a:bodyPr>
            <a:normAutofit/>
          </a:bodyPr>
          <a:lstStyle/>
          <a:p>
            <a:r>
              <a:rPr lang="it-IT" sz="800" b="1" dirty="0">
                <a:solidFill>
                  <a:schemeClr val="bg1"/>
                </a:solidFill>
                <a:latin typeface="Copperplate Gothic Bold" pitchFamily="34" charset="0"/>
              </a:rPr>
              <a:t>.</a:t>
            </a:r>
            <a:endParaRPr lang="id-ID" sz="800" b="1" dirty="0">
              <a:solidFill>
                <a:schemeClr val="bg1"/>
              </a:solidFill>
              <a:latin typeface="Copperplate Gothic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38800" y="228600"/>
            <a:ext cx="3276600" cy="2057400"/>
          </a:xfrm>
        </p:spPr>
      </p:pic>
      <p:sp>
        <p:nvSpPr>
          <p:cNvPr id="6" name="Rectangle 5"/>
          <p:cNvSpPr/>
          <p:nvPr/>
        </p:nvSpPr>
        <p:spPr>
          <a:xfrm>
            <a:off x="0" y="990601"/>
            <a:ext cx="5486400" cy="3508653"/>
          </a:xfrm>
          <a:prstGeom prst="rect">
            <a:avLst/>
          </a:prstGeom>
        </p:spPr>
        <p:txBody>
          <a:bodyPr wrap="square">
            <a:spAutoFit/>
          </a:bodyPr>
          <a:lstStyle/>
          <a:p>
            <a:pPr marL="342900" indent="-342900">
              <a:buAutoNum type="arabicPeriod"/>
            </a:pPr>
            <a:r>
              <a:rPr lang="id-ID" sz="2000" b="1" dirty="0"/>
              <a:t>Since the fall of Suharto regime in 1998, </a:t>
            </a:r>
            <a:r>
              <a:rPr lang="en-US" sz="2000" b="1" dirty="0"/>
              <a:t>INDONESIA</a:t>
            </a:r>
            <a:r>
              <a:rPr lang="id-ID" sz="2000" b="1" dirty="0"/>
              <a:t>’S  FATE has also been marked by an ESCALATION of TNCs’ INVASION toward  all its economic resources including MINING SECTOR</a:t>
            </a:r>
            <a:r>
              <a:rPr lang="en-US" sz="2000" b="1" dirty="0"/>
              <a:t>. </a:t>
            </a:r>
          </a:p>
          <a:p>
            <a:pPr marL="342900" indent="-342900">
              <a:buAutoNum type="arabicPeriod"/>
            </a:pPr>
            <a:r>
              <a:rPr lang="id-ID" sz="2100" b="1" dirty="0"/>
              <a:t>The country’s rural populations HAVE BEEN TERRORIZED by the presence of extractive industry unilaterally carried out by the country’s corrupt goverments &amp; TNCs without  free and prior informed  consent of the rural communities. </a:t>
            </a:r>
          </a:p>
          <a:p>
            <a:pPr marL="342900" indent="-342900">
              <a:buAutoNum type="arabicPeriod"/>
            </a:pPr>
            <a:endParaRPr lang="en-US" sz="1600" dirty="0"/>
          </a:p>
        </p:txBody>
      </p:sp>
      <p:sp>
        <p:nvSpPr>
          <p:cNvPr id="5" name="Oval 4"/>
          <p:cNvSpPr/>
          <p:nvPr/>
        </p:nvSpPr>
        <p:spPr>
          <a:xfrm>
            <a:off x="152400" y="0"/>
            <a:ext cx="5334000" cy="990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1600" b="1" dirty="0"/>
              <a:t># </a:t>
            </a:r>
            <a:r>
              <a:rPr lang="id-ID" sz="1600" b="1" dirty="0"/>
              <a:t>FIVE</a:t>
            </a:r>
            <a:r>
              <a:rPr lang="en-US" sz="1600" b="1" dirty="0"/>
              <a:t>:</a:t>
            </a:r>
          </a:p>
          <a:p>
            <a:pPr algn="ctr"/>
            <a:r>
              <a:rPr lang="id-ID" sz="1600" b="1" dirty="0"/>
              <a:t>THE ESCALATION OF TRANSNATIONAL CORPORATIONS’ INVASION  INCLUDING IN MINING SECTOR</a:t>
            </a:r>
            <a:r>
              <a:rPr lang="en-US" sz="1600" b="1" dirty="0"/>
              <a:t> </a:t>
            </a:r>
          </a:p>
          <a:p>
            <a:pPr algn="ctr"/>
            <a:endParaRPr lang="en-US" sz="1600" b="1" dirty="0"/>
          </a:p>
        </p:txBody>
      </p:sp>
      <p:pic>
        <p:nvPicPr>
          <p:cNvPr id="30722" name="Picture 2" descr="Image result for foto tambang dan kelapa sawit di Kalimantan"/>
          <p:cNvPicPr>
            <a:picLocks noChangeAspect="1" noChangeArrowheads="1"/>
          </p:cNvPicPr>
          <p:nvPr/>
        </p:nvPicPr>
        <p:blipFill>
          <a:blip r:embed="rId3"/>
          <a:srcRect/>
          <a:stretch>
            <a:fillRect/>
          </a:stretch>
        </p:blipFill>
        <p:spPr bwMode="auto">
          <a:xfrm>
            <a:off x="5638800" y="2514600"/>
            <a:ext cx="3276600" cy="1981200"/>
          </a:xfrm>
          <a:prstGeom prst="rect">
            <a:avLst/>
          </a:prstGeom>
          <a:noFill/>
        </p:spPr>
      </p:pic>
      <p:pic>
        <p:nvPicPr>
          <p:cNvPr id="30724" name="Picture 4" descr="Image result for foto tambang dan kelapa sawit di Kalimantan"/>
          <p:cNvPicPr>
            <a:picLocks noChangeAspect="1" noChangeArrowheads="1"/>
          </p:cNvPicPr>
          <p:nvPr/>
        </p:nvPicPr>
        <p:blipFill>
          <a:blip r:embed="rId4"/>
          <a:srcRect/>
          <a:stretch>
            <a:fillRect/>
          </a:stretch>
        </p:blipFill>
        <p:spPr bwMode="auto">
          <a:xfrm>
            <a:off x="5638800" y="4648200"/>
            <a:ext cx="3276600" cy="2057400"/>
          </a:xfrm>
          <a:prstGeom prst="rect">
            <a:avLst/>
          </a:prstGeom>
          <a:noFill/>
        </p:spPr>
      </p:pic>
      <p:pic>
        <p:nvPicPr>
          <p:cNvPr id="30726" name="Picture 6" descr="Image result for foto orang miskin di Indonesia"/>
          <p:cNvPicPr>
            <a:picLocks noChangeAspect="1" noChangeArrowheads="1"/>
          </p:cNvPicPr>
          <p:nvPr/>
        </p:nvPicPr>
        <p:blipFill>
          <a:blip r:embed="rId5"/>
          <a:srcRect/>
          <a:stretch>
            <a:fillRect/>
          </a:stretch>
        </p:blipFill>
        <p:spPr bwMode="auto">
          <a:xfrm>
            <a:off x="381000" y="4419600"/>
            <a:ext cx="4876800" cy="2286000"/>
          </a:xfrm>
          <a:prstGeom prst="rect">
            <a:avLst/>
          </a:prstGeom>
          <a:noFill/>
        </p:spPr>
      </p:pic>
    </p:spTree>
    <p:extLst>
      <p:ext uri="{BB962C8B-B14F-4D97-AF65-F5344CB8AC3E}">
        <p14:creationId xmlns:p14="http://schemas.microsoft.com/office/powerpoint/2010/main" xmlns="" val="38794786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609600" y="-61416"/>
            <a:ext cx="8229600" cy="1143000"/>
          </a:xfrm>
        </p:spPr>
        <p:txBody>
          <a:bodyPr>
            <a:normAutofit/>
          </a:bodyPr>
          <a:lstStyle/>
          <a:p>
            <a:r>
              <a:rPr lang="id-ID" sz="2800" b="1" dirty="0"/>
              <a:t>THE TERROR OF </a:t>
            </a:r>
            <a:br>
              <a:rPr lang="id-ID" sz="2800" b="1" dirty="0"/>
            </a:br>
            <a:r>
              <a:rPr lang="id-ID" sz="2800" b="1" dirty="0"/>
              <a:t>THE GLOBAL UNFETTERED FREE MARKET ECONOMY</a:t>
            </a:r>
          </a:p>
        </p:txBody>
      </p:sp>
      <p:sp>
        <p:nvSpPr>
          <p:cNvPr id="3" name="Content Placeholder 2"/>
          <p:cNvSpPr>
            <a:spLocks noGrp="1"/>
          </p:cNvSpPr>
          <p:nvPr>
            <p:ph idx="1"/>
          </p:nvPr>
        </p:nvSpPr>
        <p:spPr>
          <a:xfrm>
            <a:off x="181970" y="1066799"/>
            <a:ext cx="8991600" cy="5783239"/>
          </a:xfrm>
        </p:spPr>
        <p:txBody>
          <a:bodyPr>
            <a:normAutofit fontScale="85000" lnSpcReduction="10000"/>
          </a:bodyPr>
          <a:lstStyle/>
          <a:p>
            <a:r>
              <a:rPr lang="en-US" dirty="0"/>
              <a:t>While also teaching </a:t>
            </a:r>
            <a:r>
              <a:rPr lang="id-ID" dirty="0"/>
              <a:t>THEOLOGY </a:t>
            </a:r>
            <a:r>
              <a:rPr lang="en-US" dirty="0"/>
              <a:t>at </a:t>
            </a:r>
            <a:r>
              <a:rPr lang="id-ID" dirty="0"/>
              <a:t>a </a:t>
            </a:r>
            <a:r>
              <a:rPr lang="en-US" dirty="0"/>
              <a:t>Catholic </a:t>
            </a:r>
            <a:r>
              <a:rPr lang="id-ID" dirty="0"/>
              <a:t>Seminry Institute i</a:t>
            </a:r>
            <a:r>
              <a:rPr lang="en-US" dirty="0"/>
              <a:t>n Flores, Indonesia, since 2006, </a:t>
            </a:r>
            <a:r>
              <a:rPr lang="en-US" b="1" dirty="0"/>
              <a:t>I actively worked hand-in-hand </a:t>
            </a:r>
            <a:r>
              <a:rPr lang="en-US" dirty="0"/>
              <a:t>with the </a:t>
            </a:r>
            <a:r>
              <a:rPr lang="id-ID" b="1" dirty="0"/>
              <a:t>C</a:t>
            </a:r>
            <a:r>
              <a:rPr lang="en-US" b="1" dirty="0" err="1"/>
              <a:t>om</a:t>
            </a:r>
            <a:r>
              <a:rPr lang="id-ID" b="1" dirty="0"/>
              <a:t>m</a:t>
            </a:r>
            <a:r>
              <a:rPr lang="en-US" b="1" dirty="0" err="1"/>
              <a:t>i</a:t>
            </a:r>
            <a:r>
              <a:rPr lang="id-ID" b="1" dirty="0"/>
              <a:t>s</a:t>
            </a:r>
            <a:r>
              <a:rPr lang="en-US" b="1" dirty="0" err="1"/>
              <a:t>sion</a:t>
            </a:r>
            <a:r>
              <a:rPr lang="en-US" b="1" dirty="0"/>
              <a:t> of SVD Indonesia JPIC</a:t>
            </a:r>
            <a:r>
              <a:rPr lang="en-US" dirty="0"/>
              <a:t> (Justice and Integrity of Creation) and </a:t>
            </a:r>
            <a:r>
              <a:rPr lang="en-US" b="1" dirty="0"/>
              <a:t>OFM Indonesia JPIC </a:t>
            </a:r>
            <a:r>
              <a:rPr lang="en-US" dirty="0"/>
              <a:t>in advocating the poor rural farming communities in Flores Island and beyond who were struggling to defend their farmlands from assaults of the extractive industry operated by transnational mining corporations who rec</a:t>
            </a:r>
            <a:r>
              <a:rPr lang="id-ID" dirty="0"/>
              <a:t>e</a:t>
            </a:r>
            <a:r>
              <a:rPr lang="en-US" dirty="0" err="1"/>
              <a:t>ived</a:t>
            </a:r>
            <a:r>
              <a:rPr lang="en-US" dirty="0"/>
              <a:t>  ill-blessings from corrupt Indonesian officials. </a:t>
            </a:r>
            <a:endParaRPr lang="id-ID" dirty="0"/>
          </a:p>
          <a:p>
            <a:r>
              <a:rPr lang="en-US" dirty="0"/>
              <a:t>After Indonesia passed political reform in 1998, marked by the fall of the Suharto regime</a:t>
            </a:r>
            <a:r>
              <a:rPr lang="en-US" b="1" dirty="0"/>
              <a:t>,</a:t>
            </a:r>
            <a:r>
              <a:rPr lang="id-ID" b="1" dirty="0"/>
              <a:t> </a:t>
            </a:r>
            <a:r>
              <a:rPr lang="en-US" b="1" dirty="0"/>
              <a:t>the poor rural farming communities  in Flores Island</a:t>
            </a:r>
            <a:r>
              <a:rPr lang="en-US" dirty="0"/>
              <a:t>, and other rural farming communities throughout Indonesia, </a:t>
            </a:r>
            <a:r>
              <a:rPr lang="en-US" b="1" dirty="0"/>
              <a:t>have been terrorized by a massive invasion of transnational corporations (TNCs) in the mining sector. </a:t>
            </a:r>
            <a:endParaRPr lang="id-ID" b="1" dirty="0"/>
          </a:p>
        </p:txBody>
      </p:sp>
      <p:sp>
        <p:nvSpPr>
          <p:cNvPr id="4" name="Rectangle 3"/>
          <p:cNvSpPr/>
          <p:nvPr/>
        </p:nvSpPr>
        <p:spPr>
          <a:xfrm>
            <a:off x="800100" y="1443841"/>
            <a:ext cx="7848600" cy="3970318"/>
          </a:xfrm>
          <a:prstGeom prst="rect">
            <a:avLst/>
          </a:prstGeom>
          <a:solidFill>
            <a:schemeClr val="accent2">
              <a:lumMod val="60000"/>
              <a:lumOff val="40000"/>
            </a:schemeClr>
          </a:solidFill>
        </p:spPr>
        <p:txBody>
          <a:bodyPr wrap="square">
            <a:spAutoFit/>
          </a:bodyPr>
          <a:lstStyle/>
          <a:p>
            <a:r>
              <a:rPr lang="en-US" sz="2800" dirty="0"/>
              <a:t>After “buying” Indonesian politicians and local governments, </a:t>
            </a:r>
            <a:r>
              <a:rPr lang="en-US" sz="2800" b="1" dirty="0"/>
              <a:t>these TNCs massively exploited all kinds of minerals by mercilessly destroying pockets of protected rainforests  and farms of  rural communities, without their permission as owners of the land, with very little  compensation and often without any compensation at all and without an environmental and social impact assessment </a:t>
            </a:r>
            <a:r>
              <a:rPr lang="en-US" sz="2800" dirty="0"/>
              <a:t>(ESIA). </a:t>
            </a:r>
            <a:endParaRPr lang="id-ID" sz="2800" dirty="0"/>
          </a:p>
        </p:txBody>
      </p:sp>
    </p:spTree>
    <p:extLst>
      <p:ext uri="{BB962C8B-B14F-4D97-AF65-F5344CB8AC3E}">
        <p14:creationId xmlns:p14="http://schemas.microsoft.com/office/powerpoint/2010/main" xmlns="" val="125965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TotalTime>
  <Words>2208</Words>
  <Application>Microsoft Office PowerPoint</Application>
  <PresentationFormat>On-screen Show (4:3)</PresentationFormat>
  <Paragraphs>177</Paragraphs>
  <Slides>38</Slides>
  <Notes>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44" baseType="lpstr">
      <vt:lpstr>Office Theme</vt:lpstr>
      <vt:lpstr>Aspect</vt:lpstr>
      <vt:lpstr>1_Office Theme</vt:lpstr>
      <vt:lpstr>3_Office Theme</vt:lpstr>
      <vt:lpstr>2_Office Theme</vt:lpstr>
      <vt:lpstr>Acrobat Document</vt:lpstr>
      <vt:lpstr>HOW   I   HAVE COME  TO  KNOW  THE ASSAULT  OF GLOBAL NEOLIBERAL CAPITALISM ON THE POOR &amp; ENVIRONMENT  [THE CHURCH’S NEW MISSION FRONTIER]</vt:lpstr>
      <vt:lpstr> = An Indonesian, from eastern part of Indonesia (Flores Island).  =  A Catholic priest that belongs to the Society of Divine Word        (SVD – ….),  rooted and based in Germany since 1875.  = I have had an opportunity to serve the Lord  in USA for 6 years         (1998 – 2004).   = I completed doctoral studies in Missiology at PUG, Rome in 2014   = Since 2014 I have been teaching  MISSIOLOGY, THEOLOGY OF      MISSION,  INDONESIAN POLITICS, TRADITIONAL RELIGIONS  &amp;      THE THREATS OF NEOLIBERAL CAPITALISM  as THE ROOT CAUSE      OF THE DEGRADATION  OF  HUMAN  CIVILIZATION &amp; ECOLOGY  .</vt:lpstr>
      <vt:lpstr>The Country’s   Current Socio-Economic Context.</vt:lpstr>
      <vt:lpstr>.</vt:lpstr>
      <vt:lpstr>.</vt:lpstr>
      <vt:lpstr>.</vt:lpstr>
      <vt:lpstr>.</vt:lpstr>
      <vt:lpstr>.</vt:lpstr>
      <vt:lpstr>THE TERROR OF  THE GLOBAL UNFETTERED FREE MARKET ECONOMY</vt:lpstr>
      <vt:lpstr>.</vt:lpstr>
      <vt:lpstr>.</vt:lpstr>
      <vt:lpstr>.</vt:lpstr>
      <vt:lpstr>,</vt:lpstr>
      <vt:lpstr>.</vt:lpstr>
      <vt:lpstr>PROPHETIC WARNING OF THE CHURCH SINCE 1961:</vt:lpstr>
      <vt:lpstr>Its various names:</vt:lpstr>
      <vt:lpstr>Slide 17</vt:lpstr>
      <vt:lpstr>The major findings and contribution of this study as one of the Church’s new mission frontiers can be summarized as follows: </vt:lpstr>
      <vt:lpstr>.</vt:lpstr>
      <vt:lpstr>The Main of Office of IMF in DC, USA</vt:lpstr>
      <vt:lpstr>The Main Offic of the World Bank in DC, USA</vt:lpstr>
      <vt:lpstr>Various Global Protests against Unjust Nelibearl Capitalism!</vt:lpstr>
      <vt:lpstr>Slide 23</vt:lpstr>
      <vt:lpstr>Slide 24</vt:lpstr>
      <vt:lpstr>PROTEST against IMF</vt:lpstr>
      <vt:lpstr>.</vt:lpstr>
      <vt:lpstr>.</vt:lpstr>
      <vt:lpstr>.</vt:lpstr>
      <vt:lpstr>.</vt:lpstr>
      <vt:lpstr>.</vt:lpstr>
      <vt:lpstr>.</vt:lpstr>
      <vt:lpstr>.</vt:lpstr>
      <vt:lpstr>   Naomi Klein The Shock Doctrine: The Rise of Disaster Capitalism (New York, 2008)</vt:lpstr>
      <vt:lpstr>Prof. Haa-Jon Chang, Bad Samaritans: The Myth of Free Trade and the Secret History of Capitalism (2008)</vt:lpstr>
      <vt:lpstr>Richard Peet, Unholy Trinity: The IMF, the World Bank and WTO (2010)</vt:lpstr>
      <vt:lpstr>Harry Glasbeek, Wealth by Stealth: Corporate Crime, Corporate Law and the Perversion of Democracy (Toronton, 2002) </vt:lpstr>
      <vt:lpstr>Prof. Dr. Noreena Hertz, The Silent Takeover: Global Capitalism and the Death of Democracy (London, 2002) </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 OF THE EARTH CRY OF THE POOR «</dc:title>
  <dc:creator>Alexander Jebadu</dc:creator>
  <cp:lastModifiedBy>userR1916</cp:lastModifiedBy>
  <cp:revision>251</cp:revision>
  <dcterms:created xsi:type="dcterms:W3CDTF">2006-08-16T00:00:00Z</dcterms:created>
  <dcterms:modified xsi:type="dcterms:W3CDTF">2020-12-08T13:49:26Z</dcterms:modified>
</cp:coreProperties>
</file>