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 id="2147484020" r:id="rId2"/>
  </p:sldMasterIdLst>
  <p:notesMasterIdLst>
    <p:notesMasterId r:id="rId57"/>
  </p:notesMasterIdLst>
  <p:sldIdLst>
    <p:sldId id="256" r:id="rId3"/>
    <p:sldId id="332" r:id="rId4"/>
    <p:sldId id="333" r:id="rId5"/>
    <p:sldId id="334" r:id="rId6"/>
    <p:sldId id="263" r:id="rId7"/>
    <p:sldId id="258" r:id="rId8"/>
    <p:sldId id="260" r:id="rId9"/>
    <p:sldId id="314" r:id="rId10"/>
    <p:sldId id="316" r:id="rId11"/>
    <p:sldId id="317" r:id="rId12"/>
    <p:sldId id="315" r:id="rId13"/>
    <p:sldId id="320" r:id="rId14"/>
    <p:sldId id="319" r:id="rId15"/>
    <p:sldId id="321" r:id="rId16"/>
    <p:sldId id="261" r:id="rId17"/>
    <p:sldId id="262" r:id="rId18"/>
    <p:sldId id="307" r:id="rId19"/>
    <p:sldId id="264" r:id="rId20"/>
    <p:sldId id="266" r:id="rId21"/>
    <p:sldId id="267" r:id="rId22"/>
    <p:sldId id="293" r:id="rId23"/>
    <p:sldId id="330" r:id="rId24"/>
    <p:sldId id="331" r:id="rId25"/>
    <p:sldId id="282" r:id="rId26"/>
    <p:sldId id="337" r:id="rId27"/>
    <p:sldId id="336" r:id="rId28"/>
    <p:sldId id="269" r:id="rId29"/>
    <p:sldId id="270" r:id="rId30"/>
    <p:sldId id="271" r:id="rId31"/>
    <p:sldId id="272" r:id="rId32"/>
    <p:sldId id="274" r:id="rId33"/>
    <p:sldId id="273" r:id="rId34"/>
    <p:sldId id="324" r:id="rId35"/>
    <p:sldId id="325" r:id="rId36"/>
    <p:sldId id="327" r:id="rId37"/>
    <p:sldId id="275" r:id="rId38"/>
    <p:sldId id="276" r:id="rId39"/>
    <p:sldId id="277" r:id="rId40"/>
    <p:sldId id="278" r:id="rId41"/>
    <p:sldId id="279" r:id="rId42"/>
    <p:sldId id="328" r:id="rId43"/>
    <p:sldId id="280" r:id="rId44"/>
    <p:sldId id="281" r:id="rId45"/>
    <p:sldId id="329" r:id="rId46"/>
    <p:sldId id="286" r:id="rId47"/>
    <p:sldId id="287" r:id="rId48"/>
    <p:sldId id="288" r:id="rId49"/>
    <p:sldId id="308" r:id="rId50"/>
    <p:sldId id="309" r:id="rId51"/>
    <p:sldId id="335" r:id="rId52"/>
    <p:sldId id="289" r:id="rId53"/>
    <p:sldId id="290" r:id="rId54"/>
    <p:sldId id="291" r:id="rId55"/>
    <p:sldId id="32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3190" autoAdjust="0"/>
  </p:normalViewPr>
  <p:slideViewPr>
    <p:cSldViewPr>
      <p:cViewPr>
        <p:scale>
          <a:sx n="100" d="100"/>
          <a:sy n="100" d="100"/>
        </p:scale>
        <p:origin x="-528" y="4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025" b="1" i="0" u="none" strike="noStrike" baseline="0">
                <a:solidFill>
                  <a:srgbClr val="000000"/>
                </a:solidFill>
                <a:latin typeface="Arial"/>
                <a:ea typeface="Arial"/>
                <a:cs typeface="Arial"/>
              </a:defRPr>
            </a:pPr>
            <a:r>
              <a:rPr lang="it-IT" baseline="0" dirty="0" smtClean="0"/>
              <a:t> </a:t>
            </a:r>
            <a:r>
              <a:rPr lang="it-IT" sz="1600" baseline="0" dirty="0" smtClean="0"/>
              <a:t>Gambar </a:t>
            </a:r>
            <a:r>
              <a:rPr lang="it-IT" sz="1600" dirty="0" smtClean="0"/>
              <a:t> </a:t>
            </a:r>
            <a:r>
              <a:rPr lang="it-IT" sz="1600" dirty="0"/>
              <a:t>5.1.</a:t>
            </a:r>
            <a:r>
              <a:rPr lang="it-IT" sz="1600" baseline="0" dirty="0"/>
              <a:t> </a:t>
            </a:r>
            <a:endParaRPr lang="it-IT" sz="1600" baseline="0" dirty="0" smtClean="0"/>
          </a:p>
          <a:p>
            <a:pPr>
              <a:defRPr sz="1025" b="1" i="0" u="none" strike="noStrike" baseline="0">
                <a:solidFill>
                  <a:srgbClr val="000000"/>
                </a:solidFill>
                <a:latin typeface="Arial"/>
                <a:ea typeface="Arial"/>
                <a:cs typeface="Arial"/>
              </a:defRPr>
            </a:pPr>
            <a:r>
              <a:rPr lang="it-IT" sz="1600" baseline="0" dirty="0" smtClean="0"/>
              <a:t>PENYEBARANG PENDUDUK  DUNIA </a:t>
            </a:r>
            <a:r>
              <a:rPr lang="id-ID" sz="1600" dirty="0" smtClean="0"/>
              <a:t>20</a:t>
            </a:r>
            <a:r>
              <a:rPr lang="en-US" sz="1600" dirty="0" smtClean="0"/>
              <a:t>0</a:t>
            </a:r>
            <a:r>
              <a:rPr lang="id-ID" sz="1600" dirty="0" smtClean="0"/>
              <a:t>6</a:t>
            </a:r>
            <a:endParaRPr lang="id-ID" sz="1600" dirty="0"/>
          </a:p>
        </c:rich>
      </c:tx>
      <c:layout>
        <c:manualLayout>
          <c:xMode val="edge"/>
          <c:yMode val="edge"/>
          <c:x val="0.20925925925925926"/>
          <c:y val="2.0356234096692107E-2"/>
        </c:manualLayout>
      </c:layout>
      <c:spPr>
        <a:noFill/>
        <a:ln w="25408">
          <a:noFill/>
        </a:ln>
      </c:spPr>
    </c:title>
    <c:view3D>
      <c:rotY val="190"/>
      <c:perspective val="0"/>
    </c:view3D>
    <c:plotArea>
      <c:layout>
        <c:manualLayout>
          <c:layoutTarget val="inner"/>
          <c:xMode val="edge"/>
          <c:yMode val="edge"/>
          <c:x val="8.684861426220028E-2"/>
          <c:y val="0.31297716074964393"/>
          <c:w val="0.77962962962963156"/>
          <c:h val="0.42493638676844903"/>
        </c:manualLayout>
      </c:layout>
      <c:pie3DChart>
        <c:varyColors val="1"/>
        <c:ser>
          <c:idx val="0"/>
          <c:order val="0"/>
          <c:spPr>
            <a:solidFill>
              <a:srgbClr val="FF6600"/>
            </a:solidFill>
            <a:ln w="12704">
              <a:solidFill>
                <a:srgbClr val="000000"/>
              </a:solidFill>
              <a:prstDash val="solid"/>
            </a:ln>
          </c:spPr>
          <c:explosion val="11"/>
          <c:dPt>
            <c:idx val="0"/>
            <c:spPr>
              <a:solidFill>
                <a:srgbClr val="FFFFFF"/>
              </a:solidFill>
              <a:ln w="12704">
                <a:solidFill>
                  <a:srgbClr val="000000"/>
                </a:solidFill>
                <a:prstDash val="solid"/>
              </a:ln>
            </c:spPr>
          </c:dPt>
          <c:dPt>
            <c:idx val="1"/>
            <c:explosion val="14"/>
          </c:dPt>
          <c:dPt>
            <c:idx val="2"/>
            <c:spPr>
              <a:solidFill>
                <a:srgbClr val="000000"/>
              </a:solidFill>
              <a:ln w="12704">
                <a:solidFill>
                  <a:srgbClr val="000000"/>
                </a:solidFill>
                <a:prstDash val="solid"/>
              </a:ln>
            </c:spPr>
          </c:dPt>
          <c:dLbls>
            <c:dLbl>
              <c:idx val="0"/>
              <c:layout>
                <c:manualLayout>
                  <c:x val="2.3877619111170464E-2"/>
                  <c:y val="0.1400925542201962"/>
                </c:manualLayout>
              </c:layout>
              <c:tx>
                <c:rich>
                  <a:bodyPr/>
                  <a:lstStyle/>
                  <a:p>
                    <a:pPr>
                      <a:defRPr sz="800" b="0" i="0" u="none" strike="noStrike" baseline="0">
                        <a:solidFill>
                          <a:srgbClr val="000000"/>
                        </a:solidFill>
                        <a:latin typeface="Arial"/>
                        <a:ea typeface="Arial"/>
                        <a:cs typeface="Arial"/>
                      </a:defRPr>
                    </a:pPr>
                    <a:r>
                      <a:rPr lang="en-US" sz="1400" b="1" dirty="0" smtClean="0"/>
                      <a:t>NEGARA</a:t>
                    </a:r>
                    <a:r>
                      <a:rPr lang="en-US" sz="1400" b="1" baseline="0" dirty="0" smtClean="0"/>
                      <a:t>  </a:t>
                    </a:r>
                    <a:r>
                      <a:rPr lang="en-US" sz="1300" b="1" baseline="0" dirty="0" smtClean="0"/>
                      <a:t>INDUSTRI</a:t>
                    </a:r>
                    <a:r>
                      <a:rPr lang="en-US" sz="1400" baseline="0" dirty="0" smtClean="0"/>
                      <a:t>  </a:t>
                    </a:r>
                    <a:r>
                      <a:rPr lang="en-US" sz="1400" dirty="0" smtClean="0"/>
                      <a:t>16</a:t>
                    </a:r>
                    <a:r>
                      <a:rPr lang="en-US" sz="1400" dirty="0"/>
                      <a:t>%</a:t>
                    </a:r>
                  </a:p>
                </c:rich>
              </c:tx>
              <c:spPr>
                <a:noFill/>
                <a:ln w="25408">
                  <a:noFill/>
                </a:ln>
              </c:spPr>
              <c:dLblPos val="bestFit"/>
              <c:extLst>
                <c:ext xmlns:c15="http://schemas.microsoft.com/office/drawing/2012/chart" uri="{CE6537A1-D6FC-4f65-9D91-7224C49458BB}">
                  <c15:layout/>
                </c:ext>
              </c:extLst>
            </c:dLbl>
            <c:dLbl>
              <c:idx val="1"/>
              <c:layout>
                <c:manualLayout>
                  <c:x val="6.3357800613906334E-2"/>
                  <c:y val="-4.5216190081502974E-2"/>
                </c:manualLayout>
              </c:layout>
              <c:tx>
                <c:rich>
                  <a:bodyPr/>
                  <a:lstStyle/>
                  <a:p>
                    <a:pPr>
                      <a:defRPr sz="800" b="0" i="0" u="none" strike="noStrike" baseline="0">
                        <a:solidFill>
                          <a:srgbClr val="000000"/>
                        </a:solidFill>
                        <a:latin typeface="Arial"/>
                        <a:ea typeface="Arial"/>
                        <a:cs typeface="Arial"/>
                      </a:defRPr>
                    </a:pPr>
                    <a:r>
                      <a:rPr lang="en-US" sz="1400" baseline="0" dirty="0" smtClean="0"/>
                      <a:t> </a:t>
                    </a:r>
                    <a:r>
                      <a:rPr lang="en-US" sz="1400" b="1" baseline="0" dirty="0" smtClean="0"/>
                      <a:t>NEGARA DUNIA III </a:t>
                    </a:r>
                    <a:r>
                      <a:rPr lang="en-US" sz="1400" b="1" dirty="0" smtClean="0"/>
                      <a:t>77</a:t>
                    </a:r>
                    <a:r>
                      <a:rPr lang="en-US" sz="1400" b="1" dirty="0"/>
                      <a:t>%</a:t>
                    </a:r>
                  </a:p>
                </c:rich>
              </c:tx>
              <c:spPr>
                <a:noFill/>
                <a:ln w="25408">
                  <a:noFill/>
                </a:ln>
              </c:spPr>
              <c:dLblPos val="bestFit"/>
              <c:extLst>
                <c:ext xmlns:c15="http://schemas.microsoft.com/office/drawing/2012/chart" uri="{CE6537A1-D6FC-4f65-9D91-7224C49458BB}">
                  <c15:layout/>
                </c:ext>
              </c:extLst>
            </c:dLbl>
            <c:dLbl>
              <c:idx val="2"/>
              <c:layout>
                <c:manualLayout>
                  <c:x val="4.990101872859113E-2"/>
                  <c:y val="9.4264861629138566E-2"/>
                </c:manualLayout>
              </c:layout>
              <c:tx>
                <c:rich>
                  <a:bodyPr/>
                  <a:lstStyle/>
                  <a:p>
                    <a:pPr>
                      <a:defRPr sz="800" b="0" i="0" u="none" strike="noStrike" baseline="0">
                        <a:solidFill>
                          <a:srgbClr val="000000"/>
                        </a:solidFill>
                        <a:latin typeface="Arial"/>
                        <a:ea typeface="Arial"/>
                        <a:cs typeface="Arial"/>
                      </a:defRPr>
                    </a:pPr>
                    <a:r>
                      <a:rPr lang="en-GB" sz="1600" b="1" dirty="0" smtClean="0"/>
                      <a:t>EROPA TIMUR </a:t>
                    </a:r>
                    <a:r>
                      <a:rPr lang="en-GB" sz="1600" dirty="0"/>
                      <a:t>
7%</a:t>
                    </a:r>
                  </a:p>
                </c:rich>
              </c:tx>
              <c:spPr>
                <a:noFill/>
                <a:ln w="25408">
                  <a:noFill/>
                </a:ln>
              </c:spPr>
              <c:dLblPos val="bestFit"/>
              <c:extLst>
                <c:ext xmlns:c15="http://schemas.microsoft.com/office/drawing/2012/chart" uri="{CE6537A1-D6FC-4f65-9D91-7224C49458BB}">
                  <c15:layout/>
                </c:ext>
              </c:extLst>
            </c:dLbl>
            <c:numFmt formatCode="0%" sourceLinked="0"/>
            <c:spPr>
              <a:noFill/>
              <a:ln w="25408">
                <a:noFill/>
              </a:ln>
            </c:spPr>
            <c:txPr>
              <a:bodyPr/>
              <a:lstStyle/>
              <a:p>
                <a:pPr>
                  <a:defRPr sz="800" b="0" i="0" u="none" strike="noStrike" baseline="0">
                    <a:solidFill>
                      <a:srgbClr val="000000"/>
                    </a:solidFill>
                    <a:latin typeface="Arial"/>
                    <a:ea typeface="Arial"/>
                    <a:cs typeface="Arial"/>
                  </a:defRPr>
                </a:pPr>
                <a:endParaRPr lang="en-US"/>
              </a:p>
            </c:txPr>
            <c:showCatName val="1"/>
            <c:showPercent val="1"/>
            <c:showLeaderLines val="1"/>
            <c:extLst>
              <c:ext xmlns:c15="http://schemas.microsoft.com/office/drawing/2012/chart" uri="{CE6537A1-D6FC-4f65-9D91-7224C49458BB}"/>
            </c:extLst>
          </c:dLbls>
          <c:cat>
            <c:strRef>
              <c:f>Feuil1!$A$1:$A$3</c:f>
              <c:strCache>
                <c:ptCount val="3"/>
                <c:pt idx="0">
                  <c:v>Triade</c:v>
                </c:pt>
                <c:pt idx="1">
                  <c:v>Tiers Monde</c:v>
                </c:pt>
                <c:pt idx="2">
                  <c:v>PECOT et Asie centrale</c:v>
                </c:pt>
              </c:strCache>
            </c:strRef>
          </c:cat>
          <c:val>
            <c:numRef>
              <c:f>Feuil1!$B$1:$B$3</c:f>
              <c:numCache>
                <c:formatCode>General</c:formatCode>
                <c:ptCount val="3"/>
                <c:pt idx="0">
                  <c:v>1030</c:v>
                </c:pt>
                <c:pt idx="1">
                  <c:v>5048</c:v>
                </c:pt>
                <c:pt idx="2">
                  <c:v>460</c:v>
                </c:pt>
              </c:numCache>
            </c:numRef>
          </c:val>
        </c:ser>
        <c:dLbls>
          <c:showCatName val="1"/>
          <c:showPercent val="1"/>
        </c:dLbls>
      </c:pie3DChart>
      <c:spPr>
        <a:noFill/>
        <a:ln w="25408">
          <a:noFill/>
        </a:ln>
      </c:spPr>
    </c:plotArea>
    <c:plotVisOnly val="1"/>
    <c:dispBlanksAs val="zero"/>
  </c:chart>
  <c:spPr>
    <a:solidFill>
      <a:srgbClr val="FFFFFF"/>
    </a:solidFill>
    <a:ln w="3176">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022" b="1" i="0" u="none" strike="noStrike" baseline="0">
                <a:solidFill>
                  <a:srgbClr val="000000"/>
                </a:solidFill>
                <a:latin typeface="Arial"/>
                <a:ea typeface="Arial"/>
                <a:cs typeface="Arial"/>
              </a:defRPr>
            </a:pPr>
            <a:r>
              <a:rPr lang="it-IT" sz="1600" dirty="0" smtClean="0"/>
              <a:t>Gambar</a:t>
            </a:r>
            <a:r>
              <a:rPr lang="it-IT" sz="1600" baseline="0" dirty="0" smtClean="0"/>
              <a:t> </a:t>
            </a:r>
            <a:r>
              <a:rPr lang="it-IT" sz="1600" dirty="0" smtClean="0"/>
              <a:t> </a:t>
            </a:r>
            <a:r>
              <a:rPr lang="it-IT" sz="1600" dirty="0"/>
              <a:t>5.2. </a:t>
            </a:r>
            <a:endParaRPr lang="it-IT" sz="1600" dirty="0" smtClean="0"/>
          </a:p>
          <a:p>
            <a:pPr>
              <a:defRPr sz="1022" b="1" i="0" u="none" strike="noStrike" baseline="0">
                <a:solidFill>
                  <a:srgbClr val="000000"/>
                </a:solidFill>
                <a:latin typeface="Arial"/>
                <a:ea typeface="Arial"/>
                <a:cs typeface="Arial"/>
              </a:defRPr>
            </a:pPr>
            <a:r>
              <a:rPr lang="it-IT" sz="1600" dirty="0" smtClean="0"/>
              <a:t>DISTRIBUSI</a:t>
            </a:r>
            <a:r>
              <a:rPr lang="it-IT" sz="1600" baseline="0" dirty="0" smtClean="0"/>
              <a:t> KEKAYAAN ALAM PLANET BUMI DALAM</a:t>
            </a:r>
          </a:p>
          <a:p>
            <a:pPr>
              <a:defRPr sz="1022" b="1" i="0" u="none" strike="noStrike" baseline="0">
                <a:solidFill>
                  <a:srgbClr val="000000"/>
                </a:solidFill>
                <a:latin typeface="Arial"/>
                <a:ea typeface="Arial"/>
                <a:cs typeface="Arial"/>
              </a:defRPr>
            </a:pPr>
            <a:r>
              <a:rPr lang="it-IT" sz="1600" baseline="0" dirty="0" smtClean="0"/>
              <a:t>MILLIARAN DOLLAR AS TAHUN 2006</a:t>
            </a:r>
            <a:endParaRPr lang="id-ID" sz="1600" dirty="0"/>
          </a:p>
        </c:rich>
      </c:tx>
      <c:layout>
        <c:manualLayout>
          <c:xMode val="edge"/>
          <c:yMode val="edge"/>
          <c:x val="0.26898734177215278"/>
          <c:y val="1.8957345971563982E-2"/>
        </c:manualLayout>
      </c:layout>
      <c:spPr>
        <a:noFill/>
        <a:ln w="25331">
          <a:noFill/>
        </a:ln>
      </c:spPr>
    </c:title>
    <c:view3D>
      <c:rotY val="210"/>
      <c:perspective val="0"/>
    </c:view3D>
    <c:plotArea>
      <c:layout>
        <c:manualLayout>
          <c:layoutTarget val="inner"/>
          <c:xMode val="edge"/>
          <c:yMode val="edge"/>
          <c:x val="0.15822781202123543"/>
          <c:y val="0.23797365502098414"/>
          <c:w val="0.84177218797876507"/>
          <c:h val="0.50144687637587648"/>
        </c:manualLayout>
      </c:layout>
      <c:pie3DChart>
        <c:varyColors val="1"/>
        <c:ser>
          <c:idx val="0"/>
          <c:order val="0"/>
          <c:spPr>
            <a:solidFill>
              <a:srgbClr val="9999FF"/>
            </a:solidFill>
            <a:ln w="12666">
              <a:solidFill>
                <a:srgbClr val="000000"/>
              </a:solidFill>
              <a:prstDash val="solid"/>
            </a:ln>
          </c:spPr>
          <c:explosion val="25"/>
          <c:dPt>
            <c:idx val="0"/>
            <c:spPr>
              <a:solidFill>
                <a:srgbClr val="FFFFFF"/>
              </a:solidFill>
              <a:ln w="12666">
                <a:solidFill>
                  <a:srgbClr val="000000"/>
                </a:solidFill>
                <a:prstDash val="solid"/>
              </a:ln>
            </c:spPr>
          </c:dPt>
          <c:dPt>
            <c:idx val="1"/>
            <c:spPr>
              <a:solidFill>
                <a:srgbClr val="FF6600"/>
              </a:solidFill>
              <a:ln w="12666">
                <a:solidFill>
                  <a:srgbClr val="000000"/>
                </a:solidFill>
                <a:prstDash val="solid"/>
              </a:ln>
            </c:spPr>
          </c:dPt>
          <c:dPt>
            <c:idx val="2"/>
            <c:spPr>
              <a:solidFill>
                <a:srgbClr val="000000"/>
              </a:solidFill>
              <a:ln w="12666">
                <a:solidFill>
                  <a:srgbClr val="000000"/>
                </a:solidFill>
                <a:prstDash val="solid"/>
              </a:ln>
            </c:spPr>
          </c:dPt>
          <c:dLbls>
            <c:dLbl>
              <c:idx val="0"/>
              <c:layout>
                <c:manualLayout>
                  <c:x val="-0.16619661505837285"/>
                  <c:y val="0.10602915002399572"/>
                </c:manualLayout>
              </c:layout>
              <c:tx>
                <c:rich>
                  <a:bodyPr/>
                  <a:lstStyle/>
                  <a:p>
                    <a:pPr>
                      <a:defRPr sz="848" b="0" i="0" u="none" strike="noStrike" baseline="0">
                        <a:solidFill>
                          <a:srgbClr val="000000"/>
                        </a:solidFill>
                        <a:latin typeface="Arial"/>
                        <a:ea typeface="Arial"/>
                        <a:cs typeface="Arial"/>
                      </a:defRPr>
                    </a:pPr>
                    <a:r>
                      <a:rPr lang="en-US" sz="1600" b="1" dirty="0" smtClean="0"/>
                      <a:t>NEGARA INDUSTRI</a:t>
                    </a:r>
                    <a:r>
                      <a:rPr lang="en-US" sz="1600" b="1" dirty="0"/>
                      <a:t>
76%</a:t>
                    </a:r>
                  </a:p>
                </c:rich>
              </c:tx>
              <c:spPr>
                <a:noFill/>
                <a:ln w="25331">
                  <a:noFill/>
                </a:ln>
              </c:spPr>
              <c:dLblPos val="bestFit"/>
              <c:extLst>
                <c:ext xmlns:c15="http://schemas.microsoft.com/office/drawing/2012/chart" uri="{CE6537A1-D6FC-4f65-9D91-7224C49458BB}">
                  <c15:layout/>
                </c:ext>
              </c:extLst>
            </c:dLbl>
            <c:dLbl>
              <c:idx val="1"/>
              <c:layout>
                <c:manualLayout>
                  <c:x val="-7.0122234720659912E-2"/>
                  <c:y val="0.12404521803195653"/>
                </c:manualLayout>
              </c:layout>
              <c:tx>
                <c:rich>
                  <a:bodyPr/>
                  <a:lstStyle/>
                  <a:p>
                    <a:pPr>
                      <a:defRPr sz="848" b="0" i="0" u="none" strike="noStrike" baseline="0">
                        <a:solidFill>
                          <a:srgbClr val="000000"/>
                        </a:solidFill>
                        <a:latin typeface="Arial"/>
                        <a:ea typeface="Arial"/>
                        <a:cs typeface="Arial"/>
                      </a:defRPr>
                    </a:pPr>
                    <a:r>
                      <a:rPr lang="en-US" sz="1600" b="1" dirty="0" smtClean="0"/>
                      <a:t>NEGARA DUNIA III</a:t>
                    </a:r>
                    <a:r>
                      <a:rPr lang="en-US" sz="1600" b="1" dirty="0"/>
                      <a:t>
19%</a:t>
                    </a:r>
                  </a:p>
                </c:rich>
              </c:tx>
              <c:spPr>
                <a:noFill/>
                <a:ln w="25331">
                  <a:noFill/>
                </a:ln>
              </c:spPr>
              <c:dLblPos val="bestFit"/>
              <c:extLst>
                <c:ext xmlns:c15="http://schemas.microsoft.com/office/drawing/2012/chart" uri="{CE6537A1-D6FC-4f65-9D91-7224C49458BB}">
                  <c15:layout/>
                </c:ext>
              </c:extLst>
            </c:dLbl>
            <c:dLbl>
              <c:idx val="2"/>
              <c:layout>
                <c:manualLayout>
                  <c:x val="4.0356392950881233E-2"/>
                  <c:y val="0.11596330064005157"/>
                </c:manualLayout>
              </c:layout>
              <c:tx>
                <c:rich>
                  <a:bodyPr/>
                  <a:lstStyle/>
                  <a:p>
                    <a:pPr>
                      <a:defRPr sz="848" b="0" i="0" u="none" strike="noStrike" baseline="0">
                        <a:solidFill>
                          <a:srgbClr val="000000"/>
                        </a:solidFill>
                        <a:latin typeface="Arial"/>
                        <a:ea typeface="Arial"/>
                        <a:cs typeface="Arial"/>
                      </a:defRPr>
                    </a:pPr>
                    <a:r>
                      <a:rPr lang="en-GB" sz="1600" b="1" dirty="0" smtClean="0"/>
                      <a:t>EROPA TIMUR</a:t>
                    </a:r>
                    <a:r>
                      <a:rPr lang="en-GB" sz="1600" dirty="0"/>
                      <a:t>
5%</a:t>
                    </a:r>
                  </a:p>
                </c:rich>
              </c:tx>
              <c:spPr>
                <a:noFill/>
                <a:ln w="25331">
                  <a:noFill/>
                </a:ln>
              </c:spPr>
              <c:dLblPos val="bestFit"/>
              <c:extLst>
                <c:ext xmlns:c15="http://schemas.microsoft.com/office/drawing/2012/chart" uri="{CE6537A1-D6FC-4f65-9D91-7224C49458BB}">
                  <c15:layout/>
                </c:ext>
              </c:extLst>
            </c:dLbl>
            <c:numFmt formatCode="0%" sourceLinked="0"/>
            <c:spPr>
              <a:noFill/>
              <a:ln w="25331">
                <a:noFill/>
              </a:ln>
            </c:spPr>
            <c:txPr>
              <a:bodyPr/>
              <a:lstStyle/>
              <a:p>
                <a:pPr>
                  <a:defRPr sz="848" b="0" i="0" u="none" strike="noStrike" baseline="0">
                    <a:solidFill>
                      <a:srgbClr val="000000"/>
                    </a:solidFill>
                    <a:latin typeface="Arial"/>
                    <a:ea typeface="Arial"/>
                    <a:cs typeface="Arial"/>
                  </a:defRPr>
                </a:pPr>
                <a:endParaRPr lang="en-US"/>
              </a:p>
            </c:txPr>
            <c:showCatName val="1"/>
            <c:showPercent val="1"/>
            <c:showLeaderLines val="1"/>
            <c:extLst>
              <c:ext xmlns:c15="http://schemas.microsoft.com/office/drawing/2012/chart" uri="{CE6537A1-D6FC-4f65-9D91-7224C49458BB}"/>
            </c:extLst>
          </c:dLbls>
          <c:cat>
            <c:strRef>
              <c:f>'chap 1'!$A$17:$A$19</c:f>
              <c:strCache>
                <c:ptCount val="3"/>
                <c:pt idx="0">
                  <c:v>Triade</c:v>
                </c:pt>
                <c:pt idx="1">
                  <c:v>Tiers Monde</c:v>
                </c:pt>
                <c:pt idx="2">
                  <c:v>PECOT et Asie centrale</c:v>
                </c:pt>
              </c:strCache>
            </c:strRef>
          </c:cat>
          <c:val>
            <c:numRef>
              <c:f>'chap 1'!$B$17:$B$19</c:f>
              <c:numCache>
                <c:formatCode>General</c:formatCode>
                <c:ptCount val="3"/>
                <c:pt idx="0">
                  <c:v>36790</c:v>
                </c:pt>
                <c:pt idx="1">
                  <c:v>9170</c:v>
                </c:pt>
                <c:pt idx="2">
                  <c:v>2500</c:v>
                </c:pt>
              </c:numCache>
            </c:numRef>
          </c:val>
        </c:ser>
        <c:dLbls>
          <c:showCatName val="1"/>
          <c:showPercent val="1"/>
        </c:dLbls>
      </c:pie3DChart>
      <c:spPr>
        <a:noFill/>
        <a:ln w="25331">
          <a:noFill/>
        </a:ln>
      </c:spPr>
    </c:plotArea>
    <c:plotVisOnly val="1"/>
    <c:dispBlanksAs val="zero"/>
  </c:chart>
  <c:spPr>
    <a:solidFill>
      <a:srgbClr val="FFFFFF"/>
    </a:solidFill>
    <a:ln w="3166">
      <a:solidFill>
        <a:srgbClr val="000000"/>
      </a:solidFill>
      <a:prstDash val="solid"/>
    </a:ln>
  </c:spPr>
  <c:txPr>
    <a:bodyPr/>
    <a:lstStyle/>
    <a:p>
      <a:pPr>
        <a:defRPr sz="1047" b="0" i="0" u="none" strike="noStrike" baseline="0">
          <a:solidFill>
            <a:srgbClr val="000000"/>
          </a:solidFill>
          <a:latin typeface="Arial"/>
          <a:ea typeface="Arial"/>
          <a:cs typeface="Arial"/>
        </a:defRPr>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C77A57-7DCC-4CD1-B95A-1F87F0684BBB}" type="datetimeFigureOut">
              <a:rPr lang="id-ID" smtClean="0"/>
              <a:pPr/>
              <a:t>08/12/2020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4C07C0-9E2A-4557-ACE9-F8B54C2B823B}" type="slidenum">
              <a:rPr lang="id-ID" smtClean="0"/>
              <a:pPr/>
              <a:t>‹#›</a:t>
            </a:fld>
            <a:endParaRPr lang="id-ID"/>
          </a:p>
        </p:txBody>
      </p:sp>
    </p:spTree>
    <p:extLst>
      <p:ext uri="{BB962C8B-B14F-4D97-AF65-F5344CB8AC3E}">
        <p14:creationId xmlns="" xmlns:p14="http://schemas.microsoft.com/office/powerpoint/2010/main" val="931013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DB53E8F-CAD7-4447-A2BC-4F4322F4B179}" type="slidenum">
              <a:rPr lang="id-ID" smtClean="0">
                <a:solidFill>
                  <a:prstClr val="black"/>
                </a:solidFill>
              </a:rPr>
              <a:pPr/>
              <a:t>5</a:t>
            </a:fld>
            <a:endParaRPr lang="id-ID">
              <a:solidFill>
                <a:prstClr val="black"/>
              </a:solidFill>
            </a:endParaRPr>
          </a:p>
        </p:txBody>
      </p:sp>
    </p:spTree>
    <p:extLst>
      <p:ext uri="{BB962C8B-B14F-4D97-AF65-F5344CB8AC3E}">
        <p14:creationId xmlns="" xmlns:p14="http://schemas.microsoft.com/office/powerpoint/2010/main" val="4133047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4C07C0-9E2A-4557-ACE9-F8B54C2B823B}" type="slidenum">
              <a:rPr lang="id-ID" smtClean="0"/>
              <a:pPr/>
              <a:t>6</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4C07C0-9E2A-4557-ACE9-F8B54C2B823B}" type="slidenum">
              <a:rPr lang="id-ID" smtClean="0"/>
              <a:pPr/>
              <a:t>24</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606179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936307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491197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735826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231493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426645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613479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06613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19703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31055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20193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12/8/2020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676516665"/>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229600" cy="609600"/>
          </a:xfrm>
        </p:spPr>
        <p:txBody>
          <a:bodyPr>
            <a:normAutofit/>
          </a:bodyPr>
          <a:lstStyle/>
          <a:p>
            <a:pPr algn="ctr"/>
            <a:r>
              <a:rPr lang="it-IT" sz="1800" dirty="0" smtClean="0">
                <a:solidFill>
                  <a:srgbClr val="FF0000"/>
                </a:solidFill>
              </a:rPr>
              <a:t>Latihan Kepemimpinan &amp; Kaderisasi PMKRI</a:t>
            </a:r>
            <a:endParaRPr lang="id-ID" sz="1800" dirty="0">
              <a:solidFill>
                <a:srgbClr val="FF0000"/>
              </a:solidFill>
            </a:endParaRPr>
          </a:p>
        </p:txBody>
      </p:sp>
      <p:sp>
        <p:nvSpPr>
          <p:cNvPr id="3" name="Content Placeholder 2"/>
          <p:cNvSpPr>
            <a:spLocks noGrp="1"/>
          </p:cNvSpPr>
          <p:nvPr>
            <p:ph idx="1"/>
          </p:nvPr>
        </p:nvSpPr>
        <p:spPr>
          <a:xfrm>
            <a:off x="381000" y="1447800"/>
            <a:ext cx="8382000" cy="5105400"/>
          </a:xfrm>
          <a:ln>
            <a:solidFill>
              <a:schemeClr val="accent2">
                <a:lumMod val="75000"/>
              </a:schemeClr>
            </a:solidFill>
          </a:ln>
        </p:spPr>
        <p:txBody>
          <a:bodyPr>
            <a:normAutofit lnSpcReduction="10000"/>
          </a:bodyPr>
          <a:lstStyle/>
          <a:p>
            <a:pPr marL="0" indent="0" algn="ctr">
              <a:lnSpc>
                <a:spcPct val="150000"/>
              </a:lnSpc>
              <a:buNone/>
            </a:pPr>
            <a:r>
              <a:rPr lang="it-IT" b="1" dirty="0" smtClean="0">
                <a:solidFill>
                  <a:srgbClr val="7030A0"/>
                </a:solidFill>
              </a:rPr>
              <a:t>Tema</a:t>
            </a:r>
            <a:r>
              <a:rPr lang="it-IT" b="1" dirty="0" smtClean="0">
                <a:solidFill>
                  <a:srgbClr val="002060"/>
                </a:solidFill>
              </a:rPr>
              <a:t>: </a:t>
            </a:r>
            <a:r>
              <a:rPr lang="it-IT" sz="2700" b="1" dirty="0" smtClean="0">
                <a:solidFill>
                  <a:srgbClr val="002060"/>
                </a:solidFill>
              </a:rPr>
              <a:t>1) LIBERALISME/KAPITALISME</a:t>
            </a:r>
          </a:p>
          <a:p>
            <a:pPr marL="0" indent="0" algn="ctr">
              <a:lnSpc>
                <a:spcPct val="150000"/>
              </a:lnSpc>
              <a:buNone/>
            </a:pPr>
            <a:r>
              <a:rPr lang="it-IT" sz="3200" b="1" dirty="0" smtClean="0">
                <a:solidFill>
                  <a:srgbClr val="002060"/>
                </a:solidFill>
              </a:rPr>
              <a:t>        </a:t>
            </a:r>
          </a:p>
          <a:p>
            <a:pPr marL="0" indent="0" algn="ctr">
              <a:lnSpc>
                <a:spcPct val="150000"/>
              </a:lnSpc>
              <a:buNone/>
            </a:pPr>
            <a:r>
              <a:rPr lang="it-IT" b="1" i="1" dirty="0" smtClean="0">
                <a:solidFill>
                  <a:srgbClr val="7030A0"/>
                </a:solidFill>
              </a:rPr>
              <a:t>versus</a:t>
            </a:r>
          </a:p>
          <a:p>
            <a:pPr marL="0" indent="0" algn="ctr">
              <a:lnSpc>
                <a:spcPct val="150000"/>
              </a:lnSpc>
              <a:buNone/>
            </a:pPr>
            <a:r>
              <a:rPr lang="it-IT" sz="3000" b="1" dirty="0" smtClean="0">
                <a:solidFill>
                  <a:srgbClr val="002060"/>
                </a:solidFill>
              </a:rPr>
              <a:t>       </a:t>
            </a:r>
            <a:r>
              <a:rPr lang="it-IT" b="1" dirty="0" smtClean="0">
                <a:solidFill>
                  <a:srgbClr val="002060"/>
                </a:solidFill>
              </a:rPr>
              <a:t>2) SOSIALISME/KOMUNISME </a:t>
            </a:r>
          </a:p>
          <a:p>
            <a:pPr marL="0" indent="0">
              <a:lnSpc>
                <a:spcPct val="150000"/>
              </a:lnSpc>
              <a:buNone/>
            </a:pPr>
            <a:r>
              <a:rPr lang="it-IT" sz="1800" b="1" dirty="0" smtClean="0">
                <a:solidFill>
                  <a:srgbClr val="7030A0"/>
                </a:solidFill>
              </a:rPr>
              <a:t>     Tujuan:</a:t>
            </a:r>
            <a:r>
              <a:rPr lang="it-IT" sz="1800" b="1" dirty="0" smtClean="0">
                <a:solidFill>
                  <a:srgbClr val="002060"/>
                </a:solidFill>
              </a:rPr>
              <a:t>   </a:t>
            </a:r>
            <a:r>
              <a:rPr lang="it-IT" sz="1800" b="1" dirty="0" smtClean="0">
                <a:solidFill>
                  <a:schemeClr val="accent2">
                    <a:lumMod val="50000"/>
                  </a:schemeClr>
                </a:solidFill>
              </a:rPr>
              <a:t>Bantu peserta memahami konsep-konsep dasar </a:t>
            </a:r>
          </a:p>
          <a:p>
            <a:pPr marL="0" indent="0">
              <a:lnSpc>
                <a:spcPct val="150000"/>
              </a:lnSpc>
              <a:buNone/>
            </a:pPr>
            <a:r>
              <a:rPr lang="it-IT" sz="1800" b="1" dirty="0" smtClean="0">
                <a:solidFill>
                  <a:schemeClr val="accent2">
                    <a:lumMod val="50000"/>
                  </a:schemeClr>
                </a:solidFill>
              </a:rPr>
              <a:t>                     pemikiran-pemikiran besar dunia ini</a:t>
            </a:r>
          </a:p>
          <a:p>
            <a:pPr marL="0" indent="0">
              <a:lnSpc>
                <a:spcPct val="150000"/>
              </a:lnSpc>
              <a:buNone/>
            </a:pPr>
            <a:r>
              <a:rPr lang="it-IT" sz="1800" b="1" dirty="0" smtClean="0">
                <a:solidFill>
                  <a:schemeClr val="accent2">
                    <a:lumMod val="50000"/>
                  </a:schemeClr>
                </a:solidFill>
              </a:rPr>
              <a:t>     </a:t>
            </a:r>
            <a:r>
              <a:rPr lang="it-IT" sz="1800" b="1" dirty="0" smtClean="0">
                <a:solidFill>
                  <a:srgbClr val="7030A0"/>
                </a:solidFill>
              </a:rPr>
              <a:t>Metode:</a:t>
            </a:r>
            <a:r>
              <a:rPr lang="it-IT" sz="1800" b="1" dirty="0" smtClean="0">
                <a:solidFill>
                  <a:schemeClr val="accent2">
                    <a:lumMod val="75000"/>
                  </a:schemeClr>
                </a:solidFill>
              </a:rPr>
              <a:t>  Kuliah aktif, diskusi </a:t>
            </a:r>
            <a:endParaRPr lang="it-IT" sz="1800" b="1" dirty="0" smtClean="0">
              <a:solidFill>
                <a:schemeClr val="accent2">
                  <a:lumMod val="75000"/>
                </a:schemeClr>
              </a:solidFill>
            </a:endParaRPr>
          </a:p>
          <a:p>
            <a:pPr marL="0" indent="0" algn="ctr">
              <a:lnSpc>
                <a:spcPct val="150000"/>
              </a:lnSpc>
              <a:buNone/>
            </a:pPr>
            <a:r>
              <a:rPr lang="it-IT" sz="1800" b="1" dirty="0" smtClean="0">
                <a:solidFill>
                  <a:srgbClr val="FF0000"/>
                </a:solidFill>
              </a:rPr>
              <a:t>Oleh Dr Alexander Jebadu SVD</a:t>
            </a:r>
          </a:p>
          <a:p>
            <a:pPr marL="0" indent="0" algn="ctr">
              <a:lnSpc>
                <a:spcPct val="150000"/>
              </a:lnSpc>
              <a:buNone/>
            </a:pPr>
            <a:r>
              <a:rPr lang="it-IT" sz="1800" b="1" dirty="0" smtClean="0">
                <a:solidFill>
                  <a:srgbClr val="FF0000"/>
                </a:solidFill>
              </a:rPr>
              <a:t>STFK Ledalero 8 November 2019</a:t>
            </a:r>
            <a:endParaRPr lang="it-IT" sz="1800" b="1" dirty="0" smtClean="0">
              <a:solidFill>
                <a:srgbClr val="FF0000"/>
              </a:solidFill>
            </a:endParaRPr>
          </a:p>
          <a:p>
            <a:pPr marL="0" indent="0" algn="ctr">
              <a:lnSpc>
                <a:spcPct val="150000"/>
              </a:lnSpc>
              <a:buNone/>
            </a:pPr>
            <a:endParaRPr lang="it-IT" sz="1800" b="1" dirty="0" smtClean="0">
              <a:solidFill>
                <a:schemeClr val="accent2">
                  <a:lumMod val="50000"/>
                </a:schemeClr>
              </a:solidFill>
            </a:endParaRPr>
          </a:p>
        </p:txBody>
      </p:sp>
      <p:sp>
        <p:nvSpPr>
          <p:cNvPr id="4" name="Oval 3"/>
          <p:cNvSpPr/>
          <p:nvPr/>
        </p:nvSpPr>
        <p:spPr>
          <a:xfrm>
            <a:off x="2057400" y="2362200"/>
            <a:ext cx="6400800" cy="6858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t>
            </a:r>
            <a:r>
              <a:rPr lang="en-US" sz="2000" b="1" dirty="0" smtClean="0">
                <a:solidFill>
                  <a:srgbClr val="C00000"/>
                </a:solidFill>
              </a:rPr>
              <a:t>NEOLIBERALISME</a:t>
            </a:r>
            <a:r>
              <a:rPr lang="en-US" b="1" dirty="0" smtClean="0"/>
              <a:t> </a:t>
            </a:r>
            <a:r>
              <a:rPr lang="en-US" b="1" dirty="0" err="1" smtClean="0"/>
              <a:t>sejak</a:t>
            </a:r>
            <a:r>
              <a:rPr lang="en-US" b="1" dirty="0" smtClean="0"/>
              <a:t> 1980]</a:t>
            </a:r>
            <a:endParaRPr lang="en-US" b="1" dirty="0"/>
          </a:p>
        </p:txBody>
      </p:sp>
      <p:sp>
        <p:nvSpPr>
          <p:cNvPr id="5" name="Up Arrow 4"/>
          <p:cNvSpPr/>
          <p:nvPr/>
        </p:nvSpPr>
        <p:spPr>
          <a:xfrm>
            <a:off x="4572000" y="2133600"/>
            <a:ext cx="990600" cy="2286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9041704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0"/>
            <a:ext cx="8763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152400"/>
            <a:ext cx="8610600" cy="662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8600" y="152400"/>
            <a:ext cx="8610600"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1953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fltVal val="0"/>
                                          </p:val>
                                        </p:tav>
                                        <p:tav tm="100000">
                                          <p:val>
                                            <p:strVal val="#ppt_w"/>
                                          </p:val>
                                        </p:tav>
                                      </p:tavLst>
                                    </p:anim>
                                    <p:anim calcmode="lin" valueType="num">
                                      <p:cBhvr>
                                        <p:cTn id="8" dur="1000" fill="hold"/>
                                        <p:tgtEl>
                                          <p:spTgt spid="5123"/>
                                        </p:tgtEl>
                                        <p:attrNameLst>
                                          <p:attrName>ppt_h</p:attrName>
                                        </p:attrNameLst>
                                      </p:cBhvr>
                                      <p:tavLst>
                                        <p:tav tm="0">
                                          <p:val>
                                            <p:fltVal val="0"/>
                                          </p:val>
                                        </p:tav>
                                        <p:tav tm="100000">
                                          <p:val>
                                            <p:strVal val="#ppt_h"/>
                                          </p:val>
                                        </p:tav>
                                      </p:tavLst>
                                    </p:anim>
                                    <p:anim calcmode="lin" valueType="num">
                                      <p:cBhvr>
                                        <p:cTn id="9" dur="1000" fill="hold"/>
                                        <p:tgtEl>
                                          <p:spTgt spid="5123"/>
                                        </p:tgtEl>
                                        <p:attrNameLst>
                                          <p:attrName>style.rotation</p:attrName>
                                        </p:attrNameLst>
                                      </p:cBhvr>
                                      <p:tavLst>
                                        <p:tav tm="0">
                                          <p:val>
                                            <p:fltVal val="90"/>
                                          </p:val>
                                        </p:tav>
                                        <p:tav tm="100000">
                                          <p:val>
                                            <p:fltVal val="0"/>
                                          </p:val>
                                        </p:tav>
                                      </p:tavLst>
                                    </p:anim>
                                    <p:animEffect transition="in" filter="fade">
                                      <p:cBhvr>
                                        <p:cTn id="10" dur="1000"/>
                                        <p:tgtEl>
                                          <p:spTgt spid="512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anim calcmode="lin" valueType="num">
                                      <p:cBhvr>
                                        <p:cTn id="15" dur="1000" fill="hold"/>
                                        <p:tgtEl>
                                          <p:spTgt spid="5124"/>
                                        </p:tgtEl>
                                        <p:attrNameLst>
                                          <p:attrName>ppt_w</p:attrName>
                                        </p:attrNameLst>
                                      </p:cBhvr>
                                      <p:tavLst>
                                        <p:tav tm="0">
                                          <p:val>
                                            <p:fltVal val="0"/>
                                          </p:val>
                                        </p:tav>
                                        <p:tav tm="100000">
                                          <p:val>
                                            <p:strVal val="#ppt_w"/>
                                          </p:val>
                                        </p:tav>
                                      </p:tavLst>
                                    </p:anim>
                                    <p:anim calcmode="lin" valueType="num">
                                      <p:cBhvr>
                                        <p:cTn id="16" dur="1000" fill="hold"/>
                                        <p:tgtEl>
                                          <p:spTgt spid="5124"/>
                                        </p:tgtEl>
                                        <p:attrNameLst>
                                          <p:attrName>ppt_h</p:attrName>
                                        </p:attrNameLst>
                                      </p:cBhvr>
                                      <p:tavLst>
                                        <p:tav tm="0">
                                          <p:val>
                                            <p:fltVal val="0"/>
                                          </p:val>
                                        </p:tav>
                                        <p:tav tm="100000">
                                          <p:val>
                                            <p:strVal val="#ppt_h"/>
                                          </p:val>
                                        </p:tav>
                                      </p:tavLst>
                                    </p:anim>
                                    <p:anim calcmode="lin" valueType="num">
                                      <p:cBhvr>
                                        <p:cTn id="17" dur="1000" fill="hold"/>
                                        <p:tgtEl>
                                          <p:spTgt spid="5124"/>
                                        </p:tgtEl>
                                        <p:attrNameLst>
                                          <p:attrName>style.rotation</p:attrName>
                                        </p:attrNameLst>
                                      </p:cBhvr>
                                      <p:tavLst>
                                        <p:tav tm="0">
                                          <p:val>
                                            <p:fltVal val="90"/>
                                          </p:val>
                                        </p:tav>
                                        <p:tav tm="100000">
                                          <p:val>
                                            <p:fltVal val="0"/>
                                          </p:val>
                                        </p:tav>
                                      </p:tavLst>
                                    </p:anim>
                                    <p:animEffect transition="in" filter="fade">
                                      <p:cBhvr>
                                        <p:cTn id="18"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52400" y="274638"/>
            <a:ext cx="76200" cy="1143000"/>
          </a:xfrm>
        </p:spPr>
        <p:txBody>
          <a:bodyPr>
            <a:normAutofit/>
          </a:bodyPr>
          <a:lstStyle/>
          <a:p>
            <a:r>
              <a:rPr lang="en-US" sz="800" dirty="0" smtClean="0"/>
              <a:t>.</a:t>
            </a:r>
            <a:endParaRPr lang="en-US" sz="800" dirty="0"/>
          </a:p>
        </p:txBody>
      </p:sp>
      <p:sp>
        <p:nvSpPr>
          <p:cNvPr id="3" name="Content Placeholder 2"/>
          <p:cNvSpPr>
            <a:spLocks noGrp="1"/>
          </p:cNvSpPr>
          <p:nvPr>
            <p:ph idx="1"/>
          </p:nvPr>
        </p:nvSpPr>
        <p:spPr>
          <a:xfrm>
            <a:off x="457200" y="304800"/>
            <a:ext cx="8229600" cy="5821363"/>
          </a:xfrm>
          <a:ln>
            <a:solidFill>
              <a:schemeClr val="accent6">
                <a:lumMod val="75000"/>
              </a:schemeClr>
            </a:solidFill>
          </a:ln>
        </p:spPr>
        <p:txBody>
          <a:bodyPr>
            <a:normAutofit lnSpcReduction="10000"/>
          </a:bodyPr>
          <a:lstStyle/>
          <a:p>
            <a:pPr>
              <a:buNone/>
            </a:pPr>
            <a:r>
              <a:rPr lang="en-US" b="1" dirty="0" smtClean="0"/>
              <a:t>2. </a:t>
            </a:r>
            <a:r>
              <a:rPr lang="en-US" b="1" dirty="0" err="1" smtClean="0"/>
              <a:t>Urbanisasi</a:t>
            </a:r>
            <a:r>
              <a:rPr lang="en-US" b="1" dirty="0" smtClean="0"/>
              <a:t> </a:t>
            </a:r>
            <a:r>
              <a:rPr lang="en-US" b="1" dirty="0" err="1" smtClean="0"/>
              <a:t>dan</a:t>
            </a:r>
            <a:r>
              <a:rPr lang="en-US" b="1" dirty="0" smtClean="0"/>
              <a:t> </a:t>
            </a:r>
            <a:r>
              <a:rPr lang="en-US" b="1" dirty="0" err="1" smtClean="0"/>
              <a:t>Ketakadilan</a:t>
            </a:r>
            <a:r>
              <a:rPr lang="en-US" b="1" dirty="0" smtClean="0"/>
              <a:t> Regional</a:t>
            </a:r>
          </a:p>
          <a:p>
            <a:pPr>
              <a:buFont typeface="Wingdings" pitchFamily="2" charset="2"/>
              <a:buChar char="§"/>
            </a:pPr>
            <a:r>
              <a:rPr lang="en-US" dirty="0" err="1" smtClean="0"/>
              <a:t>Mulai</a:t>
            </a:r>
            <a:r>
              <a:rPr lang="en-US" dirty="0" smtClean="0"/>
              <a:t> </a:t>
            </a:r>
            <a:r>
              <a:rPr lang="en-US" dirty="0" err="1" smtClean="0"/>
              <a:t>tahun</a:t>
            </a:r>
            <a:r>
              <a:rPr lang="en-US" dirty="0" smtClean="0"/>
              <a:t> 2015: </a:t>
            </a:r>
            <a:r>
              <a:rPr lang="en-US" b="1" dirty="0" smtClean="0"/>
              <a:t>52.5% </a:t>
            </a:r>
            <a:r>
              <a:rPr lang="en-US" b="1" dirty="0" err="1" smtClean="0"/>
              <a:t>dari</a:t>
            </a:r>
            <a:r>
              <a:rPr lang="en-US" b="1" dirty="0" smtClean="0"/>
              <a:t> </a:t>
            </a:r>
            <a:r>
              <a:rPr lang="en-US" dirty="0" smtClean="0"/>
              <a:t>240.000.000 </a:t>
            </a:r>
            <a:r>
              <a:rPr lang="en-US" dirty="0" err="1" smtClean="0"/>
              <a:t>penduduk</a:t>
            </a:r>
            <a:r>
              <a:rPr lang="en-US" dirty="0" smtClean="0"/>
              <a:t> </a:t>
            </a:r>
            <a:r>
              <a:rPr lang="en-US" dirty="0" err="1" smtClean="0"/>
              <a:t>Indonesi</a:t>
            </a:r>
            <a:r>
              <a:rPr lang="en-US" dirty="0" smtClean="0"/>
              <a:t> </a:t>
            </a:r>
            <a:r>
              <a:rPr lang="en-US" dirty="0" err="1" smtClean="0"/>
              <a:t>hidup</a:t>
            </a:r>
            <a:r>
              <a:rPr lang="en-US" dirty="0" smtClean="0"/>
              <a:t> </a:t>
            </a:r>
            <a:r>
              <a:rPr lang="en-US" dirty="0" err="1" smtClean="0"/>
              <a:t>di</a:t>
            </a:r>
            <a:r>
              <a:rPr lang="en-US" dirty="0" smtClean="0"/>
              <a:t> </a:t>
            </a:r>
            <a:r>
              <a:rPr lang="en-US" dirty="0" err="1" smtClean="0"/>
              <a:t>kota-kota</a:t>
            </a:r>
            <a:r>
              <a:rPr lang="en-US" dirty="0" smtClean="0"/>
              <a:t>!</a:t>
            </a:r>
          </a:p>
          <a:p>
            <a:pPr>
              <a:buFont typeface="Wingdings" pitchFamily="2" charset="2"/>
              <a:buChar char="§"/>
            </a:pPr>
            <a:r>
              <a:rPr lang="en-US" dirty="0" smtClean="0"/>
              <a:t>  </a:t>
            </a:r>
            <a:r>
              <a:rPr lang="en-US" b="1" dirty="0" smtClean="0"/>
              <a:t>60% </a:t>
            </a:r>
            <a:r>
              <a:rPr lang="en-US" b="1" dirty="0" err="1" smtClean="0"/>
              <a:t>dari</a:t>
            </a:r>
            <a:r>
              <a:rPr lang="en-US" b="1" dirty="0" smtClean="0"/>
              <a:t> </a:t>
            </a:r>
            <a:r>
              <a:rPr lang="en-US" dirty="0" smtClean="0"/>
              <a:t>250.000.000 </a:t>
            </a:r>
            <a:r>
              <a:rPr lang="en-US" dirty="0" err="1" smtClean="0"/>
              <a:t>penduduk</a:t>
            </a:r>
            <a:r>
              <a:rPr lang="en-US" dirty="0" smtClean="0"/>
              <a:t> Indonesia </a:t>
            </a:r>
            <a:r>
              <a:rPr lang="en-US" dirty="0" err="1" smtClean="0"/>
              <a:t>tinggal</a:t>
            </a:r>
            <a:r>
              <a:rPr lang="en-US" dirty="0" smtClean="0"/>
              <a:t> </a:t>
            </a:r>
            <a:r>
              <a:rPr lang="en-US" dirty="0" err="1" smtClean="0"/>
              <a:t>di</a:t>
            </a:r>
            <a:r>
              <a:rPr lang="en-US" dirty="0" smtClean="0"/>
              <a:t> </a:t>
            </a:r>
            <a:r>
              <a:rPr lang="en-US" dirty="0" err="1" smtClean="0"/>
              <a:t>Pulau</a:t>
            </a:r>
            <a:r>
              <a:rPr lang="en-US" dirty="0" smtClean="0"/>
              <a:t> </a:t>
            </a:r>
            <a:r>
              <a:rPr lang="en-US" dirty="0" err="1" smtClean="0"/>
              <a:t>Jawa</a:t>
            </a:r>
            <a:r>
              <a:rPr lang="en-US" dirty="0" smtClean="0"/>
              <a:t>.</a:t>
            </a:r>
          </a:p>
          <a:p>
            <a:pPr>
              <a:buFont typeface="Wingdings" pitchFamily="2" charset="2"/>
              <a:buChar char="§"/>
            </a:pPr>
            <a:r>
              <a:rPr lang="en-US" dirty="0" err="1" smtClean="0"/>
              <a:t>Selain</a:t>
            </a:r>
            <a:r>
              <a:rPr lang="en-US" dirty="0" smtClean="0"/>
              <a:t> </a:t>
            </a:r>
            <a:r>
              <a:rPr lang="en-US" dirty="0" err="1" smtClean="0"/>
              <a:t>itu</a:t>
            </a:r>
            <a:r>
              <a:rPr lang="en-US" dirty="0" smtClean="0"/>
              <a:t> </a:t>
            </a:r>
            <a:r>
              <a:rPr lang="en-US" dirty="0" err="1" smtClean="0"/>
              <a:t>ada</a:t>
            </a:r>
            <a:r>
              <a:rPr lang="en-US" dirty="0" smtClean="0"/>
              <a:t> </a:t>
            </a:r>
            <a:r>
              <a:rPr lang="en-US" dirty="0" err="1" smtClean="0"/>
              <a:t>kesenjangan</a:t>
            </a:r>
            <a:r>
              <a:rPr lang="en-US" dirty="0" smtClean="0"/>
              <a:t> </a:t>
            </a:r>
            <a:r>
              <a:rPr lang="en-US" dirty="0" err="1" smtClean="0"/>
              <a:t>pembangunan</a:t>
            </a:r>
            <a:r>
              <a:rPr lang="en-US" dirty="0" smtClean="0"/>
              <a:t> </a:t>
            </a:r>
            <a:r>
              <a:rPr lang="en-US" dirty="0" err="1" smtClean="0"/>
              <a:t>antara</a:t>
            </a:r>
            <a:r>
              <a:rPr lang="en-US" dirty="0" smtClean="0"/>
              <a:t>: </a:t>
            </a:r>
          </a:p>
          <a:p>
            <a:pPr>
              <a:buFont typeface="Wingdings" pitchFamily="2" charset="2"/>
              <a:buChar char="v"/>
            </a:pPr>
            <a:r>
              <a:rPr lang="en-US" dirty="0" smtClean="0"/>
              <a:t>    </a:t>
            </a:r>
            <a:r>
              <a:rPr lang="en-US" dirty="0" err="1" smtClean="0"/>
              <a:t>Jawa</a:t>
            </a:r>
            <a:r>
              <a:rPr lang="en-US" dirty="0" smtClean="0"/>
              <a:t> </a:t>
            </a:r>
            <a:r>
              <a:rPr lang="en-US" dirty="0" err="1" smtClean="0"/>
              <a:t>vs</a:t>
            </a:r>
            <a:r>
              <a:rPr lang="en-US" dirty="0" smtClean="0"/>
              <a:t> </a:t>
            </a:r>
            <a:r>
              <a:rPr lang="en-US" dirty="0" err="1" smtClean="0"/>
              <a:t>luar</a:t>
            </a:r>
            <a:r>
              <a:rPr lang="en-US" dirty="0" smtClean="0"/>
              <a:t> </a:t>
            </a:r>
            <a:r>
              <a:rPr lang="en-US" dirty="0" err="1" smtClean="0"/>
              <a:t>Jawa</a:t>
            </a:r>
            <a:endParaRPr lang="en-US" dirty="0" smtClean="0"/>
          </a:p>
          <a:p>
            <a:pPr>
              <a:buFont typeface="Wingdings" pitchFamily="2" charset="2"/>
              <a:buChar char="v"/>
            </a:pPr>
            <a:r>
              <a:rPr lang="en-US" dirty="0" smtClean="0"/>
              <a:t>    Indonesia </a:t>
            </a:r>
            <a:r>
              <a:rPr lang="en-US" dirty="0" err="1" smtClean="0"/>
              <a:t>bagian</a:t>
            </a:r>
            <a:r>
              <a:rPr lang="en-US" dirty="0" smtClean="0"/>
              <a:t> Barat </a:t>
            </a:r>
            <a:r>
              <a:rPr lang="en-US" dirty="0" err="1" smtClean="0"/>
              <a:t>vs</a:t>
            </a:r>
            <a:r>
              <a:rPr lang="en-US" dirty="0" smtClean="0"/>
              <a:t> Indonesia </a:t>
            </a:r>
            <a:r>
              <a:rPr lang="en-US" dirty="0" err="1" smtClean="0"/>
              <a:t>bagian</a:t>
            </a:r>
            <a:r>
              <a:rPr lang="en-US" dirty="0" smtClean="0"/>
              <a:t>   </a:t>
            </a:r>
          </a:p>
          <a:p>
            <a:pPr>
              <a:buNone/>
            </a:pPr>
            <a:r>
              <a:rPr lang="en-US" dirty="0" smtClean="0"/>
              <a:t>        </a:t>
            </a:r>
            <a:r>
              <a:rPr lang="en-US" dirty="0" err="1" smtClean="0"/>
              <a:t>Timur</a:t>
            </a:r>
            <a:endParaRPr lang="en-US" dirty="0" smtClean="0"/>
          </a:p>
          <a:p>
            <a:pPr>
              <a:buFont typeface="Wingdings" pitchFamily="2" charset="2"/>
              <a:buChar char="v"/>
            </a:pPr>
            <a:r>
              <a:rPr lang="en-US" dirty="0" smtClean="0"/>
              <a:t>    Kota </a:t>
            </a:r>
            <a:r>
              <a:rPr lang="en-US" dirty="0" err="1" smtClean="0"/>
              <a:t>vs</a:t>
            </a:r>
            <a:r>
              <a:rPr lang="en-US" dirty="0" smtClean="0"/>
              <a:t> </a:t>
            </a:r>
            <a:r>
              <a:rPr lang="en-US" dirty="0" err="1" smtClean="0"/>
              <a:t>daerah</a:t>
            </a:r>
            <a:r>
              <a:rPr lang="en-US" dirty="0" smtClean="0"/>
              <a:t> </a:t>
            </a:r>
            <a:r>
              <a:rPr lang="en-US" dirty="0" err="1" smtClean="0"/>
              <a:t>pedesaan</a:t>
            </a:r>
            <a:r>
              <a:rPr lang="en-US" dirty="0" smtClean="0"/>
              <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style>
          <a:lnRef idx="0">
            <a:schemeClr val="accent2"/>
          </a:lnRef>
          <a:fillRef idx="3">
            <a:schemeClr val="accent2"/>
          </a:fillRef>
          <a:effectRef idx="3">
            <a:schemeClr val="accent2"/>
          </a:effectRef>
          <a:fontRef idx="minor">
            <a:schemeClr val="lt1"/>
          </a:fontRef>
        </p:style>
        <p:txBody>
          <a:bodyPr>
            <a:noAutofit/>
          </a:bodyPr>
          <a:lstStyle/>
          <a:p>
            <a:r>
              <a:rPr lang="en-US" sz="3200" b="1" dirty="0" smtClean="0"/>
              <a:t>3. </a:t>
            </a:r>
            <a:r>
              <a:rPr lang="en-US" sz="3200" b="1" dirty="0" err="1" smtClean="0"/>
              <a:t>Korupsi</a:t>
            </a:r>
            <a:r>
              <a:rPr lang="en-US" sz="3200" b="1" dirty="0" smtClean="0"/>
              <a:t> </a:t>
            </a:r>
            <a:r>
              <a:rPr lang="en-US" sz="3200" b="1" dirty="0" err="1" smtClean="0"/>
              <a:t>Publik</a:t>
            </a:r>
            <a:r>
              <a:rPr lang="en-US" sz="3200" b="1" dirty="0" smtClean="0"/>
              <a:t> </a:t>
            </a:r>
            <a:r>
              <a:rPr lang="en-US" sz="3200" b="1" dirty="0" err="1" smtClean="0"/>
              <a:t>Merajalela</a:t>
            </a:r>
            <a:r>
              <a:rPr lang="en-US" sz="3200" b="1" dirty="0" smtClean="0"/>
              <a:t> </a:t>
            </a:r>
            <a:endParaRPr lang="id-ID" sz="3200" b="1" dirty="0"/>
          </a:p>
        </p:txBody>
      </p:sp>
      <p:sp>
        <p:nvSpPr>
          <p:cNvPr id="3" name="Content Placeholder 2"/>
          <p:cNvSpPr>
            <a:spLocks noGrp="1"/>
          </p:cNvSpPr>
          <p:nvPr>
            <p:ph idx="1"/>
          </p:nvPr>
        </p:nvSpPr>
        <p:spPr/>
        <p:txBody>
          <a:bodyPr/>
          <a:lstStyle/>
          <a:p>
            <a:endParaRPr lang="id-ID"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1" y="1371600"/>
            <a:ext cx="8839200"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ounded Rectangle 4"/>
          <p:cNvSpPr/>
          <p:nvPr/>
        </p:nvSpPr>
        <p:spPr>
          <a:xfrm>
            <a:off x="1219200" y="3048000"/>
            <a:ext cx="2971800" cy="12954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Lembaga</a:t>
            </a:r>
            <a:r>
              <a:rPr lang="en-US" sz="1200" dirty="0" smtClean="0"/>
              <a:t> paling </a:t>
            </a:r>
            <a:r>
              <a:rPr lang="en-US" sz="1200" dirty="0" err="1" smtClean="0"/>
              <a:t>korup</a:t>
            </a:r>
            <a:r>
              <a:rPr lang="en-US" sz="1200" dirty="0" smtClean="0"/>
              <a:t> </a:t>
            </a:r>
            <a:r>
              <a:rPr lang="en-US" sz="1200" dirty="0" err="1" smtClean="0"/>
              <a:t>di</a:t>
            </a:r>
            <a:r>
              <a:rPr lang="en-US" sz="1200" dirty="0" smtClean="0"/>
              <a:t> RI:</a:t>
            </a:r>
          </a:p>
          <a:p>
            <a:pPr marL="342900" indent="-342900" algn="ctr">
              <a:buAutoNum type="arabicParenR"/>
            </a:pPr>
            <a:r>
              <a:rPr lang="en-US" sz="1200" dirty="0" err="1" smtClean="0"/>
              <a:t>Kepolisian</a:t>
            </a:r>
            <a:r>
              <a:rPr lang="en-US" sz="1200" dirty="0" smtClean="0"/>
              <a:t>, 2) </a:t>
            </a:r>
            <a:r>
              <a:rPr lang="en-US" sz="1200" dirty="0" err="1" smtClean="0"/>
              <a:t>Sistem</a:t>
            </a:r>
            <a:r>
              <a:rPr lang="en-US" sz="1200" dirty="0" smtClean="0"/>
              <a:t> </a:t>
            </a:r>
            <a:r>
              <a:rPr lang="en-US" sz="1200" dirty="0" err="1" smtClean="0"/>
              <a:t>Peradilan</a:t>
            </a:r>
            <a:r>
              <a:rPr lang="en-US" sz="1200" dirty="0" smtClean="0"/>
              <a:t>, 3) DPR &amp; </a:t>
            </a:r>
            <a:r>
              <a:rPr lang="en-US" sz="1200" dirty="0" err="1" smtClean="0"/>
              <a:t>Parpol</a:t>
            </a:r>
            <a:r>
              <a:rPr lang="en-US" sz="1200" dirty="0" smtClean="0"/>
              <a:t> &amp; 4) </a:t>
            </a:r>
            <a:r>
              <a:rPr lang="en-US" sz="1200" dirty="0" err="1" smtClean="0"/>
              <a:t>Birokrasi</a:t>
            </a:r>
            <a:r>
              <a:rPr lang="en-US" sz="1200" dirty="0" smtClean="0"/>
              <a:t>: </a:t>
            </a:r>
            <a:r>
              <a:rPr lang="en-US" sz="1200" dirty="0" err="1" smtClean="0"/>
              <a:t>pembangunn</a:t>
            </a:r>
            <a:r>
              <a:rPr lang="en-US" sz="1200" dirty="0" smtClean="0"/>
              <a:t> </a:t>
            </a:r>
            <a:r>
              <a:rPr lang="en-US" sz="1200" dirty="0" err="1" smtClean="0"/>
              <a:t>infrastruktur</a:t>
            </a:r>
            <a:r>
              <a:rPr lang="en-US" sz="1200" dirty="0" smtClean="0"/>
              <a:t>, </a:t>
            </a:r>
            <a:r>
              <a:rPr lang="en-US" sz="1200" dirty="0" err="1" smtClean="0"/>
              <a:t>perizinan</a:t>
            </a:r>
            <a:r>
              <a:rPr lang="en-US" sz="1200" dirty="0" smtClean="0"/>
              <a:t>, &amp; </a:t>
            </a:r>
            <a:r>
              <a:rPr lang="en-US" sz="1200" dirty="0" err="1" smtClean="0"/>
              <a:t>exploitasi</a:t>
            </a:r>
            <a:r>
              <a:rPr lang="en-US" sz="1200" dirty="0" smtClean="0"/>
              <a:t> </a:t>
            </a:r>
            <a:r>
              <a:rPr lang="en-US" sz="1200" dirty="0" err="1" smtClean="0"/>
              <a:t>sumber</a:t>
            </a:r>
            <a:r>
              <a:rPr lang="en-US" sz="1200" dirty="0" smtClean="0"/>
              <a:t> </a:t>
            </a:r>
            <a:r>
              <a:rPr lang="en-US" sz="1200" dirty="0" err="1" smtClean="0"/>
              <a:t>daya</a:t>
            </a:r>
            <a:r>
              <a:rPr lang="en-US" sz="1200" dirty="0" smtClean="0"/>
              <a:t> </a:t>
            </a:r>
            <a:r>
              <a:rPr lang="en-US" sz="1200" dirty="0" err="1" smtClean="0"/>
              <a:t>alam</a:t>
            </a:r>
            <a:r>
              <a:rPr lang="en-US" sz="1200" dirty="0" smtClean="0"/>
              <a:t>.</a:t>
            </a:r>
          </a:p>
        </p:txBody>
      </p:sp>
      <p:sp>
        <p:nvSpPr>
          <p:cNvPr id="6" name="Rounded Rectangle 5"/>
          <p:cNvSpPr/>
          <p:nvPr/>
        </p:nvSpPr>
        <p:spPr>
          <a:xfrm>
            <a:off x="5029200" y="3124200"/>
            <a:ext cx="3124200" cy="12192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Sejak</a:t>
            </a:r>
            <a:r>
              <a:rPr lang="en-US" dirty="0" smtClean="0"/>
              <a:t> DESENTRALISASI </a:t>
            </a:r>
            <a:r>
              <a:rPr lang="en-US" dirty="0" err="1" smtClean="0"/>
              <a:t>tahun</a:t>
            </a:r>
            <a:r>
              <a:rPr lang="en-US" dirty="0" smtClean="0"/>
              <a:t> 1999, </a:t>
            </a:r>
            <a:r>
              <a:rPr lang="en-US" dirty="0" err="1" smtClean="0"/>
              <a:t>korupsi</a:t>
            </a:r>
            <a:r>
              <a:rPr lang="en-US" dirty="0" smtClean="0"/>
              <a:t> </a:t>
            </a:r>
            <a:r>
              <a:rPr lang="en-US" dirty="0" err="1" smtClean="0"/>
              <a:t>ikut</a:t>
            </a:r>
            <a:r>
              <a:rPr lang="en-US" dirty="0" smtClean="0"/>
              <a:t> TERDESENTRALISASI!</a:t>
            </a:r>
            <a:endParaRPr lang="en-US" dirty="0"/>
          </a:p>
        </p:txBody>
      </p:sp>
    </p:spTree>
    <p:extLst>
      <p:ext uri="{BB962C8B-B14F-4D97-AF65-F5344CB8AC3E}">
        <p14:creationId xmlns:p14="http://schemas.microsoft.com/office/powerpoint/2010/main" xmlns="" val="272002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anim calcmode="lin" valueType="num">
                                      <p:cBhvr additive="base">
                                        <p:cTn id="21"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6">
                                            <p:bg/>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39762"/>
          </a:xfrm>
          <a:solidFill>
            <a:schemeClr val="accent6">
              <a:lumMod val="75000"/>
            </a:schemeClr>
          </a:solidFill>
        </p:spPr>
        <p:txBody>
          <a:bodyPr>
            <a:normAutofit fontScale="90000"/>
          </a:bodyPr>
          <a:lstStyle/>
          <a:p>
            <a:r>
              <a:rPr lang="en-US" dirty="0" smtClean="0"/>
              <a:t>4. </a:t>
            </a:r>
            <a:r>
              <a:rPr lang="en-US" dirty="0" err="1" smtClean="0"/>
              <a:t>Pelanggaran</a:t>
            </a:r>
            <a:r>
              <a:rPr lang="en-US" dirty="0" smtClean="0"/>
              <a:t> HAM Yang </a:t>
            </a:r>
            <a:r>
              <a:rPr lang="en-US" dirty="0" err="1" smtClean="0"/>
              <a:t>Merajalela</a:t>
            </a:r>
            <a:endParaRPr lang="en-US" dirty="0"/>
          </a:p>
        </p:txBody>
      </p:sp>
      <p:sp>
        <p:nvSpPr>
          <p:cNvPr id="3" name="Content Placeholder 2"/>
          <p:cNvSpPr>
            <a:spLocks noGrp="1"/>
          </p:cNvSpPr>
          <p:nvPr>
            <p:ph idx="1"/>
          </p:nvPr>
        </p:nvSpPr>
        <p:spPr>
          <a:xfrm>
            <a:off x="152400" y="1143000"/>
            <a:ext cx="8686800" cy="5334000"/>
          </a:xfrm>
          <a:ln>
            <a:solidFill>
              <a:schemeClr val="accent6">
                <a:lumMod val="75000"/>
              </a:schemeClr>
            </a:solidFill>
          </a:ln>
        </p:spPr>
        <p:txBody>
          <a:bodyPr>
            <a:normAutofit fontScale="85000" lnSpcReduction="10000"/>
          </a:bodyPr>
          <a:lstStyle/>
          <a:p>
            <a:r>
              <a:rPr lang="en-US" dirty="0" err="1" smtClean="0"/>
              <a:t>Meski</a:t>
            </a:r>
            <a:r>
              <a:rPr lang="en-US" dirty="0" smtClean="0"/>
              <a:t> RI </a:t>
            </a:r>
            <a:r>
              <a:rPr lang="en-US" dirty="0" err="1" smtClean="0"/>
              <a:t>sdh</a:t>
            </a:r>
            <a:r>
              <a:rPr lang="en-US" dirty="0" smtClean="0"/>
              <a:t> </a:t>
            </a:r>
            <a:r>
              <a:rPr lang="en-US" dirty="0" err="1" smtClean="0"/>
              <a:t>ratifikasi</a:t>
            </a:r>
            <a:r>
              <a:rPr lang="en-US" dirty="0" smtClean="0"/>
              <a:t> 10 </a:t>
            </a:r>
            <a:r>
              <a:rPr lang="en-US" dirty="0" err="1" smtClean="0"/>
              <a:t>dari</a:t>
            </a:r>
            <a:r>
              <a:rPr lang="en-US" dirty="0" smtClean="0"/>
              <a:t> 14 </a:t>
            </a:r>
            <a:r>
              <a:rPr lang="en-US" dirty="0" err="1" smtClean="0"/>
              <a:t>instrumen</a:t>
            </a:r>
            <a:r>
              <a:rPr lang="en-US" dirty="0" smtClean="0"/>
              <a:t> HAM </a:t>
            </a:r>
            <a:r>
              <a:rPr lang="en-US" dirty="0" err="1" smtClean="0"/>
              <a:t>yg</a:t>
            </a:r>
            <a:r>
              <a:rPr lang="en-US" dirty="0" smtClean="0"/>
              <a:t> </a:t>
            </a:r>
            <a:r>
              <a:rPr lang="en-US" dirty="0" err="1" smtClean="0"/>
              <a:t>dikeluarkan</a:t>
            </a:r>
            <a:r>
              <a:rPr lang="en-US" dirty="0" smtClean="0"/>
              <a:t> PBB, Indonesia </a:t>
            </a:r>
            <a:r>
              <a:rPr lang="en-US" dirty="0" err="1" smtClean="0"/>
              <a:t>tetap</a:t>
            </a:r>
            <a:r>
              <a:rPr lang="en-US" dirty="0" smtClean="0"/>
              <a:t> </a:t>
            </a:r>
            <a:r>
              <a:rPr lang="en-US" dirty="0" err="1" smtClean="0"/>
              <a:t>dicatat</a:t>
            </a:r>
            <a:r>
              <a:rPr lang="en-US" dirty="0" smtClean="0"/>
              <a:t> </a:t>
            </a:r>
            <a:r>
              <a:rPr lang="en-US" dirty="0" err="1" smtClean="0"/>
              <a:t>sbg</a:t>
            </a:r>
            <a:r>
              <a:rPr lang="en-US" dirty="0" smtClean="0"/>
              <a:t> 1 </a:t>
            </a:r>
            <a:r>
              <a:rPr lang="en-US" dirty="0" err="1" smtClean="0"/>
              <a:t>negara</a:t>
            </a:r>
            <a:r>
              <a:rPr lang="en-US" dirty="0" smtClean="0"/>
              <a:t> </a:t>
            </a:r>
            <a:r>
              <a:rPr lang="en-US" dirty="0" err="1" smtClean="0"/>
              <a:t>pelanggaran</a:t>
            </a:r>
            <a:r>
              <a:rPr lang="en-US" dirty="0" smtClean="0"/>
              <a:t> HAM </a:t>
            </a:r>
            <a:r>
              <a:rPr lang="en-US" dirty="0" err="1" smtClean="0"/>
              <a:t>berat</a:t>
            </a:r>
            <a:r>
              <a:rPr lang="en-US" dirty="0" smtClean="0"/>
              <a:t> </a:t>
            </a:r>
            <a:r>
              <a:rPr lang="en-US" dirty="0" err="1" smtClean="0"/>
              <a:t>di</a:t>
            </a:r>
            <a:r>
              <a:rPr lang="en-US" dirty="0" smtClean="0"/>
              <a:t> </a:t>
            </a:r>
            <a:r>
              <a:rPr lang="en-US" dirty="0" err="1" smtClean="0"/>
              <a:t>dunia</a:t>
            </a:r>
            <a:r>
              <a:rPr lang="en-US" dirty="0" smtClean="0"/>
              <a:t>.</a:t>
            </a:r>
          </a:p>
          <a:p>
            <a:r>
              <a:rPr lang="en-US" dirty="0" smtClean="0"/>
              <a:t>32 </a:t>
            </a:r>
            <a:r>
              <a:rPr lang="en-US" dirty="0" err="1" smtClean="0"/>
              <a:t>tahun</a:t>
            </a:r>
            <a:r>
              <a:rPr lang="en-US" dirty="0" smtClean="0"/>
              <a:t> </a:t>
            </a:r>
            <a:r>
              <a:rPr lang="en-US" dirty="0" err="1" smtClean="0"/>
              <a:t>Rezim</a:t>
            </a:r>
            <a:r>
              <a:rPr lang="en-US" dirty="0" smtClean="0"/>
              <a:t> </a:t>
            </a:r>
            <a:r>
              <a:rPr lang="en-US" dirty="0" err="1" smtClean="0"/>
              <a:t>Orba</a:t>
            </a:r>
            <a:r>
              <a:rPr lang="en-US" dirty="0" smtClean="0"/>
              <a:t> </a:t>
            </a:r>
            <a:r>
              <a:rPr lang="en-US" dirty="0" err="1" smtClean="0"/>
              <a:t>penuh</a:t>
            </a:r>
            <a:r>
              <a:rPr lang="en-US" dirty="0" smtClean="0"/>
              <a:t> </a:t>
            </a:r>
            <a:r>
              <a:rPr lang="en-US" dirty="0" err="1" smtClean="0"/>
              <a:t>dgn</a:t>
            </a:r>
            <a:r>
              <a:rPr lang="en-US" dirty="0" smtClean="0"/>
              <a:t> </a:t>
            </a:r>
            <a:r>
              <a:rPr lang="en-US" dirty="0" err="1" smtClean="0"/>
              <a:t>pelanggaran</a:t>
            </a:r>
            <a:r>
              <a:rPr lang="en-US" dirty="0" smtClean="0"/>
              <a:t> HAM </a:t>
            </a:r>
            <a:r>
              <a:rPr lang="en-US" dirty="0" err="1" smtClean="0"/>
              <a:t>berat</a:t>
            </a:r>
            <a:r>
              <a:rPr lang="en-US" dirty="0" smtClean="0"/>
              <a:t>.</a:t>
            </a:r>
          </a:p>
          <a:p>
            <a:r>
              <a:rPr lang="en-US" dirty="0" err="1" smtClean="0"/>
              <a:t>Baik</a:t>
            </a:r>
            <a:r>
              <a:rPr lang="en-US" dirty="0" smtClean="0"/>
              <a:t> </a:t>
            </a:r>
            <a:r>
              <a:rPr lang="en-US" dirty="0" err="1" smtClean="0"/>
              <a:t>selama</a:t>
            </a:r>
            <a:r>
              <a:rPr lang="en-US" dirty="0" smtClean="0"/>
              <a:t> </a:t>
            </a:r>
            <a:r>
              <a:rPr lang="en-US" dirty="0" err="1" smtClean="0"/>
              <a:t>Orba</a:t>
            </a:r>
            <a:r>
              <a:rPr lang="en-US" dirty="0" smtClean="0"/>
              <a:t> </a:t>
            </a:r>
            <a:r>
              <a:rPr lang="en-US" dirty="0" err="1" smtClean="0"/>
              <a:t>maupun</a:t>
            </a:r>
            <a:r>
              <a:rPr lang="en-US" dirty="0" smtClean="0"/>
              <a:t> </a:t>
            </a:r>
            <a:r>
              <a:rPr lang="en-US" dirty="0" err="1" smtClean="0"/>
              <a:t>selama</a:t>
            </a:r>
            <a:r>
              <a:rPr lang="en-US" dirty="0" smtClean="0"/>
              <a:t> </a:t>
            </a:r>
            <a:r>
              <a:rPr lang="en-US" dirty="0" err="1" smtClean="0"/>
              <a:t>Reformasi</a:t>
            </a:r>
            <a:r>
              <a:rPr lang="en-US" dirty="0" smtClean="0"/>
              <a:t> </a:t>
            </a:r>
            <a:r>
              <a:rPr lang="en-US" dirty="0" err="1" smtClean="0"/>
              <a:t>ini</a:t>
            </a:r>
            <a:r>
              <a:rPr lang="en-US" dirty="0" smtClean="0"/>
              <a:t>, </a:t>
            </a:r>
            <a:r>
              <a:rPr lang="en-US" b="1" dirty="0" err="1" smtClean="0"/>
              <a:t>pelaku</a:t>
            </a:r>
            <a:r>
              <a:rPr lang="en-US" b="1" dirty="0" smtClean="0"/>
              <a:t> </a:t>
            </a:r>
            <a:r>
              <a:rPr lang="en-US" b="1" dirty="0" err="1" smtClean="0"/>
              <a:t>utama</a:t>
            </a:r>
            <a:r>
              <a:rPr lang="en-US" b="1" dirty="0" smtClean="0"/>
              <a:t> </a:t>
            </a:r>
            <a:r>
              <a:rPr lang="en-US" b="1" dirty="0" err="1" smtClean="0"/>
              <a:t>pelanggar</a:t>
            </a:r>
            <a:r>
              <a:rPr lang="en-US" b="1" dirty="0" smtClean="0"/>
              <a:t> HAM</a:t>
            </a:r>
            <a:r>
              <a:rPr lang="en-US" dirty="0" smtClean="0"/>
              <a:t> </a:t>
            </a:r>
            <a:r>
              <a:rPr lang="en-US" dirty="0" err="1" smtClean="0"/>
              <a:t>di</a:t>
            </a:r>
            <a:r>
              <a:rPr lang="en-US" dirty="0" smtClean="0"/>
              <a:t> Indonesia </a:t>
            </a:r>
            <a:r>
              <a:rPr lang="en-US" dirty="0" err="1" smtClean="0"/>
              <a:t>adalah</a:t>
            </a:r>
            <a:r>
              <a:rPr lang="en-US" dirty="0" smtClean="0"/>
              <a:t> 3 </a:t>
            </a:r>
            <a:r>
              <a:rPr lang="en-US" dirty="0" err="1" smtClean="0"/>
              <a:t>serangkai</a:t>
            </a:r>
            <a:r>
              <a:rPr lang="en-US" dirty="0" smtClean="0"/>
              <a:t>: </a:t>
            </a:r>
            <a:r>
              <a:rPr lang="en-US" b="1" dirty="0" err="1" smtClean="0"/>
              <a:t>pemerintah</a:t>
            </a:r>
            <a:r>
              <a:rPr lang="en-US" b="1" dirty="0" smtClean="0"/>
              <a:t>, </a:t>
            </a:r>
            <a:r>
              <a:rPr lang="en-US" b="1" dirty="0" err="1" smtClean="0"/>
              <a:t>militer</a:t>
            </a:r>
            <a:r>
              <a:rPr lang="en-US" b="1" dirty="0" smtClean="0"/>
              <a:t> &amp; </a:t>
            </a:r>
            <a:r>
              <a:rPr lang="en-US" b="1" dirty="0" err="1" smtClean="0"/>
              <a:t>perusahaan</a:t>
            </a:r>
            <a:r>
              <a:rPr lang="en-US" dirty="0" smtClean="0"/>
              <a:t>. </a:t>
            </a:r>
          </a:p>
          <a:p>
            <a:r>
              <a:rPr lang="en-US" b="1" dirty="0" err="1" smtClean="0"/>
              <a:t>Akar</a:t>
            </a:r>
            <a:r>
              <a:rPr lang="en-US" b="1" dirty="0" smtClean="0"/>
              <a:t> </a:t>
            </a:r>
            <a:r>
              <a:rPr lang="en-US" b="1" dirty="0" err="1" smtClean="0"/>
              <a:t>utama</a:t>
            </a:r>
            <a:r>
              <a:rPr lang="en-US" b="1" dirty="0" smtClean="0"/>
              <a:t> </a:t>
            </a:r>
            <a:r>
              <a:rPr lang="en-US" dirty="0" err="1" smtClean="0"/>
              <a:t>pelanggaran</a:t>
            </a:r>
            <a:r>
              <a:rPr lang="en-US" dirty="0" smtClean="0"/>
              <a:t> HAM: </a:t>
            </a:r>
            <a:r>
              <a:rPr lang="en-US" dirty="0" err="1" smtClean="0"/>
              <a:t>berhubungan</a:t>
            </a:r>
            <a:r>
              <a:rPr lang="en-US" dirty="0" smtClean="0"/>
              <a:t> </a:t>
            </a:r>
            <a:r>
              <a:rPr lang="en-US" dirty="0" err="1" smtClean="0"/>
              <a:t>dgn</a:t>
            </a:r>
            <a:r>
              <a:rPr lang="en-US" dirty="0" smtClean="0"/>
              <a:t> </a:t>
            </a:r>
            <a:r>
              <a:rPr lang="en-US" b="1" dirty="0" err="1" smtClean="0"/>
              <a:t>perampasan</a:t>
            </a:r>
            <a:r>
              <a:rPr lang="en-US" b="1" dirty="0" smtClean="0"/>
              <a:t> </a:t>
            </a:r>
            <a:r>
              <a:rPr lang="en-US" b="1" dirty="0" err="1" smtClean="0"/>
              <a:t>tanah</a:t>
            </a:r>
            <a:r>
              <a:rPr lang="en-US" b="1" dirty="0" smtClean="0"/>
              <a:t> &amp; </a:t>
            </a:r>
            <a:r>
              <a:rPr lang="en-US" b="1" dirty="0" err="1" smtClean="0"/>
              <a:t>sumber-sumber</a:t>
            </a:r>
            <a:r>
              <a:rPr lang="en-US" b="1" dirty="0" smtClean="0"/>
              <a:t> </a:t>
            </a:r>
            <a:r>
              <a:rPr lang="en-US" b="1" dirty="0" err="1" smtClean="0"/>
              <a:t>daya</a:t>
            </a:r>
            <a:r>
              <a:rPr lang="en-US" b="1" dirty="0" smtClean="0"/>
              <a:t> </a:t>
            </a:r>
            <a:r>
              <a:rPr lang="en-US" b="1" dirty="0" err="1" smtClean="0"/>
              <a:t>alam</a:t>
            </a:r>
            <a:r>
              <a:rPr lang="en-US" b="1" dirty="0" smtClean="0"/>
              <a:t> </a:t>
            </a:r>
            <a:r>
              <a:rPr lang="en-US" dirty="0" err="1" smtClean="0"/>
              <a:t>yg</a:t>
            </a:r>
            <a:r>
              <a:rPr lang="en-US" dirty="0" smtClean="0"/>
              <a:t> </a:t>
            </a:r>
            <a:r>
              <a:rPr lang="en-US" dirty="0" err="1" smtClean="0"/>
              <a:t>umumnya</a:t>
            </a:r>
            <a:r>
              <a:rPr lang="en-US" dirty="0" smtClean="0"/>
              <a:t> </a:t>
            </a:r>
            <a:r>
              <a:rPr lang="en-US" dirty="0" err="1" smtClean="0"/>
              <a:t>ada</a:t>
            </a:r>
            <a:r>
              <a:rPr lang="en-US" dirty="0" smtClean="0"/>
              <a:t> </a:t>
            </a:r>
            <a:r>
              <a:rPr lang="en-US" dirty="0" err="1" smtClean="0"/>
              <a:t>di</a:t>
            </a:r>
            <a:r>
              <a:rPr lang="en-US" dirty="0" smtClean="0"/>
              <a:t> </a:t>
            </a:r>
            <a:r>
              <a:rPr lang="en-US" dirty="0" err="1" smtClean="0"/>
              <a:t>lahan</a:t>
            </a:r>
            <a:r>
              <a:rPr lang="en-US" dirty="0" smtClean="0"/>
              <a:t> </a:t>
            </a:r>
            <a:r>
              <a:rPr lang="en-US" dirty="0" err="1" smtClean="0"/>
              <a:t>pertanian</a:t>
            </a:r>
            <a:r>
              <a:rPr lang="en-US" dirty="0" smtClean="0"/>
              <a:t> </a:t>
            </a:r>
            <a:r>
              <a:rPr lang="en-US" dirty="0" err="1" smtClean="0"/>
              <a:t>masyarakat</a:t>
            </a:r>
            <a:r>
              <a:rPr lang="en-US" dirty="0" smtClean="0"/>
              <a:t> </a:t>
            </a:r>
            <a:r>
              <a:rPr lang="en-US" dirty="0" err="1" smtClean="0"/>
              <a:t>desa</a:t>
            </a:r>
            <a:r>
              <a:rPr lang="en-US" dirty="0" smtClean="0"/>
              <a:t>.</a:t>
            </a:r>
          </a:p>
          <a:p>
            <a:r>
              <a:rPr lang="en-US" dirty="0" err="1" smtClean="0"/>
              <a:t>Konflik</a:t>
            </a:r>
            <a:r>
              <a:rPr lang="en-US" dirty="0" smtClean="0"/>
              <a:t> Aceh, Ambon, </a:t>
            </a:r>
            <a:r>
              <a:rPr lang="en-US" dirty="0" err="1" smtClean="0"/>
              <a:t>Sampit</a:t>
            </a:r>
            <a:r>
              <a:rPr lang="en-US" dirty="0" smtClean="0"/>
              <a:t>, </a:t>
            </a:r>
            <a:r>
              <a:rPr lang="en-US" dirty="0" err="1" smtClean="0"/>
              <a:t>Poso</a:t>
            </a:r>
            <a:r>
              <a:rPr lang="en-US" dirty="0" smtClean="0"/>
              <a:t>, Papua etc </a:t>
            </a:r>
            <a:r>
              <a:rPr lang="en-US" dirty="0" err="1" smtClean="0"/>
              <a:t>punya</a:t>
            </a:r>
            <a:r>
              <a:rPr lang="en-US" dirty="0" smtClean="0"/>
              <a:t> </a:t>
            </a:r>
            <a:r>
              <a:rPr lang="en-US" dirty="0" err="1" smtClean="0"/>
              <a:t>benang</a:t>
            </a:r>
            <a:r>
              <a:rPr lang="en-US" dirty="0" smtClean="0"/>
              <a:t> </a:t>
            </a:r>
            <a:r>
              <a:rPr lang="en-US" dirty="0" err="1" smtClean="0"/>
              <a:t>merah</a:t>
            </a:r>
            <a:r>
              <a:rPr lang="en-US" dirty="0" smtClean="0"/>
              <a:t> </a:t>
            </a:r>
            <a:r>
              <a:rPr lang="en-US" dirty="0" err="1" smtClean="0"/>
              <a:t>yg</a:t>
            </a:r>
            <a:r>
              <a:rPr lang="en-US" dirty="0" smtClean="0"/>
              <a:t> </a:t>
            </a:r>
            <a:r>
              <a:rPr lang="en-US" dirty="0" err="1" smtClean="0"/>
              <a:t>sama</a:t>
            </a:r>
            <a:r>
              <a:rPr lang="en-US" dirty="0" smtClean="0"/>
              <a:t>: </a:t>
            </a:r>
            <a:r>
              <a:rPr lang="en-US" b="1" dirty="0" err="1" smtClean="0"/>
              <a:t>pelanggaran</a:t>
            </a:r>
            <a:r>
              <a:rPr lang="en-US" b="1" dirty="0" smtClean="0"/>
              <a:t> HAK-HAK EKOSOB </a:t>
            </a:r>
            <a:r>
              <a:rPr lang="en-US" dirty="0" smtClean="0"/>
              <a:t>(</a:t>
            </a:r>
            <a:r>
              <a:rPr lang="en-US" dirty="0" err="1" smtClean="0"/>
              <a:t>hak</a:t>
            </a:r>
            <a:r>
              <a:rPr lang="en-US" dirty="0" smtClean="0"/>
              <a:t> </a:t>
            </a:r>
            <a:r>
              <a:rPr lang="en-US" dirty="0" err="1" smtClean="0"/>
              <a:t>ekonomi</a:t>
            </a:r>
            <a:r>
              <a:rPr lang="en-US" dirty="0" smtClean="0"/>
              <a:t>, </a:t>
            </a:r>
            <a:r>
              <a:rPr lang="en-US" dirty="0" err="1" smtClean="0"/>
              <a:t>sosial</a:t>
            </a:r>
            <a:r>
              <a:rPr lang="en-US" dirty="0" smtClean="0"/>
              <a:t> </a:t>
            </a:r>
            <a:r>
              <a:rPr lang="en-US" dirty="0" err="1" smtClean="0"/>
              <a:t>dan</a:t>
            </a:r>
            <a:r>
              <a:rPr lang="en-US" dirty="0" smtClean="0"/>
              <a:t> </a:t>
            </a:r>
            <a:r>
              <a:rPr lang="en-US" dirty="0" err="1" smtClean="0"/>
              <a:t>budaya</a:t>
            </a:r>
            <a:r>
              <a:rPr lang="en-US" dirty="0" smtClean="0"/>
              <a:t>) </a:t>
            </a:r>
            <a:r>
              <a:rPr lang="en-US" dirty="0" err="1" smtClean="0"/>
              <a:t>masyarakat</a:t>
            </a:r>
            <a:r>
              <a:rPr lang="en-US" dirty="0" smtClean="0"/>
              <a:t> </a:t>
            </a:r>
            <a:r>
              <a:rPr lang="en-US" dirty="0" err="1" smtClean="0"/>
              <a:t>desa</a:t>
            </a:r>
            <a:r>
              <a:rPr lang="en-US"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533400"/>
          </a:xfrm>
          <a:solidFill>
            <a:schemeClr val="accent6">
              <a:lumMod val="75000"/>
            </a:schemeClr>
          </a:solidFill>
        </p:spPr>
        <p:txBody>
          <a:bodyPr>
            <a:normAutofit fontScale="90000"/>
          </a:bodyPr>
          <a:lstStyle/>
          <a:p>
            <a:r>
              <a:rPr lang="en-US" dirty="0" smtClean="0"/>
              <a:t>5. </a:t>
            </a:r>
            <a:r>
              <a:rPr lang="en-US" dirty="0" err="1" smtClean="0"/>
              <a:t>Penyerbuan</a:t>
            </a:r>
            <a:r>
              <a:rPr lang="en-US" dirty="0" smtClean="0"/>
              <a:t> Perusahaan </a:t>
            </a:r>
            <a:r>
              <a:rPr lang="en-US" dirty="0" err="1" smtClean="0"/>
              <a:t>Transnasional</a:t>
            </a:r>
            <a:r>
              <a:rPr lang="en-US" dirty="0" smtClean="0"/>
              <a:t> </a:t>
            </a:r>
            <a:endParaRPr lang="en-US" dirty="0"/>
          </a:p>
        </p:txBody>
      </p:sp>
      <p:sp>
        <p:nvSpPr>
          <p:cNvPr id="3" name="Content Placeholder 2"/>
          <p:cNvSpPr>
            <a:spLocks noGrp="1"/>
          </p:cNvSpPr>
          <p:nvPr>
            <p:ph idx="1"/>
          </p:nvPr>
        </p:nvSpPr>
        <p:spPr>
          <a:xfrm>
            <a:off x="228600" y="914400"/>
            <a:ext cx="8534400" cy="5638800"/>
          </a:xfrm>
          <a:ln>
            <a:solidFill>
              <a:schemeClr val="accent6">
                <a:lumMod val="75000"/>
              </a:schemeClr>
            </a:solidFill>
          </a:ln>
        </p:spPr>
        <p:txBody>
          <a:bodyPr>
            <a:normAutofit/>
          </a:bodyPr>
          <a:lstStyle/>
          <a:p>
            <a:r>
              <a:rPr lang="en-US" sz="4000" dirty="0" err="1" smtClean="0"/>
              <a:t>Sejak</a:t>
            </a:r>
            <a:r>
              <a:rPr lang="en-US" sz="4000" dirty="0" smtClean="0"/>
              <a:t> era </a:t>
            </a:r>
            <a:r>
              <a:rPr lang="en-US" sz="4000" dirty="0" err="1" smtClean="0"/>
              <a:t>reformasi</a:t>
            </a:r>
            <a:r>
              <a:rPr lang="en-US" sz="4000" dirty="0" smtClean="0"/>
              <a:t> </a:t>
            </a:r>
            <a:r>
              <a:rPr lang="en-US" sz="4000" dirty="0" err="1" smtClean="0"/>
              <a:t>bergulir</a:t>
            </a:r>
            <a:r>
              <a:rPr lang="en-US" sz="4000" dirty="0" smtClean="0"/>
              <a:t> </a:t>
            </a:r>
            <a:r>
              <a:rPr lang="en-US" sz="4000" dirty="0" err="1" smtClean="0"/>
              <a:t>tahun</a:t>
            </a:r>
            <a:r>
              <a:rPr lang="en-US" sz="4000" dirty="0" smtClean="0"/>
              <a:t> 1999, </a:t>
            </a:r>
            <a:r>
              <a:rPr lang="en-US" sz="4000" dirty="0" err="1" smtClean="0"/>
              <a:t>semua</a:t>
            </a:r>
            <a:r>
              <a:rPr lang="en-US" sz="4000" dirty="0" smtClean="0"/>
              <a:t> </a:t>
            </a:r>
            <a:r>
              <a:rPr lang="en-US" sz="4000" dirty="0" err="1" smtClean="0"/>
              <a:t>daerah</a:t>
            </a:r>
            <a:r>
              <a:rPr lang="en-US" sz="4000" dirty="0" smtClean="0"/>
              <a:t> </a:t>
            </a:r>
            <a:r>
              <a:rPr lang="en-US" sz="4000" dirty="0" err="1" smtClean="0"/>
              <a:t>pedesaan</a:t>
            </a:r>
            <a:r>
              <a:rPr lang="en-US" sz="4000" dirty="0" smtClean="0"/>
              <a:t> </a:t>
            </a:r>
            <a:r>
              <a:rPr lang="en-US" sz="4000" dirty="0" err="1" smtClean="0"/>
              <a:t>di</a:t>
            </a:r>
            <a:r>
              <a:rPr lang="en-US" sz="4000" dirty="0" smtClean="0"/>
              <a:t> Indonesia </a:t>
            </a:r>
            <a:r>
              <a:rPr lang="en-US" sz="4000" dirty="0" err="1" smtClean="0"/>
              <a:t>diserbu</a:t>
            </a:r>
            <a:r>
              <a:rPr lang="en-US" sz="4000" dirty="0" smtClean="0"/>
              <a:t> </a:t>
            </a:r>
            <a:r>
              <a:rPr lang="en-US" sz="4000" dirty="0" err="1" smtClean="0"/>
              <a:t>oleh</a:t>
            </a:r>
            <a:r>
              <a:rPr lang="en-US" sz="4000" dirty="0" smtClean="0"/>
              <a:t>  </a:t>
            </a:r>
            <a:r>
              <a:rPr lang="en-US" sz="4000" dirty="0" err="1" smtClean="0"/>
              <a:t>perusahaan</a:t>
            </a:r>
            <a:r>
              <a:rPr lang="en-US" sz="4000" dirty="0" smtClean="0"/>
              <a:t> </a:t>
            </a:r>
            <a:r>
              <a:rPr lang="en-US" sz="4000" dirty="0" err="1" smtClean="0"/>
              <a:t>transnasional</a:t>
            </a:r>
            <a:r>
              <a:rPr lang="en-US" sz="4000" dirty="0" smtClean="0"/>
              <a:t> yang </a:t>
            </a:r>
            <a:r>
              <a:rPr lang="en-US" sz="4000" dirty="0" err="1" smtClean="0"/>
              <a:t>bergerak</a:t>
            </a:r>
            <a:r>
              <a:rPr lang="en-US" sz="4000" dirty="0" smtClean="0"/>
              <a:t> </a:t>
            </a:r>
            <a:r>
              <a:rPr lang="en-US" sz="4000" dirty="0" err="1" smtClean="0"/>
              <a:t>di</a:t>
            </a:r>
            <a:r>
              <a:rPr lang="en-US" sz="4000" dirty="0" smtClean="0"/>
              <a:t> </a:t>
            </a:r>
            <a:r>
              <a:rPr lang="en-US" sz="4000" dirty="0" err="1" smtClean="0"/>
              <a:t>sektor</a:t>
            </a:r>
            <a:r>
              <a:rPr lang="en-US" sz="4000" dirty="0" smtClean="0"/>
              <a:t> </a:t>
            </a:r>
            <a:r>
              <a:rPr lang="en-US" sz="4000" dirty="0" err="1" smtClean="0"/>
              <a:t>industri</a:t>
            </a:r>
            <a:r>
              <a:rPr lang="en-US" sz="4000" dirty="0" smtClean="0"/>
              <a:t> </a:t>
            </a:r>
            <a:r>
              <a:rPr lang="en-US" sz="4000" dirty="0" err="1" smtClean="0"/>
              <a:t>pertambangan</a:t>
            </a:r>
            <a:r>
              <a:rPr lang="en-US" sz="4000" dirty="0" smtClean="0"/>
              <a:t>!</a:t>
            </a:r>
          </a:p>
          <a:p>
            <a:pPr>
              <a:buNone/>
            </a:pPr>
            <a:r>
              <a:rPr lang="en-US" sz="4000" dirty="0" smtClean="0"/>
              <a:t>  </a:t>
            </a:r>
          </a:p>
          <a:p>
            <a:pPr lvl="1">
              <a:buNone/>
            </a:pPr>
            <a:endParaRPr lang="en-US"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943600"/>
            <a:ext cx="8183880" cy="304800"/>
          </a:xfrm>
        </p:spPr>
        <p:txBody>
          <a:bodyPr>
            <a:normAutofit/>
          </a:bodyPr>
          <a:lstStyle/>
          <a:p>
            <a:r>
              <a:rPr lang="it-IT" sz="800" dirty="0" smtClean="0"/>
              <a:t>.</a:t>
            </a:r>
            <a:endParaRPr lang="id-ID" sz="800" dirty="0"/>
          </a:p>
        </p:txBody>
      </p:sp>
      <p:sp>
        <p:nvSpPr>
          <p:cNvPr id="3" name="Content Placeholder 2"/>
          <p:cNvSpPr>
            <a:spLocks noGrp="1"/>
          </p:cNvSpPr>
          <p:nvPr>
            <p:ph idx="1"/>
          </p:nvPr>
        </p:nvSpPr>
        <p:spPr>
          <a:xfrm>
            <a:off x="609600" y="1143000"/>
            <a:ext cx="8183880" cy="4879848"/>
          </a:xfrm>
        </p:spPr>
        <p:txBody>
          <a:bodyPr>
            <a:normAutofit/>
          </a:bodyPr>
          <a:lstStyle/>
          <a:p>
            <a:r>
              <a:rPr lang="it-IT" b="1" spc="300" dirty="0" smtClean="0">
                <a:solidFill>
                  <a:schemeClr val="accent1"/>
                </a:solidFill>
              </a:rPr>
              <a:t>Masalah sosial ekonomi dan politik yang MENDERA  Indonesia  seperti yang barusan dipresentasikan </a:t>
            </a:r>
            <a:r>
              <a:rPr lang="it-IT" spc="300" dirty="0" smtClean="0"/>
              <a:t> tak bisa dimengerti dengan baik tanpa mengerti akar penyebab utama yaitu </a:t>
            </a:r>
            <a:r>
              <a:rPr lang="it-IT" b="1" spc="300" dirty="0" smtClean="0">
                <a:solidFill>
                  <a:schemeClr val="accent1"/>
                </a:solidFill>
              </a:rPr>
              <a:t>sebuah sistem ekonomi yang kejam, tidak adil, tidak manusiawi, tidak demokratis, tidak ramah lingkungan etc.</a:t>
            </a:r>
            <a:endParaRPr lang="id-ID" b="1" spc="300" dirty="0">
              <a:solidFill>
                <a:schemeClr val="accent1"/>
              </a:solidFill>
            </a:endParaRPr>
          </a:p>
        </p:txBody>
      </p:sp>
      <p:sp>
        <p:nvSpPr>
          <p:cNvPr id="4" name="Oval 3"/>
          <p:cNvSpPr/>
          <p:nvPr/>
        </p:nvSpPr>
        <p:spPr>
          <a:xfrm>
            <a:off x="1066800" y="1295400"/>
            <a:ext cx="7620000" cy="40386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it-IT" dirty="0" smtClean="0"/>
              <a:t>Namanya:</a:t>
            </a:r>
          </a:p>
          <a:p>
            <a:pPr algn="ctr"/>
            <a:r>
              <a:rPr lang="it-IT" sz="2800" dirty="0" smtClean="0"/>
              <a:t>NEOLIBERALISME!</a:t>
            </a:r>
          </a:p>
          <a:p>
            <a:pPr algn="ctr"/>
            <a:r>
              <a:rPr lang="it-IT" sz="2800" dirty="0" smtClean="0"/>
              <a:t>atau</a:t>
            </a:r>
          </a:p>
          <a:p>
            <a:pPr algn="ctr"/>
            <a:r>
              <a:rPr lang="it-IT" sz="2800" dirty="0" smtClean="0"/>
              <a:t>EKONOMI NEOLIBERAL</a:t>
            </a:r>
            <a:r>
              <a:rPr lang="it-IT" sz="3600" dirty="0" smtClean="0"/>
              <a:t>! </a:t>
            </a:r>
          </a:p>
          <a:p>
            <a:pPr algn="ctr"/>
            <a:r>
              <a:rPr lang="en-US" dirty="0" err="1" smtClean="0"/>
              <a:t>atau</a:t>
            </a:r>
            <a:endParaRPr lang="en-US" dirty="0" smtClean="0"/>
          </a:p>
          <a:p>
            <a:pPr algn="ctr"/>
            <a:r>
              <a:rPr lang="en-US" sz="2800" b="1" dirty="0" smtClean="0">
                <a:solidFill>
                  <a:srgbClr val="FFFF00"/>
                </a:solidFill>
              </a:rPr>
              <a:t>EKONOMI PASAR BEBAS TANPA KENDALI</a:t>
            </a:r>
            <a:endParaRPr lang="id-ID" sz="2800" b="1" dirty="0">
              <a:solidFill>
                <a:srgbClr val="FFFF00"/>
              </a:solidFill>
            </a:endParaRPr>
          </a:p>
        </p:txBody>
      </p:sp>
    </p:spTree>
    <p:extLst>
      <p:ext uri="{BB962C8B-B14F-4D97-AF65-F5344CB8AC3E}">
        <p14:creationId xmlns="" xmlns:p14="http://schemas.microsoft.com/office/powerpoint/2010/main" val="49688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183880" cy="533400"/>
          </a:xfrm>
        </p:spPr>
        <p:txBody>
          <a:bodyPr>
            <a:normAutofit fontScale="90000"/>
          </a:bodyPr>
          <a:lstStyle/>
          <a:p>
            <a:r>
              <a:rPr lang="it-IT" sz="3200" dirty="0" smtClean="0">
                <a:solidFill>
                  <a:srgbClr val="FF0000"/>
                </a:solidFill>
              </a:rPr>
              <a:t>Namanya macam-macam:</a:t>
            </a:r>
            <a:endParaRPr lang="id-ID" sz="3200" dirty="0">
              <a:solidFill>
                <a:srgbClr val="FF0000"/>
              </a:solidFill>
            </a:endParaRPr>
          </a:p>
        </p:txBody>
      </p:sp>
      <p:sp>
        <p:nvSpPr>
          <p:cNvPr id="3" name="Content Placeholder 2"/>
          <p:cNvSpPr>
            <a:spLocks noGrp="1"/>
          </p:cNvSpPr>
          <p:nvPr>
            <p:ph idx="1"/>
          </p:nvPr>
        </p:nvSpPr>
        <p:spPr>
          <a:xfrm>
            <a:off x="533400" y="990600"/>
            <a:ext cx="8183880" cy="5105400"/>
          </a:xfrm>
          <a:ln>
            <a:solidFill>
              <a:schemeClr val="accent1"/>
            </a:solidFill>
          </a:ln>
        </p:spPr>
        <p:txBody>
          <a:bodyPr>
            <a:normAutofit fontScale="70000" lnSpcReduction="20000"/>
          </a:bodyPr>
          <a:lstStyle/>
          <a:p>
            <a:r>
              <a:rPr lang="it-IT" b="1" spc="300" dirty="0" smtClean="0">
                <a:solidFill>
                  <a:srgbClr val="002060"/>
                </a:solidFill>
              </a:rPr>
              <a:t>Neo-conservatism! </a:t>
            </a:r>
          </a:p>
          <a:p>
            <a:r>
              <a:rPr lang="it-IT" b="1" spc="300" dirty="0" smtClean="0">
                <a:solidFill>
                  <a:srgbClr val="002060"/>
                </a:solidFill>
              </a:rPr>
              <a:t>Free market Capitalism!</a:t>
            </a:r>
          </a:p>
          <a:p>
            <a:r>
              <a:rPr lang="it-IT" b="1" spc="300" dirty="0" smtClean="0">
                <a:solidFill>
                  <a:srgbClr val="002060"/>
                </a:solidFill>
              </a:rPr>
              <a:t>Neoliberal Capitalism!</a:t>
            </a:r>
          </a:p>
          <a:p>
            <a:r>
              <a:rPr lang="it-IT" b="1" i="1" spc="300" dirty="0" smtClean="0">
                <a:solidFill>
                  <a:srgbClr val="002060"/>
                </a:solidFill>
              </a:rPr>
              <a:t>Laissez-fair</a:t>
            </a:r>
            <a:r>
              <a:rPr lang="it-IT" b="1" spc="300" dirty="0" smtClean="0">
                <a:solidFill>
                  <a:srgbClr val="002060"/>
                </a:solidFill>
              </a:rPr>
              <a:t> Neo-capitalism!</a:t>
            </a:r>
          </a:p>
          <a:p>
            <a:r>
              <a:rPr lang="it-IT" b="1" spc="300" dirty="0" smtClean="0">
                <a:solidFill>
                  <a:srgbClr val="002060"/>
                </a:solidFill>
              </a:rPr>
              <a:t>Market Fundamentalism!</a:t>
            </a:r>
          </a:p>
          <a:p>
            <a:r>
              <a:rPr lang="it-IT" b="1" spc="300" dirty="0" smtClean="0">
                <a:solidFill>
                  <a:srgbClr val="002060"/>
                </a:solidFill>
              </a:rPr>
              <a:t>Neoclassical Orthodoxy!</a:t>
            </a:r>
          </a:p>
          <a:p>
            <a:r>
              <a:rPr lang="it-IT" b="1" spc="300" dirty="0" smtClean="0">
                <a:solidFill>
                  <a:srgbClr val="002060"/>
                </a:solidFill>
              </a:rPr>
              <a:t>Wild Capitalism!</a:t>
            </a:r>
          </a:p>
          <a:p>
            <a:r>
              <a:rPr lang="it-IT" b="1" spc="300" dirty="0" smtClean="0">
                <a:solidFill>
                  <a:srgbClr val="002060"/>
                </a:solidFill>
              </a:rPr>
              <a:t>Jungle Capitalism!</a:t>
            </a:r>
          </a:p>
          <a:p>
            <a:r>
              <a:rPr lang="it-IT" b="1" spc="300" dirty="0" smtClean="0">
                <a:solidFill>
                  <a:srgbClr val="002060"/>
                </a:solidFill>
              </a:rPr>
              <a:t>Barbaric Capitalism </a:t>
            </a:r>
          </a:p>
          <a:p>
            <a:r>
              <a:rPr lang="it-IT" b="1" spc="300" dirty="0" smtClean="0">
                <a:solidFill>
                  <a:srgbClr val="002060"/>
                </a:solidFill>
              </a:rPr>
              <a:t>Unfettered Free Market Economy!</a:t>
            </a:r>
          </a:p>
          <a:p>
            <a:r>
              <a:rPr lang="it-IT" b="1" spc="300" dirty="0" smtClean="0">
                <a:solidFill>
                  <a:srgbClr val="002060"/>
                </a:solidFill>
              </a:rPr>
              <a:t>Raegenomics / Thatcherism (1980s)!</a:t>
            </a:r>
          </a:p>
          <a:p>
            <a:r>
              <a:rPr lang="it-IT" spc="300" dirty="0" smtClean="0"/>
              <a:t>Dalam bahasa Indonesia IA dikumandangkan dengan SEBUAH nama yang sederhana dan manis: </a:t>
            </a:r>
            <a:r>
              <a:rPr lang="it-IT" b="1" spc="300" dirty="0" smtClean="0">
                <a:solidFill>
                  <a:srgbClr val="7030A0"/>
                </a:solidFill>
              </a:rPr>
              <a:t>EKONOMI PASAR BEBAS, MEA.... </a:t>
            </a:r>
            <a:r>
              <a:rPr lang="it-IT" b="1" spc="300" dirty="0" smtClean="0"/>
              <a:t>Tapi model ekonomi ini sebenarnya de facto tidak semanis namanya dalam terjemahan bahasa Indonesia «P A S A R   B E B A S».</a:t>
            </a:r>
            <a:endParaRPr lang="id-ID" b="1" spc="300" dirty="0"/>
          </a:p>
        </p:txBody>
      </p:sp>
    </p:spTree>
    <p:extLst>
      <p:ext uri="{BB962C8B-B14F-4D97-AF65-F5344CB8AC3E}">
        <p14:creationId xmlns="" xmlns:p14="http://schemas.microsoft.com/office/powerpoint/2010/main" val="187378032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it-IT" dirty="0" smtClean="0"/>
              <a:t>Dalam kuliah di STFK Ledalero kami beri judul:</a:t>
            </a:r>
            <a:endParaRPr lang="id-ID" dirty="0"/>
          </a:p>
        </p:txBody>
      </p:sp>
      <p:sp>
        <p:nvSpPr>
          <p:cNvPr id="3" name="Content Placeholder 2"/>
          <p:cNvSpPr>
            <a:spLocks noGrp="1"/>
          </p:cNvSpPr>
          <p:nvPr>
            <p:ph idx="1"/>
          </p:nvPr>
        </p:nvSpPr>
        <p:spPr>
          <a:xfrm>
            <a:off x="152400" y="1752600"/>
            <a:ext cx="8763000" cy="4876800"/>
          </a:xfrm>
          <a:ln>
            <a:solidFill>
              <a:schemeClr val="accent6">
                <a:lumMod val="75000"/>
              </a:schemeClr>
            </a:solidFill>
          </a:ln>
        </p:spPr>
        <p:txBody>
          <a:bodyPr>
            <a:normAutofit fontScale="77500" lnSpcReduction="20000"/>
          </a:bodyPr>
          <a:lstStyle/>
          <a:p>
            <a:pPr marL="0" indent="0" algn="ctr">
              <a:lnSpc>
                <a:spcPct val="115000"/>
              </a:lnSpc>
              <a:spcAft>
                <a:spcPts val="1000"/>
              </a:spcAft>
              <a:buNone/>
            </a:pPr>
            <a:r>
              <a:rPr lang="id-ID" sz="8800" b="1" dirty="0" smtClean="0">
                <a:latin typeface="Times New Roman"/>
                <a:ea typeface="Times New Roman"/>
                <a:cs typeface="Times New Roman"/>
              </a:rPr>
              <a:t>POLITIK </a:t>
            </a:r>
            <a:endParaRPr lang="id-ID" sz="2400" dirty="0">
              <a:ea typeface="Times New Roman"/>
              <a:cs typeface="Times New Roman"/>
            </a:endParaRPr>
          </a:p>
          <a:p>
            <a:pPr marL="0" indent="0" algn="ctr">
              <a:lnSpc>
                <a:spcPct val="115000"/>
              </a:lnSpc>
              <a:spcAft>
                <a:spcPts val="1000"/>
              </a:spcAft>
              <a:buNone/>
            </a:pPr>
            <a:r>
              <a:rPr lang="id-ID" sz="6600" b="1" dirty="0">
                <a:latin typeface="Times New Roman"/>
                <a:ea typeface="Times New Roman"/>
                <a:cs typeface="Times New Roman"/>
              </a:rPr>
              <a:t>EKONOMI PASAR BEBAS</a:t>
            </a:r>
            <a:endParaRPr lang="id-ID" sz="2400" dirty="0">
              <a:ea typeface="Times New Roman"/>
              <a:cs typeface="Times New Roman"/>
            </a:endParaRPr>
          </a:p>
          <a:p>
            <a:pPr marL="0" indent="0" algn="ctr">
              <a:lnSpc>
                <a:spcPct val="115000"/>
              </a:lnSpc>
              <a:spcAft>
                <a:spcPts val="1000"/>
              </a:spcAft>
              <a:buNone/>
            </a:pPr>
            <a:r>
              <a:rPr lang="id-ID" sz="3800" b="1" dirty="0" smtClean="0">
                <a:latin typeface="Times New Roman"/>
                <a:ea typeface="Times New Roman"/>
                <a:cs typeface="Times New Roman"/>
              </a:rPr>
              <a:t>NEOLIBE</a:t>
            </a:r>
            <a:r>
              <a:rPr lang="it-IT" sz="3800" b="1" dirty="0">
                <a:latin typeface="Times New Roman"/>
                <a:ea typeface="Times New Roman"/>
                <a:cs typeface="Times New Roman"/>
              </a:rPr>
              <a:t>RA</a:t>
            </a:r>
            <a:r>
              <a:rPr lang="id-ID" sz="3800" b="1" dirty="0">
                <a:latin typeface="Times New Roman"/>
                <a:ea typeface="Times New Roman"/>
                <a:cs typeface="Times New Roman"/>
              </a:rPr>
              <a:t>LISME</a:t>
            </a:r>
            <a:endParaRPr lang="id-ID" sz="3800" dirty="0">
              <a:ea typeface="Times New Roman"/>
              <a:cs typeface="Times New Roman"/>
            </a:endParaRPr>
          </a:p>
          <a:p>
            <a:pPr marL="0" indent="0" algn="ctr">
              <a:lnSpc>
                <a:spcPct val="115000"/>
              </a:lnSpc>
              <a:spcAft>
                <a:spcPts val="1000"/>
              </a:spcAft>
              <a:buNone/>
            </a:pPr>
            <a:r>
              <a:rPr lang="it-IT" sz="4100" b="1" dirty="0">
                <a:latin typeface="Times New Roman"/>
                <a:ea typeface="Times New Roman"/>
                <a:cs typeface="Times New Roman"/>
              </a:rPr>
              <a:t>sebagai </a:t>
            </a:r>
            <a:endParaRPr lang="id-ID" sz="4100" dirty="0">
              <a:ea typeface="Times New Roman"/>
              <a:cs typeface="Times New Roman"/>
            </a:endParaRPr>
          </a:p>
          <a:p>
            <a:pPr marL="0" indent="0" algn="ctr">
              <a:lnSpc>
                <a:spcPct val="115000"/>
              </a:lnSpc>
              <a:spcAft>
                <a:spcPts val="1000"/>
              </a:spcAft>
              <a:buNone/>
            </a:pPr>
            <a:r>
              <a:rPr lang="id-ID" sz="3800" b="1" dirty="0">
                <a:latin typeface="Times New Roman"/>
                <a:ea typeface="Times New Roman"/>
                <a:cs typeface="Times New Roman"/>
              </a:rPr>
              <a:t>KAPITALISME MUTAKHIR </a:t>
            </a:r>
            <a:r>
              <a:rPr lang="it-IT" sz="3800" b="1" dirty="0">
                <a:latin typeface="Times New Roman"/>
                <a:ea typeface="Times New Roman"/>
                <a:cs typeface="Times New Roman"/>
              </a:rPr>
              <a:t>BERHUKUM </a:t>
            </a:r>
            <a:r>
              <a:rPr lang="id-ID" sz="3800" b="1" dirty="0">
                <a:latin typeface="Times New Roman"/>
                <a:ea typeface="Times New Roman"/>
                <a:cs typeface="Times New Roman"/>
              </a:rPr>
              <a:t>RIMBA</a:t>
            </a:r>
            <a:endParaRPr lang="id-ID" sz="3800" b="1" dirty="0">
              <a:ea typeface="Times New Roman"/>
              <a:cs typeface="Times New Roman"/>
            </a:endParaRPr>
          </a:p>
        </p:txBody>
      </p:sp>
    </p:spTree>
    <p:extLst>
      <p:ext uri="{BB962C8B-B14F-4D97-AF65-F5344CB8AC3E}">
        <p14:creationId xmlns="" xmlns:p14="http://schemas.microsoft.com/office/powerpoint/2010/main" val="370189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09600"/>
          </a:xfrm>
        </p:spPr>
        <p:style>
          <a:lnRef idx="1">
            <a:schemeClr val="accent2"/>
          </a:lnRef>
          <a:fillRef idx="3">
            <a:schemeClr val="accent2"/>
          </a:fillRef>
          <a:effectRef idx="2">
            <a:schemeClr val="accent2"/>
          </a:effectRef>
          <a:fontRef idx="minor">
            <a:schemeClr val="lt1"/>
          </a:fontRef>
        </p:style>
        <p:txBody>
          <a:bodyPr>
            <a:noAutofit/>
          </a:bodyPr>
          <a:lstStyle/>
          <a:p>
            <a:r>
              <a:rPr lang="it-IT" sz="2800" dirty="0" smtClean="0"/>
              <a:t>«Kredo» utama dari sistem ekonomi pasar bebas:</a:t>
            </a:r>
            <a:endParaRPr lang="id-ID" sz="2800" dirty="0"/>
          </a:p>
        </p:txBody>
      </p:sp>
      <p:sp>
        <p:nvSpPr>
          <p:cNvPr id="4" name="Content Placeholder 3"/>
          <p:cNvSpPr>
            <a:spLocks noGrp="1"/>
          </p:cNvSpPr>
          <p:nvPr>
            <p:ph idx="1"/>
          </p:nvPr>
        </p:nvSpPr>
        <p:spPr>
          <a:xfrm>
            <a:off x="457200" y="838200"/>
            <a:ext cx="8534400" cy="5486400"/>
          </a:xfrm>
          <a:ln>
            <a:solidFill>
              <a:schemeClr val="accent6">
                <a:lumMod val="75000"/>
              </a:schemeClr>
            </a:solidFill>
          </a:ln>
        </p:spPr>
        <p:txBody>
          <a:bodyPr>
            <a:normAutofit fontScale="70000" lnSpcReduction="20000"/>
          </a:bodyPr>
          <a:lstStyle/>
          <a:p>
            <a:r>
              <a:rPr lang="it-IT" dirty="0" smtClean="0"/>
              <a:t>Menentang dan BERUSAHA menghapus peran negara di bidang ekonomi (Versus UUD45 pasal 33).</a:t>
            </a:r>
          </a:p>
          <a:p>
            <a:pPr marL="0" indent="0">
              <a:buNone/>
            </a:pPr>
            <a:r>
              <a:rPr lang="it-IT" dirty="0"/>
              <a:t> </a:t>
            </a:r>
            <a:r>
              <a:rPr lang="it-IT" dirty="0" smtClean="0"/>
              <a:t>    = </a:t>
            </a:r>
            <a:r>
              <a:rPr lang="it-IT" b="1" dirty="0" smtClean="0">
                <a:solidFill>
                  <a:srgbClr val="FF0000"/>
                </a:solidFill>
              </a:rPr>
              <a:t>It opposes to economic role of the state!</a:t>
            </a:r>
          </a:p>
          <a:p>
            <a:r>
              <a:rPr lang="it-IT" dirty="0" smtClean="0"/>
              <a:t>Seluruh aset ekonomi negara harus diserahkan kepada perusahaan swasta alias PRIVATISASI EKONOMI (Versus UUD45 pasal 33).</a:t>
            </a:r>
          </a:p>
          <a:p>
            <a:pPr marL="0" indent="0">
              <a:buNone/>
            </a:pPr>
            <a:r>
              <a:rPr lang="it-IT" dirty="0"/>
              <a:t> </a:t>
            </a:r>
            <a:r>
              <a:rPr lang="it-IT" dirty="0" smtClean="0"/>
              <a:t>    = </a:t>
            </a:r>
            <a:r>
              <a:rPr lang="it-IT" b="1" dirty="0" smtClean="0">
                <a:solidFill>
                  <a:srgbClr val="FF0000"/>
                </a:solidFill>
              </a:rPr>
              <a:t>All economic asets of the nation must be privatized! </a:t>
            </a:r>
          </a:p>
          <a:p>
            <a:pPr marL="0" indent="0">
              <a:buNone/>
            </a:pPr>
            <a:r>
              <a:rPr lang="it-IT" dirty="0"/>
              <a:t> </a:t>
            </a:r>
            <a:r>
              <a:rPr lang="it-IT" dirty="0" smtClean="0"/>
              <a:t>       Dengan kata lain: Anti BUMN!</a:t>
            </a:r>
          </a:p>
          <a:p>
            <a:r>
              <a:rPr lang="it-IT" dirty="0" smtClean="0"/>
              <a:t>Semua orang harus diberi ruang untuk berkompetisi bebas sepenuh-penuhnya dalam mengejar keuntungan ekonomi pribadi. </a:t>
            </a:r>
          </a:p>
          <a:p>
            <a:pPr marL="0" indent="0">
              <a:buNone/>
            </a:pPr>
            <a:r>
              <a:rPr lang="it-IT" dirty="0" smtClean="0"/>
              <a:t>       = </a:t>
            </a:r>
            <a:r>
              <a:rPr lang="it-IT" b="1" dirty="0" smtClean="0">
                <a:solidFill>
                  <a:srgbClr val="FF0000"/>
                </a:solidFill>
              </a:rPr>
              <a:t>every individual is free to pursue his/her private economic </a:t>
            </a:r>
          </a:p>
          <a:p>
            <a:pPr marL="0" indent="0">
              <a:buNone/>
            </a:pPr>
            <a:r>
              <a:rPr lang="it-IT" b="1" dirty="0">
                <a:solidFill>
                  <a:srgbClr val="FF0000"/>
                </a:solidFill>
              </a:rPr>
              <a:t> </a:t>
            </a:r>
            <a:r>
              <a:rPr lang="it-IT" b="1" dirty="0" smtClean="0">
                <a:solidFill>
                  <a:srgbClr val="FF0000"/>
                </a:solidFill>
              </a:rPr>
              <a:t>          interests. </a:t>
            </a:r>
          </a:p>
          <a:p>
            <a:pPr marL="0" indent="0">
              <a:buNone/>
            </a:pPr>
            <a:r>
              <a:rPr lang="it-IT" dirty="0" smtClean="0"/>
              <a:t>      Untuk mencapai hal ini, maka PASAR &amp; PERDAGANGAN harus BEBAS </a:t>
            </a:r>
          </a:p>
          <a:p>
            <a:pPr marL="0" indent="0">
              <a:buNone/>
            </a:pPr>
            <a:r>
              <a:rPr lang="it-IT" dirty="0"/>
              <a:t> </a:t>
            </a:r>
            <a:r>
              <a:rPr lang="it-IT" dirty="0" smtClean="0"/>
              <a:t>     tanpa dihambat oleh pelbagai macam regulasi (peraturan undang-</a:t>
            </a:r>
          </a:p>
          <a:p>
            <a:pPr marL="0" indent="0">
              <a:buNone/>
            </a:pPr>
            <a:r>
              <a:rPr lang="it-IT" dirty="0"/>
              <a:t> </a:t>
            </a:r>
            <a:r>
              <a:rPr lang="it-IT" dirty="0" smtClean="0"/>
              <a:t>     undang) dari  pemerintah negara. </a:t>
            </a:r>
          </a:p>
          <a:p>
            <a:r>
              <a:rPr lang="it-IT" dirty="0" smtClean="0"/>
              <a:t>Ekonomi harus bertumbuh secara exponensial  dan tak berhingga.</a:t>
            </a:r>
          </a:p>
          <a:p>
            <a:pPr marL="0" indent="0">
              <a:buNone/>
            </a:pPr>
            <a:r>
              <a:rPr lang="it-IT" dirty="0"/>
              <a:t> </a:t>
            </a:r>
            <a:r>
              <a:rPr lang="it-IT" dirty="0" smtClean="0"/>
              <a:t>    = </a:t>
            </a:r>
            <a:r>
              <a:rPr lang="it-IT" b="1" dirty="0" smtClean="0">
                <a:solidFill>
                  <a:srgbClr val="FF0000"/>
                </a:solidFill>
              </a:rPr>
              <a:t>Unlimitedly economy must  exponentially grow! </a:t>
            </a:r>
          </a:p>
          <a:p>
            <a:endParaRPr lang="id-ID" dirty="0"/>
          </a:p>
        </p:txBody>
      </p:sp>
    </p:spTree>
    <p:extLst>
      <p:ext uri="{BB962C8B-B14F-4D97-AF65-F5344CB8AC3E}">
        <p14:creationId xmlns="" xmlns:p14="http://schemas.microsoft.com/office/powerpoint/2010/main" val="2327832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a:solidFill>
            <a:srgbClr val="FFFF00"/>
          </a:solidFill>
        </p:spPr>
        <p:txBody>
          <a:bodyPr>
            <a:normAutofit fontScale="90000"/>
          </a:bodyPr>
          <a:lstStyle/>
          <a:p>
            <a:r>
              <a:rPr lang="it-IT" sz="2800" b="1" dirty="0" smtClean="0"/>
              <a:t>KRITIK UTAMA TERHADAP SISTEM EKONOMI PASAR BEBAS</a:t>
            </a:r>
            <a:endParaRPr lang="id-ID" sz="2800" b="1" dirty="0"/>
          </a:p>
        </p:txBody>
      </p:sp>
      <p:sp>
        <p:nvSpPr>
          <p:cNvPr id="3" name="Content Placeholder 2"/>
          <p:cNvSpPr>
            <a:spLocks noGrp="1"/>
          </p:cNvSpPr>
          <p:nvPr>
            <p:ph idx="1"/>
          </p:nvPr>
        </p:nvSpPr>
        <p:spPr>
          <a:xfrm>
            <a:off x="381000" y="1036637"/>
            <a:ext cx="8534400" cy="5135563"/>
          </a:xfrm>
          <a:ln>
            <a:solidFill>
              <a:schemeClr val="accent6">
                <a:lumMod val="75000"/>
              </a:schemeClr>
            </a:solidFill>
          </a:ln>
        </p:spPr>
        <p:txBody>
          <a:bodyPr>
            <a:normAutofit fontScale="85000" lnSpcReduction="20000"/>
          </a:bodyPr>
          <a:lstStyle/>
          <a:p>
            <a:pPr marL="0" indent="0">
              <a:buNone/>
            </a:pPr>
            <a:r>
              <a:rPr lang="it-IT" b="1" dirty="0" smtClean="0">
                <a:solidFill>
                  <a:srgbClr val="FF0000"/>
                </a:solidFill>
              </a:rPr>
              <a:t>1. It is not tranparent and full of secrecy (</a:t>
            </a:r>
            <a:r>
              <a:rPr lang="it-IT" b="1" dirty="0" smtClean="0">
                <a:solidFill>
                  <a:srgbClr val="002060"/>
                </a:solidFill>
              </a:rPr>
              <a:t>tidak transparan dan penuh dengan agenda tersembunyi</a:t>
            </a:r>
            <a:r>
              <a:rPr lang="it-IT" b="1" dirty="0" smtClean="0">
                <a:solidFill>
                  <a:srgbClr val="FF0000"/>
                </a:solidFill>
              </a:rPr>
              <a:t>)</a:t>
            </a:r>
          </a:p>
          <a:p>
            <a:pPr marL="0" indent="0">
              <a:buNone/>
            </a:pPr>
            <a:r>
              <a:rPr lang="it-IT" dirty="0" smtClean="0"/>
              <a:t>Kebijakan-kebijakan ekonomi neoliberal diputuskan secara tidak transparan dan dilakukan di tempat-tempat rahasia oleh sekelompok kecil orang kaya dunia (pebisnis/perusahaan-perusahaan  swasta internasional) TANPA MELIBATKAN PUBLIK!</a:t>
            </a:r>
          </a:p>
          <a:p>
            <a:pPr marL="0" indent="0">
              <a:buNone/>
            </a:pPr>
            <a:r>
              <a:rPr lang="it-IT" dirty="0" smtClean="0"/>
              <a:t>Lalu kebijakan mereka dipaksakan kepada negara-negara berkembang – KEPADA ORANG-ORANG MISKIN – di seluruh dunia melalui  IMF dan Bank Dunia.</a:t>
            </a:r>
          </a:p>
          <a:p>
            <a:pPr marL="0" indent="0">
              <a:buNone/>
            </a:pPr>
            <a:r>
              <a:rPr lang="it-IT" dirty="0" smtClean="0"/>
              <a:t>Contoh sangat banyak: peristiwa penggulingan Sukarno thn 1965/1966, mafia Berkley, reformasi ekonomi dan politik Indonesia thn 1998... </a:t>
            </a:r>
          </a:p>
        </p:txBody>
      </p:sp>
    </p:spTree>
    <p:extLst>
      <p:ext uri="{BB962C8B-B14F-4D97-AF65-F5344CB8AC3E}">
        <p14:creationId xmlns="" xmlns:p14="http://schemas.microsoft.com/office/powerpoint/2010/main" val="4011362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chemeClr val="accent2">
              <a:lumMod val="40000"/>
              <a:lumOff val="60000"/>
            </a:schemeClr>
          </a:solidFill>
          <a:ln>
            <a:solidFill>
              <a:schemeClr val="accent2">
                <a:lumMod val="75000"/>
              </a:schemeClr>
            </a:solidFill>
          </a:ln>
        </p:spPr>
        <p:txBody>
          <a:bodyPr>
            <a:normAutofit fontScale="90000"/>
          </a:bodyPr>
          <a:lstStyle/>
          <a:p>
            <a:r>
              <a:rPr lang="en-US" dirty="0" smtClean="0"/>
              <a:t>ARTI KATA:</a:t>
            </a:r>
            <a:endParaRPr lang="en-US" dirty="0"/>
          </a:p>
        </p:txBody>
      </p:sp>
      <p:sp>
        <p:nvSpPr>
          <p:cNvPr id="3" name="Text Placeholder 2"/>
          <p:cNvSpPr>
            <a:spLocks noGrp="1"/>
          </p:cNvSpPr>
          <p:nvPr>
            <p:ph type="body" idx="1"/>
          </p:nvPr>
        </p:nvSpPr>
        <p:spPr>
          <a:xfrm>
            <a:off x="457200" y="1219200"/>
            <a:ext cx="4040188" cy="639762"/>
          </a:xfrm>
          <a:ln>
            <a:solidFill>
              <a:schemeClr val="accent2">
                <a:lumMod val="75000"/>
              </a:schemeClr>
            </a:solidFill>
          </a:ln>
        </p:spPr>
        <p:txBody>
          <a:bodyPr/>
          <a:lstStyle/>
          <a:p>
            <a:r>
              <a:rPr lang="en-US" dirty="0" smtClean="0"/>
              <a:t>LIBERALISME/KAPITALISME</a:t>
            </a:r>
            <a:endParaRPr lang="en-US" dirty="0"/>
          </a:p>
        </p:txBody>
      </p:sp>
      <p:sp>
        <p:nvSpPr>
          <p:cNvPr id="4" name="Content Placeholder 3"/>
          <p:cNvSpPr>
            <a:spLocks noGrp="1"/>
          </p:cNvSpPr>
          <p:nvPr>
            <p:ph sz="half" idx="2"/>
          </p:nvPr>
        </p:nvSpPr>
        <p:spPr>
          <a:xfrm>
            <a:off x="228600" y="2286000"/>
            <a:ext cx="4192588" cy="4267200"/>
          </a:xfrm>
          <a:solidFill>
            <a:schemeClr val="accent2">
              <a:lumMod val="40000"/>
              <a:lumOff val="60000"/>
            </a:schemeClr>
          </a:solidFill>
          <a:ln>
            <a:solidFill>
              <a:schemeClr val="accent2">
                <a:lumMod val="75000"/>
              </a:schemeClr>
            </a:solidFill>
          </a:ln>
        </p:spPr>
        <p:txBody>
          <a:bodyPr>
            <a:normAutofit/>
          </a:bodyPr>
          <a:lstStyle/>
          <a:p>
            <a:r>
              <a:rPr lang="en-US" dirty="0" smtClean="0"/>
              <a:t>LIBERAL =  BEBAS (</a:t>
            </a:r>
            <a:r>
              <a:rPr lang="en-US" b="1" dirty="0" smtClean="0"/>
              <a:t>FREE</a:t>
            </a:r>
            <a:r>
              <a:rPr lang="en-US" dirty="0" smtClean="0"/>
              <a:t>)</a:t>
            </a:r>
          </a:p>
          <a:p>
            <a:r>
              <a:rPr lang="en-US" dirty="0" smtClean="0"/>
              <a:t>LIBERTY = KEBEBASAN </a:t>
            </a:r>
            <a:r>
              <a:rPr lang="en-US" sz="1200" dirty="0" smtClean="0"/>
              <a:t>(</a:t>
            </a:r>
            <a:r>
              <a:rPr lang="en-US" sz="1200" b="1" dirty="0" smtClean="0"/>
              <a:t>FREEDOM</a:t>
            </a:r>
            <a:r>
              <a:rPr lang="en-US" sz="1200" dirty="0" smtClean="0"/>
              <a:t>)</a:t>
            </a:r>
          </a:p>
          <a:p>
            <a:r>
              <a:rPr lang="en-US" b="1" dirty="0" smtClean="0"/>
              <a:t>LIBERALISM</a:t>
            </a:r>
            <a:r>
              <a:rPr lang="en-US" dirty="0" smtClean="0"/>
              <a:t> = </a:t>
            </a:r>
            <a:r>
              <a:rPr lang="en-US" dirty="0" err="1" smtClean="0"/>
              <a:t>aliran</a:t>
            </a:r>
            <a:r>
              <a:rPr lang="en-US" dirty="0" smtClean="0"/>
              <a:t> yang  </a:t>
            </a:r>
          </a:p>
          <a:p>
            <a:pPr>
              <a:buNone/>
            </a:pPr>
            <a:r>
              <a:rPr lang="en-US" dirty="0" smtClean="0"/>
              <a:t>                              </a:t>
            </a:r>
            <a:r>
              <a:rPr lang="en-US" dirty="0" err="1" smtClean="0"/>
              <a:t>mendewakan</a:t>
            </a:r>
            <a:r>
              <a:rPr lang="en-US" dirty="0" smtClean="0"/>
              <a:t>       </a:t>
            </a:r>
          </a:p>
          <a:p>
            <a:pPr>
              <a:buNone/>
            </a:pPr>
            <a:r>
              <a:rPr lang="en-US" dirty="0" smtClean="0"/>
              <a:t>                             KEBEBASAN </a:t>
            </a:r>
          </a:p>
          <a:p>
            <a:r>
              <a:rPr lang="en-US" dirty="0" smtClean="0"/>
              <a:t>CAPITAL = MODAL, UANG </a:t>
            </a:r>
          </a:p>
          <a:p>
            <a:r>
              <a:rPr lang="en-US" b="1" u="sng" dirty="0" smtClean="0">
                <a:solidFill>
                  <a:srgbClr val="FF0000"/>
                </a:solidFill>
              </a:rPr>
              <a:t>LIBERAL CAPITALISM</a:t>
            </a:r>
            <a:r>
              <a:rPr lang="en-US" u="sng" dirty="0" smtClean="0">
                <a:solidFill>
                  <a:srgbClr val="FF0000"/>
                </a:solidFill>
              </a:rPr>
              <a:t> </a:t>
            </a:r>
            <a:r>
              <a:rPr lang="en-US" dirty="0" smtClean="0"/>
              <a:t>= </a:t>
            </a:r>
            <a:r>
              <a:rPr lang="en-US" dirty="0" err="1" smtClean="0"/>
              <a:t>aliran</a:t>
            </a:r>
            <a:r>
              <a:rPr lang="en-US" dirty="0" smtClean="0"/>
              <a:t> yang </a:t>
            </a:r>
            <a:r>
              <a:rPr lang="en-US" dirty="0" err="1" smtClean="0"/>
              <a:t>mendewakan</a:t>
            </a:r>
            <a:r>
              <a:rPr lang="en-US" dirty="0" smtClean="0"/>
              <a:t> </a:t>
            </a:r>
            <a:r>
              <a:rPr lang="en-US" dirty="0" err="1" smtClean="0"/>
              <a:t>kebebasan</a:t>
            </a:r>
            <a:r>
              <a:rPr lang="en-US" dirty="0" smtClean="0"/>
              <a:t>  </a:t>
            </a:r>
            <a:r>
              <a:rPr lang="en-US" dirty="0" err="1" smtClean="0"/>
              <a:t>individu</a:t>
            </a:r>
            <a:r>
              <a:rPr lang="en-US" dirty="0" smtClean="0"/>
              <a:t> </a:t>
            </a:r>
            <a:r>
              <a:rPr lang="en-US" dirty="0" err="1" smtClean="0"/>
              <a:t>di</a:t>
            </a:r>
            <a:r>
              <a:rPr lang="en-US" dirty="0" smtClean="0"/>
              <a:t> </a:t>
            </a:r>
            <a:r>
              <a:rPr lang="en-US" dirty="0" err="1" smtClean="0"/>
              <a:t>bidang</a:t>
            </a:r>
            <a:r>
              <a:rPr lang="en-US" dirty="0" smtClean="0"/>
              <a:t> </a:t>
            </a:r>
            <a:r>
              <a:rPr lang="en-US" b="1" dirty="0" smtClean="0"/>
              <a:t>USAHA  EKONOMI  NEGARA</a:t>
            </a:r>
            <a:endParaRPr lang="en-US" b="1" dirty="0"/>
          </a:p>
        </p:txBody>
      </p:sp>
      <p:sp>
        <p:nvSpPr>
          <p:cNvPr id="5" name="Text Placeholder 4"/>
          <p:cNvSpPr>
            <a:spLocks noGrp="1"/>
          </p:cNvSpPr>
          <p:nvPr>
            <p:ph type="body" sz="quarter" idx="3"/>
          </p:nvPr>
        </p:nvSpPr>
        <p:spPr>
          <a:xfrm>
            <a:off x="4724400" y="1219200"/>
            <a:ext cx="4041775" cy="639762"/>
          </a:xfrm>
          <a:ln>
            <a:solidFill>
              <a:schemeClr val="accent2">
                <a:lumMod val="75000"/>
              </a:schemeClr>
            </a:solidFill>
          </a:ln>
        </p:spPr>
        <p:txBody>
          <a:bodyPr/>
          <a:lstStyle/>
          <a:p>
            <a:r>
              <a:rPr lang="en-US" dirty="0" smtClean="0"/>
              <a:t>SOSIALISME/KOMUNISME</a:t>
            </a:r>
            <a:endParaRPr lang="en-US" dirty="0"/>
          </a:p>
        </p:txBody>
      </p:sp>
      <p:sp>
        <p:nvSpPr>
          <p:cNvPr id="6" name="Content Placeholder 5"/>
          <p:cNvSpPr>
            <a:spLocks noGrp="1"/>
          </p:cNvSpPr>
          <p:nvPr>
            <p:ph sz="quarter" idx="4"/>
          </p:nvPr>
        </p:nvSpPr>
        <p:spPr>
          <a:xfrm>
            <a:off x="4648200" y="2286000"/>
            <a:ext cx="4343400" cy="4267200"/>
          </a:xfrm>
          <a:solidFill>
            <a:schemeClr val="accent2">
              <a:lumMod val="40000"/>
              <a:lumOff val="60000"/>
            </a:schemeClr>
          </a:solidFill>
          <a:ln>
            <a:solidFill>
              <a:schemeClr val="accent2">
                <a:lumMod val="75000"/>
              </a:schemeClr>
            </a:solidFill>
          </a:ln>
        </p:spPr>
        <p:txBody>
          <a:bodyPr>
            <a:normAutofit/>
          </a:bodyPr>
          <a:lstStyle/>
          <a:p>
            <a:r>
              <a:rPr lang="en-US" sz="2200" dirty="0" smtClean="0"/>
              <a:t>SOCIAL  = yang </a:t>
            </a:r>
            <a:r>
              <a:rPr lang="en-US" sz="2200" dirty="0" err="1" smtClean="0"/>
              <a:t>bersifat</a:t>
            </a:r>
            <a:r>
              <a:rPr lang="en-US" sz="2200" dirty="0" smtClean="0"/>
              <a:t> </a:t>
            </a:r>
          </a:p>
          <a:p>
            <a:pPr>
              <a:buNone/>
            </a:pPr>
            <a:r>
              <a:rPr lang="en-US" sz="2200" dirty="0" smtClean="0"/>
              <a:t>                       </a:t>
            </a:r>
            <a:r>
              <a:rPr lang="en-US" sz="2200" dirty="0" err="1" smtClean="0"/>
              <a:t>bersama-sama</a:t>
            </a:r>
            <a:r>
              <a:rPr lang="en-US" sz="2200" dirty="0" smtClean="0"/>
              <a:t> </a:t>
            </a:r>
          </a:p>
          <a:p>
            <a:r>
              <a:rPr lang="en-US" sz="2200" dirty="0" smtClean="0"/>
              <a:t>SOCIETY = MASYARAKAT (</a:t>
            </a:r>
            <a:r>
              <a:rPr lang="en-US" sz="2200" b="1" dirty="0" smtClean="0">
                <a:solidFill>
                  <a:srgbClr val="FF0000"/>
                </a:solidFill>
              </a:rPr>
              <a:t>Latin: </a:t>
            </a:r>
            <a:r>
              <a:rPr lang="en-US" sz="2200" b="1" dirty="0" err="1" smtClean="0">
                <a:solidFill>
                  <a:srgbClr val="FF0000"/>
                </a:solidFill>
              </a:rPr>
              <a:t>Socius</a:t>
            </a:r>
            <a:r>
              <a:rPr lang="en-US" sz="2200" b="1" dirty="0" smtClean="0">
                <a:solidFill>
                  <a:srgbClr val="FF0000"/>
                </a:solidFill>
              </a:rPr>
              <a:t> </a:t>
            </a:r>
            <a:r>
              <a:rPr lang="en-US" sz="2200" dirty="0" smtClean="0"/>
              <a:t>= </a:t>
            </a:r>
            <a:r>
              <a:rPr lang="en-US" sz="2200" b="1" dirty="0" err="1" smtClean="0">
                <a:solidFill>
                  <a:srgbClr val="002060"/>
                </a:solidFill>
              </a:rPr>
              <a:t>teman</a:t>
            </a:r>
            <a:r>
              <a:rPr lang="en-US" sz="2200" b="1" dirty="0" smtClean="0">
                <a:solidFill>
                  <a:srgbClr val="002060"/>
                </a:solidFill>
              </a:rPr>
              <a:t>, </a:t>
            </a:r>
            <a:r>
              <a:rPr lang="en-US" sz="2200" b="1" dirty="0" err="1" smtClean="0">
                <a:solidFill>
                  <a:srgbClr val="002060"/>
                </a:solidFill>
              </a:rPr>
              <a:t>tetangga</a:t>
            </a:r>
            <a:r>
              <a:rPr lang="en-US" sz="2200" b="1" dirty="0" smtClean="0">
                <a:solidFill>
                  <a:srgbClr val="002060"/>
                </a:solidFill>
              </a:rPr>
              <a:t>, </a:t>
            </a:r>
            <a:r>
              <a:rPr lang="en-US" sz="2200" b="1" dirty="0" err="1" smtClean="0">
                <a:solidFill>
                  <a:srgbClr val="002060"/>
                </a:solidFill>
              </a:rPr>
              <a:t>msykt</a:t>
            </a:r>
            <a:r>
              <a:rPr lang="en-US" sz="2200" dirty="0" smtClean="0"/>
              <a:t>)</a:t>
            </a:r>
          </a:p>
          <a:p>
            <a:r>
              <a:rPr lang="en-US" sz="2200" dirty="0" smtClean="0"/>
              <a:t>COMMON = yang </a:t>
            </a:r>
            <a:r>
              <a:rPr lang="en-US" sz="2200" dirty="0" err="1" smtClean="0"/>
              <a:t>umum</a:t>
            </a:r>
            <a:r>
              <a:rPr lang="en-US" sz="2200" dirty="0" smtClean="0"/>
              <a:t>/</a:t>
            </a:r>
          </a:p>
          <a:p>
            <a:pPr>
              <a:buNone/>
            </a:pPr>
            <a:r>
              <a:rPr lang="en-US" sz="2200" dirty="0" smtClean="0"/>
              <a:t>                             yang </a:t>
            </a:r>
            <a:r>
              <a:rPr lang="en-US" sz="2200" dirty="0" err="1" smtClean="0"/>
              <a:t>bersama-sama</a:t>
            </a:r>
            <a:r>
              <a:rPr lang="en-US" sz="2200" dirty="0" smtClean="0"/>
              <a:t> </a:t>
            </a:r>
          </a:p>
          <a:p>
            <a:r>
              <a:rPr lang="en-US" sz="2200" b="1" u="sng" dirty="0" smtClean="0">
                <a:solidFill>
                  <a:srgbClr val="FF0000"/>
                </a:solidFill>
              </a:rPr>
              <a:t>SOCIALISM/ COMMUNISM</a:t>
            </a:r>
            <a:r>
              <a:rPr lang="en-US" sz="2200" dirty="0" smtClean="0"/>
              <a:t>= </a:t>
            </a:r>
            <a:r>
              <a:rPr lang="en-US" sz="2200" dirty="0" err="1" smtClean="0"/>
              <a:t>aliran</a:t>
            </a:r>
            <a:r>
              <a:rPr lang="en-US" sz="2200" dirty="0" smtClean="0"/>
              <a:t> yang </a:t>
            </a:r>
            <a:r>
              <a:rPr lang="en-US" sz="2200" dirty="0" err="1" smtClean="0"/>
              <a:t>mengutamakan</a:t>
            </a:r>
            <a:r>
              <a:rPr lang="en-US" sz="2200" dirty="0" smtClean="0"/>
              <a:t>  </a:t>
            </a:r>
            <a:r>
              <a:rPr lang="en-US" sz="2200" dirty="0" err="1" smtClean="0"/>
              <a:t>kepentingan</a:t>
            </a:r>
            <a:r>
              <a:rPr lang="en-US" sz="2200" dirty="0" smtClean="0"/>
              <a:t> </a:t>
            </a:r>
            <a:r>
              <a:rPr lang="en-US" sz="2200" dirty="0" err="1" smtClean="0"/>
              <a:t>bersama</a:t>
            </a:r>
            <a:r>
              <a:rPr lang="en-US" sz="2200" dirty="0" smtClean="0"/>
              <a:t> </a:t>
            </a:r>
            <a:r>
              <a:rPr lang="en-US" sz="2200" dirty="0" err="1" smtClean="0"/>
              <a:t>sebagai</a:t>
            </a:r>
            <a:r>
              <a:rPr lang="en-US" sz="2200" dirty="0" smtClean="0"/>
              <a:t> </a:t>
            </a:r>
            <a:r>
              <a:rPr lang="en-US" sz="2200" dirty="0" err="1" smtClean="0"/>
              <a:t>satu</a:t>
            </a:r>
            <a:r>
              <a:rPr lang="en-US" sz="2200" dirty="0" smtClean="0"/>
              <a:t> </a:t>
            </a:r>
            <a:r>
              <a:rPr lang="en-US" sz="2200" dirty="0" err="1" smtClean="0"/>
              <a:t>masyarakat</a:t>
            </a:r>
            <a:r>
              <a:rPr lang="en-US" sz="2200" dirty="0" smtClean="0"/>
              <a:t> </a:t>
            </a:r>
            <a:r>
              <a:rPr lang="en-US" sz="2200" dirty="0" err="1" smtClean="0"/>
              <a:t>di</a:t>
            </a:r>
            <a:r>
              <a:rPr lang="en-US" sz="2200" dirty="0" smtClean="0"/>
              <a:t> </a:t>
            </a:r>
            <a:r>
              <a:rPr lang="en-US" sz="2200" dirty="0" err="1" smtClean="0"/>
              <a:t>bidang</a:t>
            </a:r>
            <a:r>
              <a:rPr lang="en-US" sz="2200" dirty="0" smtClean="0"/>
              <a:t> </a:t>
            </a:r>
            <a:r>
              <a:rPr lang="en-US" sz="2200" b="1" dirty="0" smtClean="0"/>
              <a:t>USAHA  EKONOMI  NEGARA</a:t>
            </a:r>
          </a:p>
          <a:p>
            <a:endParaRPr lang="en-US" dirty="0"/>
          </a:p>
        </p:txBody>
      </p:sp>
      <p:sp>
        <p:nvSpPr>
          <p:cNvPr id="7" name="Down Arrow 6"/>
          <p:cNvSpPr/>
          <p:nvPr/>
        </p:nvSpPr>
        <p:spPr>
          <a:xfrm>
            <a:off x="1905000" y="1981200"/>
            <a:ext cx="1143000" cy="2286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096000" y="1905000"/>
            <a:ext cx="1219200" cy="304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534400" cy="6096000"/>
          </a:xfrm>
          <a:ln>
            <a:solidFill>
              <a:schemeClr val="accent6">
                <a:lumMod val="75000"/>
              </a:schemeClr>
            </a:solidFill>
          </a:ln>
        </p:spPr>
        <p:txBody>
          <a:bodyPr>
            <a:normAutofit fontScale="77500" lnSpcReduction="20000"/>
          </a:bodyPr>
          <a:lstStyle/>
          <a:p>
            <a:pPr marL="0" indent="0">
              <a:buNone/>
            </a:pPr>
            <a:r>
              <a:rPr lang="it-IT" b="1" dirty="0" smtClean="0">
                <a:solidFill>
                  <a:srgbClr val="FF0000"/>
                </a:solidFill>
              </a:rPr>
              <a:t>2. It is undemocratic and antidemocracy (Tdk demokratis).</a:t>
            </a:r>
          </a:p>
          <a:p>
            <a:pPr marL="0" indent="0">
              <a:buNone/>
            </a:pPr>
            <a:r>
              <a:rPr lang="it-IT" dirty="0" smtClean="0"/>
              <a:t>Kebijakan-kebijakan ekonomi neoliberal yang dipaksakan kepada seluruh dunia TIDAK dibuat atas nama seluruh penduduk dunia dan untuk kepentingan seluruh penduduk dunia tapi atas nama pemodal, atas nama segelintir orang kaya, atas nama para konglomerat dunia.</a:t>
            </a:r>
          </a:p>
          <a:p>
            <a:pPr marL="0" indent="0">
              <a:buNone/>
            </a:pPr>
            <a:r>
              <a:rPr lang="it-IT" dirty="0" smtClean="0"/>
              <a:t>Kebijakan-kebijakan ekonomi yang diputuskan oleh Bank Dunia dan IMF dibuat berdasarkan siapa yang MENYIMPAN MODAL paling banyak di Bank Dunia &amp; IMF! </a:t>
            </a:r>
          </a:p>
          <a:p>
            <a:pPr marL="0" indent="0">
              <a:buNone/>
            </a:pPr>
            <a:r>
              <a:rPr lang="it-IT" b="1" dirty="0" smtClean="0">
                <a:solidFill>
                  <a:srgbClr val="FF0000"/>
                </a:solidFill>
              </a:rPr>
              <a:t>3. Ekonomi ini pada dasarnya dieksekusi oleh korporasi yang sudah dirancang untuk kebal terhadap hukum</a:t>
            </a:r>
          </a:p>
          <a:p>
            <a:pPr marL="0" indent="0">
              <a:buNone/>
            </a:pPr>
            <a:r>
              <a:rPr lang="it-IT" b="1" dirty="0" smtClean="0">
                <a:solidFill>
                  <a:srgbClr val="FF0000"/>
                </a:solidFill>
              </a:rPr>
              <a:t>4. </a:t>
            </a:r>
            <a:r>
              <a:rPr lang="it-IT" b="1" dirty="0" smtClean="0">
                <a:solidFill>
                  <a:srgbClr val="002060"/>
                </a:solidFill>
              </a:rPr>
              <a:t> Ekonomi ini hanya memperkaya segelintir orang dan mempermiskin mayoritas penduduk dunia secara keseluruhan maupun secara regional dan nasional di setiap negara!</a:t>
            </a:r>
          </a:p>
          <a:p>
            <a:pPr marL="0" indent="0">
              <a:buNone/>
            </a:pPr>
            <a:r>
              <a:rPr lang="it-IT" b="1" dirty="0" smtClean="0">
                <a:solidFill>
                  <a:srgbClr val="FF0000"/>
                </a:solidFill>
              </a:rPr>
              <a:t>5. Sistem Ekonomi Pasar Bebas tanpa kendali ini merupakan sebuah kolonialisme baru!</a:t>
            </a:r>
            <a:endParaRPr lang="id-ID" b="1" dirty="0">
              <a:solidFill>
                <a:srgbClr val="FF0000"/>
              </a:solidFill>
            </a:endParaRPr>
          </a:p>
          <a:p>
            <a:pPr marL="0" indent="0">
              <a:buNone/>
            </a:pPr>
            <a:endParaRPr lang="it-IT" dirty="0" smtClean="0"/>
          </a:p>
        </p:txBody>
      </p:sp>
      <p:sp>
        <p:nvSpPr>
          <p:cNvPr id="4" name="Title 3"/>
          <p:cNvSpPr>
            <a:spLocks noGrp="1"/>
          </p:cNvSpPr>
          <p:nvPr>
            <p:ph type="title"/>
          </p:nvPr>
        </p:nvSpPr>
        <p:spPr>
          <a:xfrm flipH="1">
            <a:off x="228600" y="274638"/>
            <a:ext cx="76200" cy="334962"/>
          </a:xfrm>
        </p:spPr>
        <p:txBody>
          <a:bodyPr>
            <a:normAutofit/>
          </a:bodyPr>
          <a:lstStyle/>
          <a:p>
            <a:r>
              <a:rPr lang="en-US" sz="800" dirty="0" smtClean="0"/>
              <a:t>.</a:t>
            </a:r>
            <a:endParaRPr lang="en-US" sz="800" dirty="0"/>
          </a:p>
        </p:txBody>
      </p:sp>
    </p:spTree>
    <p:extLst>
      <p:ext uri="{BB962C8B-B14F-4D97-AF65-F5344CB8AC3E}">
        <p14:creationId xmlns="" xmlns:p14="http://schemas.microsoft.com/office/powerpoint/2010/main" val="1087475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it-IT" dirty="0" smtClean="0"/>
              <a:t>Dan sejak tahun 1980-an</a:t>
            </a:r>
            <a:endParaRPr lang="id-ID" dirty="0"/>
          </a:p>
        </p:txBody>
      </p:sp>
      <p:sp>
        <p:nvSpPr>
          <p:cNvPr id="3" name="Content Placeholder 2"/>
          <p:cNvSpPr>
            <a:spLocks noGrp="1"/>
          </p:cNvSpPr>
          <p:nvPr>
            <p:ph idx="1"/>
          </p:nvPr>
        </p:nvSpPr>
        <p:spPr>
          <a:xfrm>
            <a:off x="152400" y="990600"/>
            <a:ext cx="8839200" cy="5638800"/>
          </a:xfrm>
          <a:ln>
            <a:solidFill>
              <a:schemeClr val="accent6">
                <a:lumMod val="75000"/>
              </a:schemeClr>
            </a:solidFill>
          </a:ln>
        </p:spPr>
        <p:txBody>
          <a:bodyPr>
            <a:normAutofit/>
          </a:bodyPr>
          <a:lstStyle/>
          <a:p>
            <a:r>
              <a:rPr lang="it-IT" dirty="0" smtClean="0"/>
              <a:t>Kebijakan ekonomi neoliberal yg demikian telah dipaksakan kepada hampir semua negara berkembang, termasuk Indonesia </a:t>
            </a:r>
            <a:r>
              <a:rPr lang="it-IT" b="1" dirty="0" smtClean="0"/>
              <a:t>melalui mekanisme utang-piutang yang dikelola oleh Bank Dunia,  IMF &amp; WTO </a:t>
            </a:r>
          </a:p>
          <a:p>
            <a:r>
              <a:rPr lang="it-IT" dirty="0" smtClean="0"/>
              <a:t>Ketiga lembaga keuangan international ini telah menjadi perpanjangan tangan negara-negara industri/kreditor/pemodal  di Utara untuk mengatur dan mengendalikan ekonomi negara berkembang dengan menggunakan </a:t>
            </a:r>
            <a:r>
              <a:rPr lang="it-IT" b="1" dirty="0" smtClean="0"/>
              <a:t>MEKANISME UTANG LUAR NEGERI.</a:t>
            </a:r>
          </a:p>
        </p:txBody>
      </p:sp>
    </p:spTree>
    <p:extLst>
      <p:ext uri="{BB962C8B-B14F-4D97-AF65-F5344CB8AC3E}">
        <p14:creationId xmlns="" xmlns:p14="http://schemas.microsoft.com/office/powerpoint/2010/main" val="4166942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it-IT" sz="2800" b="1" dirty="0" smtClean="0">
                <a:solidFill>
                  <a:srgbClr val="FFFF00"/>
                </a:solidFill>
              </a:rPr>
              <a:t>AKIBAT KAPITALISME LIBERAL SECARA GLOBAL: </a:t>
            </a:r>
            <a:r>
              <a:rPr lang="it-IT" sz="2800" dirty="0" smtClean="0"/>
              <a:t/>
            </a:r>
            <a:br>
              <a:rPr lang="it-IT" sz="2800" dirty="0" smtClean="0"/>
            </a:br>
            <a:r>
              <a:rPr lang="it-IT" sz="2800" dirty="0" smtClean="0"/>
              <a:t>DUNIA </a:t>
            </a:r>
            <a:r>
              <a:rPr lang="it-IT" sz="2800" smtClean="0"/>
              <a:t>TERBELAH DUA </a:t>
            </a:r>
            <a:r>
              <a:rPr lang="it-IT" sz="2800" dirty="0" smtClean="0"/>
              <a:t>SECARA EKONOMIS: </a:t>
            </a:r>
            <a:br>
              <a:rPr lang="it-IT" sz="2800" dirty="0" smtClean="0"/>
            </a:br>
            <a:r>
              <a:rPr lang="it-IT" sz="3600" b="1" dirty="0" smtClean="0">
                <a:solidFill>
                  <a:srgbClr val="FFFF00"/>
                </a:solidFill>
              </a:rPr>
              <a:t>DUNIA KAYA </a:t>
            </a:r>
            <a:r>
              <a:rPr lang="it-IT" sz="3600" dirty="0" smtClean="0"/>
              <a:t>vs </a:t>
            </a:r>
            <a:r>
              <a:rPr lang="it-IT" sz="3600" b="1" dirty="0" smtClean="0">
                <a:solidFill>
                  <a:srgbClr val="FFFF00"/>
                </a:solidFill>
              </a:rPr>
              <a:t>DUNIA MISKIN</a:t>
            </a:r>
            <a:endParaRPr lang="id-ID" sz="3600" b="1"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53149542"/>
              </p:ext>
            </p:extLst>
          </p:nvPr>
        </p:nvGraphicFramePr>
        <p:xfrm>
          <a:off x="457200" y="1648441"/>
          <a:ext cx="8534400" cy="4895519"/>
        </p:xfrm>
        <a:graphic>
          <a:graphicData uri="http://schemas.openxmlformats.org/drawingml/2006/table">
            <a:tbl>
              <a:tblPr firstRow="1" firstCol="1" bandRow="1">
                <a:tableStyleId>{5C22544A-7EE6-4342-B048-85BDC9FD1C3A}</a:tableStyleId>
              </a:tblPr>
              <a:tblGrid>
                <a:gridCol w="4267200"/>
                <a:gridCol w="4267200"/>
              </a:tblGrid>
              <a:tr h="459691">
                <a:tc>
                  <a:txBody>
                    <a:bodyPr/>
                    <a:lstStyle/>
                    <a:p>
                      <a:pPr algn="ctr">
                        <a:lnSpc>
                          <a:spcPct val="115000"/>
                        </a:lnSpc>
                        <a:spcAft>
                          <a:spcPts val="0"/>
                        </a:spcAft>
                      </a:pPr>
                      <a:r>
                        <a:rPr lang="it-IT" sz="1800" dirty="0">
                          <a:effectLst/>
                        </a:rPr>
                        <a:t>DUNIA </a:t>
                      </a:r>
                      <a:r>
                        <a:rPr lang="it-IT" sz="1800" dirty="0" smtClean="0">
                          <a:effectLst/>
                        </a:rPr>
                        <a:t>I (</a:t>
                      </a:r>
                      <a:r>
                        <a:rPr lang="it-IT" sz="1800" baseline="0" dirty="0" smtClean="0">
                          <a:effectLst/>
                        </a:rPr>
                        <a:t> = KAYA)</a:t>
                      </a:r>
                      <a:endParaRPr lang="id-ID"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800" dirty="0">
                          <a:effectLst/>
                        </a:rPr>
                        <a:t>DUNIA </a:t>
                      </a:r>
                      <a:r>
                        <a:rPr lang="it-IT" sz="1800" dirty="0" smtClean="0">
                          <a:effectLst/>
                        </a:rPr>
                        <a:t>III (=MISKIN)</a:t>
                      </a:r>
                      <a:endParaRPr lang="id-ID" sz="1800" dirty="0">
                        <a:effectLst/>
                        <a:latin typeface="Calibri"/>
                        <a:ea typeface="Calibri"/>
                        <a:cs typeface="Times New Roman"/>
                      </a:endParaRPr>
                    </a:p>
                  </a:txBody>
                  <a:tcPr marL="68580" marR="68580" marT="0" marB="0"/>
                </a:tc>
              </a:tr>
              <a:tr h="459691">
                <a:tc>
                  <a:txBody>
                    <a:bodyPr/>
                    <a:lstStyle/>
                    <a:p>
                      <a:pPr>
                        <a:lnSpc>
                          <a:spcPct val="115000"/>
                        </a:lnSpc>
                        <a:spcAft>
                          <a:spcPts val="0"/>
                        </a:spcAft>
                      </a:pPr>
                      <a:r>
                        <a:rPr lang="it-IT" sz="1800" dirty="0">
                          <a:effectLst/>
                        </a:rPr>
                        <a:t>Industrial countries </a:t>
                      </a:r>
                      <a:endParaRPr lang="id-ID" sz="18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1800" dirty="0">
                          <a:effectLst/>
                        </a:rPr>
                        <a:t>Non industrial countries</a:t>
                      </a:r>
                      <a:endParaRPr lang="id-ID" sz="1800" dirty="0">
                        <a:effectLst/>
                        <a:latin typeface="Calibri"/>
                        <a:ea typeface="Calibri"/>
                        <a:cs typeface="Times New Roman"/>
                      </a:endParaRPr>
                    </a:p>
                  </a:txBody>
                  <a:tcPr marL="68580" marR="68580" marT="0" marB="0"/>
                </a:tc>
              </a:tr>
              <a:tr h="459691">
                <a:tc>
                  <a:txBody>
                    <a:bodyPr/>
                    <a:lstStyle/>
                    <a:p>
                      <a:pPr>
                        <a:lnSpc>
                          <a:spcPct val="115000"/>
                        </a:lnSpc>
                        <a:spcAft>
                          <a:spcPts val="0"/>
                        </a:spcAft>
                      </a:pPr>
                      <a:r>
                        <a:rPr lang="en-US" sz="1800" dirty="0">
                          <a:effectLst/>
                        </a:rPr>
                        <a:t>Very rich (technologically) (poor naturally) </a:t>
                      </a:r>
                      <a:endParaRPr lang="id-ID"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2000" b="1" dirty="0">
                          <a:effectLst/>
                        </a:rPr>
                        <a:t>Very poor </a:t>
                      </a:r>
                      <a:r>
                        <a:rPr lang="en-US" sz="1800" dirty="0">
                          <a:effectLst/>
                        </a:rPr>
                        <a:t>(technologically) (rich naturally)</a:t>
                      </a:r>
                      <a:endParaRPr lang="id-ID" sz="1800" dirty="0">
                        <a:effectLst/>
                        <a:latin typeface="Calibri"/>
                        <a:ea typeface="Calibri"/>
                        <a:cs typeface="Times New Roman"/>
                      </a:endParaRPr>
                    </a:p>
                  </a:txBody>
                  <a:tcPr marL="68580" marR="68580" marT="0" marB="0"/>
                </a:tc>
              </a:tr>
              <a:tr h="584437">
                <a:tc>
                  <a:txBody>
                    <a:bodyPr/>
                    <a:lstStyle/>
                    <a:p>
                      <a:pPr>
                        <a:lnSpc>
                          <a:spcPct val="115000"/>
                        </a:lnSpc>
                        <a:spcAft>
                          <a:spcPts val="0"/>
                        </a:spcAft>
                      </a:pPr>
                      <a:r>
                        <a:rPr lang="en-US" sz="2000" dirty="0">
                          <a:effectLst/>
                        </a:rPr>
                        <a:t>Very developed (John Paul II: over-developed)</a:t>
                      </a:r>
                      <a:endParaRPr lang="id-ID"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2000" b="1" dirty="0">
                          <a:effectLst/>
                        </a:rPr>
                        <a:t>Underdeveloped</a:t>
                      </a:r>
                      <a:r>
                        <a:rPr lang="en-US" sz="2000" dirty="0">
                          <a:effectLst/>
                        </a:rPr>
                        <a:t> or developing countries</a:t>
                      </a:r>
                      <a:endParaRPr lang="id-ID" sz="2000" dirty="0">
                        <a:effectLst/>
                        <a:latin typeface="Calibri"/>
                        <a:ea typeface="Calibri"/>
                        <a:cs typeface="Times New Roman"/>
                      </a:endParaRPr>
                    </a:p>
                  </a:txBody>
                  <a:tcPr marL="68580" marR="68580" marT="0" marB="0"/>
                </a:tc>
              </a:tr>
              <a:tr h="459691">
                <a:tc>
                  <a:txBody>
                    <a:bodyPr/>
                    <a:lstStyle/>
                    <a:p>
                      <a:pPr>
                        <a:lnSpc>
                          <a:spcPct val="115000"/>
                        </a:lnSpc>
                        <a:spcAft>
                          <a:spcPts val="0"/>
                        </a:spcAft>
                      </a:pPr>
                      <a:r>
                        <a:rPr lang="it-IT" sz="2000" dirty="0">
                          <a:effectLst/>
                        </a:rPr>
                        <a:t>Northern countries </a:t>
                      </a:r>
                      <a:endParaRPr lang="id-ID" sz="20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2000" b="1" dirty="0">
                          <a:effectLst/>
                        </a:rPr>
                        <a:t>Southern countries </a:t>
                      </a:r>
                      <a:endParaRPr lang="id-ID" sz="2000" b="1" dirty="0">
                        <a:effectLst/>
                        <a:latin typeface="Calibri"/>
                        <a:ea typeface="Calibri"/>
                        <a:cs typeface="Times New Roman"/>
                      </a:endParaRPr>
                    </a:p>
                  </a:txBody>
                  <a:tcPr marL="68580" marR="68580" marT="0" marB="0"/>
                </a:tc>
              </a:tr>
              <a:tr h="459691">
                <a:tc>
                  <a:txBody>
                    <a:bodyPr/>
                    <a:lstStyle/>
                    <a:p>
                      <a:pPr>
                        <a:lnSpc>
                          <a:spcPct val="115000"/>
                        </a:lnSpc>
                        <a:spcAft>
                          <a:spcPts val="0"/>
                        </a:spcAft>
                      </a:pPr>
                      <a:r>
                        <a:rPr lang="en-US" sz="1800" dirty="0">
                          <a:effectLst/>
                        </a:rPr>
                        <a:t>Countries of the North or in the North  </a:t>
                      </a:r>
                      <a:endParaRPr lang="id-ID"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800">
                          <a:effectLst/>
                        </a:rPr>
                        <a:t>Countries of the South or in the South </a:t>
                      </a:r>
                      <a:endParaRPr lang="id-ID" sz="1800">
                        <a:effectLst/>
                        <a:latin typeface="Calibri"/>
                        <a:ea typeface="Calibri"/>
                        <a:cs typeface="Times New Roman"/>
                      </a:endParaRPr>
                    </a:p>
                  </a:txBody>
                  <a:tcPr marL="68580" marR="68580" marT="0" marB="0"/>
                </a:tc>
              </a:tr>
              <a:tr h="948012">
                <a:tc>
                  <a:txBody>
                    <a:bodyPr/>
                    <a:lstStyle/>
                    <a:p>
                      <a:pPr>
                        <a:lnSpc>
                          <a:spcPct val="115000"/>
                        </a:lnSpc>
                        <a:spcAft>
                          <a:spcPts val="0"/>
                        </a:spcAft>
                      </a:pPr>
                      <a:r>
                        <a:rPr lang="en-US" sz="1800" dirty="0">
                          <a:effectLst/>
                        </a:rPr>
                        <a:t>Creditor Countries (</a:t>
                      </a:r>
                      <a:r>
                        <a:rPr lang="en-US" sz="1800" dirty="0" err="1">
                          <a:effectLst/>
                        </a:rPr>
                        <a:t>sharehoders</a:t>
                      </a:r>
                      <a:r>
                        <a:rPr lang="en-US" sz="1800" dirty="0">
                          <a:effectLst/>
                        </a:rPr>
                        <a:t> of IMF &amp; World Bank)</a:t>
                      </a:r>
                      <a:endParaRPr lang="id-ID"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2000" b="1" dirty="0" err="1" smtClean="0">
                          <a:effectLst/>
                        </a:rPr>
                        <a:t>Debitor</a:t>
                      </a:r>
                      <a:r>
                        <a:rPr lang="en-US" sz="2000" b="1" dirty="0" smtClean="0">
                          <a:effectLst/>
                        </a:rPr>
                        <a:t> </a:t>
                      </a:r>
                      <a:r>
                        <a:rPr lang="en-US" sz="2000" b="1" dirty="0">
                          <a:effectLst/>
                        </a:rPr>
                        <a:t>countries </a:t>
                      </a:r>
                      <a:r>
                        <a:rPr lang="en-US" sz="1800" dirty="0">
                          <a:effectLst/>
                        </a:rPr>
                        <a:t>(the borrowers of World Bank and IMF)</a:t>
                      </a:r>
                      <a:endParaRPr lang="id-ID" sz="1800" dirty="0">
                        <a:effectLst/>
                        <a:latin typeface="Calibri"/>
                        <a:ea typeface="Calibri"/>
                        <a:cs typeface="Times New Roman"/>
                      </a:endParaRPr>
                    </a:p>
                  </a:txBody>
                  <a:tcPr marL="68580" marR="68580" marT="0" marB="0"/>
                </a:tc>
              </a:tr>
              <a:tr h="948012">
                <a:tc>
                  <a:txBody>
                    <a:bodyPr/>
                    <a:lstStyle/>
                    <a:p>
                      <a:pPr>
                        <a:lnSpc>
                          <a:spcPct val="115000"/>
                        </a:lnSpc>
                        <a:spcAft>
                          <a:spcPts val="0"/>
                        </a:spcAft>
                      </a:pPr>
                      <a:r>
                        <a:rPr lang="nl-NL" sz="1800" dirty="0">
                          <a:effectLst/>
                        </a:rPr>
                        <a:t>Eropa, Cina, Hongkong, Taiwan, Korsel, Jepang, Kanada dan Amerika Serikat</a:t>
                      </a:r>
                      <a:endParaRPr lang="id-ID" sz="18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1800" dirty="0">
                          <a:effectLst/>
                        </a:rPr>
                        <a:t>Afrika, Asia Selatan dan Amerika Latin</a:t>
                      </a:r>
                      <a:endParaRPr lang="id-ID"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xmlns="" val="4002086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it-IT" dirty="0" smtClean="0"/>
              <a:t>THE WORLD DEVIDED BY TWO</a:t>
            </a:r>
            <a:endParaRPr lang="id-ID" dirty="0"/>
          </a:p>
        </p:txBody>
      </p:sp>
      <p:sp>
        <p:nvSpPr>
          <p:cNvPr id="3" name="Content Placeholder 2"/>
          <p:cNvSpPr>
            <a:spLocks noGrp="1"/>
          </p:cNvSpPr>
          <p:nvPr>
            <p:ph idx="1"/>
          </p:nvPr>
        </p:nvSpPr>
        <p:spPr/>
        <p:txBody>
          <a:bodyPr/>
          <a:lstStyle/>
          <a:p>
            <a:endParaRPr lang="id-ID"/>
          </a:p>
        </p:txBody>
      </p:sp>
      <p:pic>
        <p:nvPicPr>
          <p:cNvPr id="3075" name="Picture 3" descr="C:\Users\Alexander Jebadu\00 BUKU YG SDH DIBELI\Favorites\Desktop\imag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600200"/>
            <a:ext cx="8610600" cy="51054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Connector 4"/>
          <p:cNvCxnSpPr/>
          <p:nvPr/>
        </p:nvCxnSpPr>
        <p:spPr>
          <a:xfrm>
            <a:off x="228600" y="4248150"/>
            <a:ext cx="8610600" cy="0"/>
          </a:xfrm>
          <a:prstGeom prst="line">
            <a:avLst/>
          </a:prstGeom>
        </p:spPr>
        <p:style>
          <a:lnRef idx="3">
            <a:schemeClr val="dk1"/>
          </a:lnRef>
          <a:fillRef idx="0">
            <a:schemeClr val="dk1"/>
          </a:fillRef>
          <a:effectRef idx="2">
            <a:schemeClr val="dk1"/>
          </a:effectRef>
          <a:fontRef idx="minor">
            <a:schemeClr val="tx1"/>
          </a:fontRef>
        </p:style>
      </p:cxnSp>
      <p:sp>
        <p:nvSpPr>
          <p:cNvPr id="10" name="Rectangle 9"/>
          <p:cNvSpPr/>
          <p:nvPr/>
        </p:nvSpPr>
        <p:spPr>
          <a:xfrm>
            <a:off x="2743200" y="1600200"/>
            <a:ext cx="32004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THE NORTH:  industrilized, rich , developed, homes of the giant TNCS that  ARE EXPLOITING the  SOUTHERN HEMISPHERE</a:t>
            </a:r>
            <a:endParaRPr lang="id-ID" dirty="0"/>
          </a:p>
        </p:txBody>
      </p:sp>
      <p:sp>
        <p:nvSpPr>
          <p:cNvPr id="11" name="Rectangle 10"/>
          <p:cNvSpPr/>
          <p:nvPr/>
        </p:nvSpPr>
        <p:spPr>
          <a:xfrm>
            <a:off x="3108960" y="5562600"/>
            <a:ext cx="4648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THE SOUTH: Non industrilized, poor, underdeveloped or developing,   FEEDING GROUND OF the  subsidiary companies  of  the  TNCs, EXPLOITED by THE NORTH!</a:t>
            </a:r>
            <a:endParaRPr lang="id-ID" dirty="0"/>
          </a:p>
        </p:txBody>
      </p:sp>
    </p:spTree>
    <p:extLst>
      <p:ext uri="{BB962C8B-B14F-4D97-AF65-F5344CB8AC3E}">
        <p14:creationId xmlns:p14="http://schemas.microsoft.com/office/powerpoint/2010/main" xmlns="" val="235972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752600"/>
          </a:xfrm>
          <a:solidFill>
            <a:schemeClr val="tx2">
              <a:lumMod val="60000"/>
              <a:lumOff val="40000"/>
            </a:schemeClr>
          </a:solidFill>
        </p:spPr>
        <p:txBody>
          <a:bodyPr>
            <a:normAutofit fontScale="90000"/>
          </a:bodyPr>
          <a:lstStyle/>
          <a:p>
            <a:r>
              <a:rPr lang="it-IT" sz="2200" dirty="0" smtClean="0"/>
              <a:t/>
            </a:r>
            <a:br>
              <a:rPr lang="it-IT" sz="2200" dirty="0" smtClean="0"/>
            </a:br>
            <a:r>
              <a:rPr lang="it-IT" sz="2200" dirty="0" smtClean="0"/>
              <a:t/>
            </a:r>
            <a:br>
              <a:rPr lang="it-IT" sz="2200" dirty="0" smtClean="0"/>
            </a:br>
            <a:r>
              <a:rPr lang="it-IT" sz="2200" b="1" dirty="0" smtClean="0">
                <a:solidFill>
                  <a:srgbClr val="FFFF00"/>
                </a:solidFill>
              </a:rPr>
              <a:t>AKIBAT KAPITALISME GLOBAL</a:t>
            </a:r>
            <a:r>
              <a:rPr lang="it-IT" sz="2200" dirty="0" smtClean="0"/>
              <a:t>: </a:t>
            </a:r>
            <a:r>
              <a:rPr lang="it-IT" sz="2200" b="1" dirty="0" smtClean="0">
                <a:solidFill>
                  <a:srgbClr val="FF0000"/>
                </a:solidFill>
              </a:rPr>
              <a:t>KETAKADILAN GLOBAL</a:t>
            </a:r>
            <a:r>
              <a:rPr lang="it-IT" sz="2200" dirty="0" smtClean="0"/>
              <a:t/>
            </a:r>
            <a:br>
              <a:rPr lang="it-IT" sz="2200" dirty="0" smtClean="0"/>
            </a:br>
            <a:r>
              <a:rPr lang="it-IT" sz="2200" dirty="0" smtClean="0"/>
              <a:t>Menurut sebuah data thn 2006: penduduk kaya dunia yg jumlahnya hanya 20% mengkonsumi 80% kekayaan pelanet bumi!</a:t>
            </a:r>
            <a:br>
              <a:rPr lang="it-IT" sz="2200" dirty="0" smtClean="0"/>
            </a:br>
            <a:r>
              <a:rPr lang="it-IT" sz="2200" dirty="0" smtClean="0"/>
              <a:t>Lalu 80% penduduk dunia yang miskin hanya mengkonsumi 20% dari kekayaan alam pelanet bumi (sisa dari rekan mereka yg kaya yg jumlahnya 20%!</a:t>
            </a:r>
            <a:br>
              <a:rPr lang="it-IT" sz="2200" dirty="0" smtClean="0"/>
            </a:br>
            <a:r>
              <a:rPr lang="it-IT" sz="2200" dirty="0" smtClean="0"/>
              <a:t> </a:t>
            </a:r>
            <a:endParaRPr lang="id-ID" sz="2200" dirty="0"/>
          </a:p>
        </p:txBody>
      </p:sp>
      <p:sp>
        <p:nvSpPr>
          <p:cNvPr id="3" name="Content Placeholder 2"/>
          <p:cNvSpPr>
            <a:spLocks noGrp="1"/>
          </p:cNvSpPr>
          <p:nvPr>
            <p:ph idx="1"/>
          </p:nvPr>
        </p:nvSpPr>
        <p:spPr/>
        <p:txBody>
          <a:bodyPr>
            <a:normAutofit/>
          </a:bodyPr>
          <a:lstStyle/>
          <a:p>
            <a:pPr marL="0" indent="0">
              <a:buNone/>
            </a:pPr>
            <a:r>
              <a:rPr lang="it-IT" sz="800" dirty="0" smtClean="0"/>
              <a:t>.</a:t>
            </a:r>
            <a:endParaRPr lang="id-ID" sz="800" dirty="0"/>
          </a:p>
        </p:txBody>
      </p:sp>
      <p:graphicFrame>
        <p:nvGraphicFramePr>
          <p:cNvPr id="5" name="Chart 4"/>
          <p:cNvGraphicFramePr>
            <a:graphicFrameLocks noChangeAspect="1"/>
          </p:cNvGraphicFramePr>
          <p:nvPr>
            <p:extLst>
              <p:ext uri="{D42A27DB-BD31-4B8C-83A1-F6EECF244321}">
                <p14:modId xmlns="" xmlns:p14="http://schemas.microsoft.com/office/powerpoint/2010/main" val="3076682771"/>
              </p:ext>
            </p:extLst>
          </p:nvPr>
        </p:nvGraphicFramePr>
        <p:xfrm>
          <a:off x="0" y="2133600"/>
          <a:ext cx="4495800"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noChangeAspect="1"/>
          </p:cNvGraphicFramePr>
          <p:nvPr>
            <p:extLst>
              <p:ext uri="{D42A27DB-BD31-4B8C-83A1-F6EECF244321}">
                <p14:modId xmlns="" xmlns:p14="http://schemas.microsoft.com/office/powerpoint/2010/main" val="1424486504"/>
              </p:ext>
            </p:extLst>
          </p:nvPr>
        </p:nvGraphicFramePr>
        <p:xfrm>
          <a:off x="4191000" y="2057400"/>
          <a:ext cx="5334000" cy="4343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3270096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a:bodyPr>
          <a:lstStyle/>
          <a:p>
            <a:pPr algn="l"/>
            <a:r>
              <a:rPr lang="en-US" sz="800" dirty="0" smtClean="0"/>
              <a:t>.</a:t>
            </a:r>
            <a:endParaRPr lang="en-US" sz="800" dirty="0"/>
          </a:p>
        </p:txBody>
      </p:sp>
      <p:pic>
        <p:nvPicPr>
          <p:cNvPr id="74754" name="Picture 2" descr="C:\Users\userR1916\Desktop\foto rm alex utk Pak Frans Afu Jkt\10 Konferensi Akademik\431  STFK Ledalero  2018.jpg"/>
          <p:cNvPicPr>
            <a:picLocks noGrp="1" noChangeAspect="1" noChangeArrowheads="1"/>
          </p:cNvPicPr>
          <p:nvPr>
            <p:ph idx="1"/>
          </p:nvPr>
        </p:nvPicPr>
        <p:blipFill>
          <a:blip r:embed="rId2"/>
          <a:srcRect/>
          <a:stretch>
            <a:fillRect/>
          </a:stretch>
        </p:blipFill>
        <p:spPr bwMode="auto">
          <a:xfrm>
            <a:off x="228600" y="533400"/>
            <a:ext cx="3710492" cy="5440363"/>
          </a:xfrm>
          <a:prstGeom prst="rect">
            <a:avLst/>
          </a:prstGeom>
          <a:noFill/>
        </p:spPr>
      </p:pic>
      <p:pic>
        <p:nvPicPr>
          <p:cNvPr id="74756" name="Picture 4" descr="C:\Users\userR1916\Desktop\foto rm alex utk Pak Frans Afu Jkt\10 Konferensi Akademik\430  STFK Ledalero  2019.jpg"/>
          <p:cNvPicPr>
            <a:picLocks noChangeAspect="1" noChangeArrowheads="1"/>
          </p:cNvPicPr>
          <p:nvPr/>
        </p:nvPicPr>
        <p:blipFill>
          <a:blip r:embed="rId3"/>
          <a:srcRect/>
          <a:stretch>
            <a:fillRect/>
          </a:stretch>
        </p:blipFill>
        <p:spPr bwMode="auto">
          <a:xfrm>
            <a:off x="4267200" y="533400"/>
            <a:ext cx="4572000" cy="5410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fontScale="90000"/>
          </a:bodyPr>
          <a:lstStyle/>
          <a:p>
            <a:r>
              <a:rPr lang="en-US" dirty="0" smtClean="0"/>
              <a:t>AKIBAT LEBIH LANJUT:</a:t>
            </a:r>
            <a:br>
              <a:rPr lang="en-US" dirty="0" smtClean="0"/>
            </a:br>
            <a:r>
              <a:rPr lang="en-US" dirty="0" smtClean="0"/>
              <a:t>SEJAK TAHUN 2000 </a:t>
            </a:r>
            <a:r>
              <a:rPr lang="en-US" dirty="0" err="1" smtClean="0"/>
              <a:t>hingga</a:t>
            </a:r>
            <a:r>
              <a:rPr lang="en-US" dirty="0" smtClean="0"/>
              <a:t> </a:t>
            </a:r>
            <a:r>
              <a:rPr lang="en-US" dirty="0" err="1" smtClean="0"/>
              <a:t>hari</a:t>
            </a:r>
            <a:r>
              <a:rPr lang="en-US" dirty="0" smtClean="0"/>
              <a:t> </a:t>
            </a:r>
            <a:r>
              <a:rPr lang="en-US" dirty="0" err="1" smtClean="0"/>
              <a:t>ini</a:t>
            </a:r>
            <a:r>
              <a:rPr lang="en-US" dirty="0" smtClean="0"/>
              <a:t>…</a:t>
            </a:r>
            <a:endParaRPr lang="en-US" dirty="0"/>
          </a:p>
        </p:txBody>
      </p:sp>
      <p:sp>
        <p:nvSpPr>
          <p:cNvPr id="3" name="Content Placeholder 2"/>
          <p:cNvSpPr>
            <a:spLocks noGrp="1"/>
          </p:cNvSpPr>
          <p:nvPr>
            <p:ph idx="1"/>
          </p:nvPr>
        </p:nvSpPr>
        <p:spPr>
          <a:xfrm>
            <a:off x="228600" y="1600200"/>
            <a:ext cx="8686800" cy="4525963"/>
          </a:xfrm>
        </p:spPr>
        <p:txBody>
          <a:bodyPr>
            <a:normAutofit/>
          </a:bodyPr>
          <a:lstStyle/>
          <a:p>
            <a:pPr>
              <a:buNone/>
            </a:pPr>
            <a:r>
              <a:rPr lang="en-US" dirty="0" smtClean="0"/>
              <a:t>    ADA PROTEST MASAL DI SELURUH DUNIA MENENTANG:</a:t>
            </a:r>
          </a:p>
          <a:p>
            <a:pPr>
              <a:buNone/>
            </a:pPr>
            <a:r>
              <a:rPr lang="en-US" dirty="0" smtClean="0"/>
              <a:t>  </a:t>
            </a:r>
          </a:p>
          <a:p>
            <a:pPr>
              <a:buNone/>
            </a:pPr>
            <a:r>
              <a:rPr lang="en-US" dirty="0" smtClean="0"/>
              <a:t>  1) </a:t>
            </a:r>
            <a:r>
              <a:rPr lang="en-US" b="1" dirty="0" smtClean="0"/>
              <a:t>SISTEM EKONOMI KAPITALIS LIBERAL </a:t>
            </a:r>
          </a:p>
          <a:p>
            <a:pPr>
              <a:buNone/>
            </a:pPr>
            <a:r>
              <a:rPr lang="en-US" dirty="0" smtClean="0"/>
              <a:t>  2) </a:t>
            </a:r>
            <a:r>
              <a:rPr lang="en-US" sz="3600" b="1" dirty="0" smtClean="0"/>
              <a:t>BANK DUNIA &amp; IMF</a:t>
            </a:r>
          </a:p>
          <a:p>
            <a:pPr>
              <a:buNone/>
            </a:pPr>
            <a:r>
              <a:rPr lang="en-US" dirty="0" smtClean="0"/>
              <a:t>  3) </a:t>
            </a:r>
            <a:r>
              <a:rPr lang="en-US" b="1" dirty="0" smtClean="0"/>
              <a:t>PERUSAHAN-PERUSAHAAN TRANSNASIONAL</a:t>
            </a:r>
            <a:r>
              <a:rPr lang="en-US" dirty="0" smtClean="0"/>
              <a:t>       </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it-IT" dirty="0" smtClean="0"/>
              <a:t>Kantor IMF di Washington DC, USA</a:t>
            </a:r>
            <a:endParaRPr lang="id-ID" dirty="0"/>
          </a:p>
        </p:txBody>
      </p:sp>
      <p:sp>
        <p:nvSpPr>
          <p:cNvPr id="3" name="Content Placeholder 2"/>
          <p:cNvSpPr>
            <a:spLocks noGrp="1"/>
          </p:cNvSpPr>
          <p:nvPr>
            <p:ph idx="1"/>
          </p:nvPr>
        </p:nvSpPr>
        <p:spPr>
          <a:xfrm>
            <a:off x="1905000" y="2590800"/>
            <a:ext cx="5257800" cy="3581400"/>
          </a:xfrm>
        </p:spPr>
        <p:txBody>
          <a:bodyPr/>
          <a:lstStyle/>
          <a:p>
            <a:endParaRPr lang="id-ID" dirty="0"/>
          </a:p>
        </p:txBody>
      </p:sp>
      <p:pic>
        <p:nvPicPr>
          <p:cNvPr id="1026" name="Picture 2" descr="C:\Users\Alexander Jebadu\00 BUKU YG SDH DIBELI\Favorites\Desktop\2057348Gedung-IMF780x39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 y="914400"/>
            <a:ext cx="8534400" cy="5791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5259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09600"/>
          </a:xfrm>
        </p:spPr>
        <p:txBody>
          <a:bodyPr>
            <a:noAutofit/>
          </a:bodyPr>
          <a:lstStyle/>
          <a:p>
            <a:r>
              <a:rPr lang="it-IT" sz="3600" dirty="0" smtClean="0"/>
              <a:t>Kantor Bank Dunia di Washington, DC, USA</a:t>
            </a:r>
            <a:endParaRPr lang="id-ID" sz="3600" dirty="0"/>
          </a:p>
        </p:txBody>
      </p:sp>
      <p:pic>
        <p:nvPicPr>
          <p:cNvPr id="205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28600" y="914400"/>
            <a:ext cx="8763000" cy="5791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Oval 2"/>
          <p:cNvSpPr/>
          <p:nvPr/>
        </p:nvSpPr>
        <p:spPr>
          <a:xfrm>
            <a:off x="7086600" y="1066800"/>
            <a:ext cx="1752600" cy="12954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it-IT" sz="2800" dirty="0" smtClean="0"/>
              <a:t>Kantor IMF</a:t>
            </a:r>
            <a:endParaRPr lang="id-ID" sz="2800" dirty="0"/>
          </a:p>
        </p:txBody>
      </p:sp>
      <p:cxnSp>
        <p:nvCxnSpPr>
          <p:cNvPr id="5" name="Straight Arrow Connector 4"/>
          <p:cNvCxnSpPr/>
          <p:nvPr/>
        </p:nvCxnSpPr>
        <p:spPr>
          <a:xfrm>
            <a:off x="7962900" y="2514600"/>
            <a:ext cx="114300" cy="1981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 xmlns:p14="http://schemas.microsoft.com/office/powerpoint/2010/main" val="28085468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 y="228600"/>
            <a:ext cx="8534400" cy="6248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36596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a:solidFill>
            <a:schemeClr val="accent2">
              <a:lumMod val="60000"/>
              <a:lumOff val="40000"/>
            </a:schemeClr>
          </a:solidFill>
        </p:spPr>
        <p:txBody>
          <a:bodyPr>
            <a:normAutofit fontScale="90000"/>
          </a:bodyPr>
          <a:lstStyle/>
          <a:p>
            <a:r>
              <a:rPr lang="en-US" sz="3200" b="1" dirty="0" smtClean="0"/>
              <a:t>The HISTORY OF LIBERALISM  &amp; COMMUNISM</a:t>
            </a:r>
            <a:endParaRPr lang="en-US" sz="3200" b="1" dirty="0"/>
          </a:p>
        </p:txBody>
      </p:sp>
      <p:sp>
        <p:nvSpPr>
          <p:cNvPr id="3" name="Content Placeholder 2"/>
          <p:cNvSpPr>
            <a:spLocks noGrp="1"/>
          </p:cNvSpPr>
          <p:nvPr>
            <p:ph sz="half" idx="1"/>
          </p:nvPr>
        </p:nvSpPr>
        <p:spPr>
          <a:xfrm>
            <a:off x="152400" y="1905000"/>
            <a:ext cx="4343400" cy="4495800"/>
          </a:xfrm>
          <a:ln>
            <a:solidFill>
              <a:srgbClr val="7030A0"/>
            </a:solidFill>
          </a:ln>
        </p:spPr>
        <p:txBody>
          <a:bodyPr>
            <a:normAutofit fontScale="92500" lnSpcReduction="20000"/>
          </a:bodyPr>
          <a:lstStyle/>
          <a:p>
            <a:r>
              <a:rPr lang="en-US" sz="2000" b="1" dirty="0" err="1" smtClean="0">
                <a:solidFill>
                  <a:srgbClr val="FF0000"/>
                </a:solidFill>
              </a:rPr>
              <a:t>Thn</a:t>
            </a:r>
            <a:r>
              <a:rPr lang="en-US" sz="2000" b="1" dirty="0" smtClean="0">
                <a:solidFill>
                  <a:srgbClr val="FF0000"/>
                </a:solidFill>
              </a:rPr>
              <a:t> 500-1500</a:t>
            </a:r>
            <a:r>
              <a:rPr lang="en-US" sz="2000" b="1" dirty="0" smtClean="0"/>
              <a:t> </a:t>
            </a:r>
            <a:r>
              <a:rPr lang="en-US" sz="2000" dirty="0" smtClean="0"/>
              <a:t>= </a:t>
            </a:r>
            <a:r>
              <a:rPr lang="en-US" sz="2000" dirty="0" err="1" smtClean="0"/>
              <a:t>abad</a:t>
            </a:r>
            <a:r>
              <a:rPr lang="en-US" sz="2000" dirty="0" smtClean="0"/>
              <a:t> </a:t>
            </a:r>
            <a:r>
              <a:rPr lang="en-US" sz="2000" dirty="0" err="1" smtClean="0"/>
              <a:t>pertengah</a:t>
            </a:r>
            <a:r>
              <a:rPr lang="en-US" sz="2400" dirty="0" err="1" smtClean="0"/>
              <a:t>an</a:t>
            </a:r>
            <a:r>
              <a:rPr lang="en-US" sz="2400" dirty="0" smtClean="0"/>
              <a:t> </a:t>
            </a:r>
          </a:p>
          <a:p>
            <a:pPr>
              <a:buNone/>
            </a:pPr>
            <a:r>
              <a:rPr lang="en-US" sz="2400" dirty="0" smtClean="0"/>
              <a:t>                              (middle ages)</a:t>
            </a:r>
          </a:p>
          <a:p>
            <a:r>
              <a:rPr lang="en-US" sz="2400" dirty="0" err="1" smtClean="0"/>
              <a:t>Ciri-cirinya</a:t>
            </a:r>
            <a:r>
              <a:rPr lang="en-US" sz="2400" dirty="0" smtClean="0"/>
              <a:t>: </a:t>
            </a:r>
          </a:p>
          <a:p>
            <a:pPr lvl="1"/>
            <a:r>
              <a:rPr lang="en-US" sz="2000" dirty="0" err="1" smtClean="0"/>
              <a:t>Zaman</a:t>
            </a:r>
            <a:r>
              <a:rPr lang="en-US" sz="2000" dirty="0" smtClean="0"/>
              <a:t> </a:t>
            </a:r>
            <a:r>
              <a:rPr lang="en-US" sz="2000" dirty="0" err="1" smtClean="0"/>
              <a:t>kejayaan</a:t>
            </a:r>
            <a:r>
              <a:rPr lang="en-US" sz="2000" dirty="0" smtClean="0"/>
              <a:t> </a:t>
            </a:r>
            <a:r>
              <a:rPr lang="en-US" sz="2000" dirty="0" err="1" smtClean="0"/>
              <a:t>Gereja</a:t>
            </a:r>
            <a:r>
              <a:rPr lang="en-US" sz="2000" dirty="0" smtClean="0"/>
              <a:t>. </a:t>
            </a:r>
          </a:p>
          <a:p>
            <a:pPr lvl="1"/>
            <a:r>
              <a:rPr lang="en-US" sz="2000" dirty="0" err="1" smtClean="0"/>
              <a:t>Pengaruh</a:t>
            </a:r>
            <a:r>
              <a:rPr lang="en-US" sz="2000" dirty="0" smtClean="0"/>
              <a:t> </a:t>
            </a:r>
            <a:r>
              <a:rPr lang="en-US" sz="2000" dirty="0" err="1" smtClean="0"/>
              <a:t>Paus</a:t>
            </a:r>
            <a:r>
              <a:rPr lang="en-US" sz="2000" dirty="0" smtClean="0"/>
              <a:t> </a:t>
            </a:r>
            <a:r>
              <a:rPr lang="en-US" sz="2000" dirty="0" err="1" smtClean="0"/>
              <a:t>di</a:t>
            </a:r>
            <a:r>
              <a:rPr lang="en-US" sz="2000" dirty="0" smtClean="0"/>
              <a:t> </a:t>
            </a:r>
            <a:r>
              <a:rPr lang="en-US" sz="2000" dirty="0" err="1" smtClean="0"/>
              <a:t>bidang</a:t>
            </a:r>
            <a:r>
              <a:rPr lang="en-US" sz="2000" dirty="0" smtClean="0"/>
              <a:t> </a:t>
            </a:r>
            <a:r>
              <a:rPr lang="en-US" sz="2000" dirty="0" err="1" smtClean="0"/>
              <a:t>politik</a:t>
            </a:r>
            <a:r>
              <a:rPr lang="en-US" sz="2000" dirty="0" smtClean="0"/>
              <a:t> </a:t>
            </a:r>
            <a:r>
              <a:rPr lang="en-US" sz="2000" dirty="0" err="1" smtClean="0"/>
              <a:t>Eropa</a:t>
            </a:r>
            <a:r>
              <a:rPr lang="en-US" sz="2000" dirty="0" smtClean="0"/>
              <a:t> </a:t>
            </a:r>
            <a:r>
              <a:rPr lang="en-US" sz="2000" dirty="0" err="1" smtClean="0"/>
              <a:t>sangat</a:t>
            </a:r>
            <a:r>
              <a:rPr lang="en-US" sz="2000" dirty="0" smtClean="0"/>
              <a:t> </a:t>
            </a:r>
            <a:r>
              <a:rPr lang="en-US" sz="2000" dirty="0" err="1" smtClean="0"/>
              <a:t>besar</a:t>
            </a:r>
            <a:r>
              <a:rPr lang="en-US" sz="2000" dirty="0" smtClean="0"/>
              <a:t> (</a:t>
            </a:r>
            <a:r>
              <a:rPr lang="en-US" sz="2000" dirty="0" err="1" smtClean="0"/>
              <a:t>paus</a:t>
            </a:r>
            <a:r>
              <a:rPr lang="en-US" sz="2000" dirty="0" smtClean="0"/>
              <a:t> </a:t>
            </a:r>
            <a:r>
              <a:rPr lang="en-US" sz="2000" dirty="0" err="1" smtClean="0"/>
              <a:t>yg</a:t>
            </a:r>
            <a:r>
              <a:rPr lang="en-US" sz="2000" dirty="0" smtClean="0"/>
              <a:t> </a:t>
            </a:r>
            <a:r>
              <a:rPr lang="en-US" sz="2000" dirty="0" err="1" smtClean="0"/>
              <a:t>melantik</a:t>
            </a:r>
            <a:r>
              <a:rPr lang="en-US" sz="2000" dirty="0" smtClean="0"/>
              <a:t> raja2 </a:t>
            </a:r>
            <a:r>
              <a:rPr lang="en-US" sz="2000" dirty="0" err="1" smtClean="0"/>
              <a:t>Eropa</a:t>
            </a:r>
            <a:r>
              <a:rPr lang="en-US" sz="2000" dirty="0" smtClean="0"/>
              <a:t>) </a:t>
            </a:r>
          </a:p>
          <a:p>
            <a:pPr lvl="1"/>
            <a:r>
              <a:rPr lang="en-US" sz="2000" dirty="0" err="1" smtClean="0"/>
              <a:t>Monakhianisme</a:t>
            </a:r>
            <a:r>
              <a:rPr lang="en-US" sz="2000" dirty="0" smtClean="0"/>
              <a:t> </a:t>
            </a:r>
            <a:r>
              <a:rPr lang="en-US" sz="2000" dirty="0" err="1" smtClean="0"/>
              <a:t>absolut</a:t>
            </a:r>
            <a:r>
              <a:rPr lang="en-US" sz="2000" dirty="0" smtClean="0"/>
              <a:t>: raja </a:t>
            </a:r>
            <a:r>
              <a:rPr lang="en-US" sz="2000" dirty="0" err="1" smtClean="0"/>
              <a:t>berkuasa</a:t>
            </a:r>
            <a:r>
              <a:rPr lang="en-US" sz="2000" dirty="0" smtClean="0"/>
              <a:t> </a:t>
            </a:r>
            <a:r>
              <a:rPr lang="en-US" sz="2000" dirty="0" err="1" smtClean="0"/>
              <a:t>mutlak</a:t>
            </a:r>
            <a:r>
              <a:rPr lang="en-US" sz="2000" dirty="0" smtClean="0"/>
              <a:t>, </a:t>
            </a:r>
            <a:r>
              <a:rPr lang="en-US" sz="2000" dirty="0" err="1" smtClean="0"/>
              <a:t>umumnya</a:t>
            </a:r>
            <a:r>
              <a:rPr lang="en-US" sz="2000" dirty="0" smtClean="0"/>
              <a:t>  </a:t>
            </a:r>
            <a:r>
              <a:rPr lang="en-US" sz="2000" dirty="0" err="1" smtClean="0"/>
              <a:t>tak</a:t>
            </a:r>
            <a:r>
              <a:rPr lang="en-US" sz="2000" dirty="0" smtClean="0"/>
              <a:t> </a:t>
            </a:r>
            <a:r>
              <a:rPr lang="en-US" sz="2000" dirty="0" err="1" smtClean="0"/>
              <a:t>ada</a:t>
            </a:r>
            <a:r>
              <a:rPr lang="en-US" sz="2000" dirty="0" smtClean="0"/>
              <a:t> </a:t>
            </a:r>
            <a:r>
              <a:rPr lang="en-US" sz="2000" dirty="0" err="1" smtClean="0"/>
              <a:t>hukum</a:t>
            </a:r>
            <a:r>
              <a:rPr lang="en-US" sz="2000" dirty="0" smtClean="0"/>
              <a:t> </a:t>
            </a:r>
            <a:r>
              <a:rPr lang="en-US" sz="2000" dirty="0" err="1" smtClean="0"/>
              <a:t>tertulis</a:t>
            </a:r>
            <a:r>
              <a:rPr lang="en-US" sz="2000" dirty="0" smtClean="0"/>
              <a:t>.</a:t>
            </a:r>
          </a:p>
          <a:p>
            <a:pPr lvl="1">
              <a:buNone/>
            </a:pPr>
            <a:r>
              <a:rPr lang="en-US" sz="2000" dirty="0" smtClean="0"/>
              <a:t>     Raja &amp; </a:t>
            </a:r>
            <a:r>
              <a:rPr lang="en-US" sz="2000" dirty="0" err="1" smtClean="0"/>
              <a:t>kaum</a:t>
            </a:r>
            <a:r>
              <a:rPr lang="en-US" sz="2000" dirty="0" smtClean="0"/>
              <a:t> </a:t>
            </a:r>
            <a:r>
              <a:rPr lang="en-US" sz="2000" dirty="0" err="1" smtClean="0"/>
              <a:t>bangsawan</a:t>
            </a:r>
            <a:r>
              <a:rPr lang="en-US" sz="2000" dirty="0" smtClean="0"/>
              <a:t> </a:t>
            </a:r>
            <a:r>
              <a:rPr lang="en-US" sz="2000" dirty="0" err="1" smtClean="0"/>
              <a:t>berkuasa</a:t>
            </a:r>
            <a:r>
              <a:rPr lang="en-US" sz="2000" dirty="0" smtClean="0"/>
              <a:t> </a:t>
            </a:r>
            <a:r>
              <a:rPr lang="en-US" sz="2000" dirty="0" err="1" smtClean="0"/>
              <a:t>sewenang-wenang</a:t>
            </a:r>
            <a:r>
              <a:rPr lang="en-US" sz="2000" dirty="0" smtClean="0"/>
              <a:t>!</a:t>
            </a:r>
          </a:p>
          <a:p>
            <a:pPr lvl="1"/>
            <a:r>
              <a:rPr lang="en-US" sz="2000" dirty="0" err="1" smtClean="0"/>
              <a:t>Feodalisme</a:t>
            </a:r>
            <a:r>
              <a:rPr lang="en-US" sz="2000" dirty="0" smtClean="0"/>
              <a:t> </a:t>
            </a:r>
            <a:r>
              <a:rPr lang="en-US" sz="2000" dirty="0" err="1" smtClean="0"/>
              <a:t>sangat</a:t>
            </a:r>
            <a:r>
              <a:rPr lang="en-US" sz="2000" dirty="0" smtClean="0"/>
              <a:t> </a:t>
            </a:r>
            <a:r>
              <a:rPr lang="en-US" sz="2000" dirty="0" err="1" smtClean="0"/>
              <a:t>kuat</a:t>
            </a:r>
            <a:r>
              <a:rPr lang="en-US" sz="2000" dirty="0" smtClean="0"/>
              <a:t>!</a:t>
            </a:r>
          </a:p>
          <a:p>
            <a:pPr lvl="1"/>
            <a:r>
              <a:rPr lang="en-US" sz="2000" dirty="0" err="1" smtClean="0"/>
              <a:t>Belum</a:t>
            </a:r>
            <a:r>
              <a:rPr lang="en-US" sz="2000" dirty="0" smtClean="0"/>
              <a:t> </a:t>
            </a:r>
            <a:r>
              <a:rPr lang="en-US" sz="2000" dirty="0" err="1" smtClean="0"/>
              <a:t>ada</a:t>
            </a:r>
            <a:r>
              <a:rPr lang="en-US" sz="2000" dirty="0" smtClean="0"/>
              <a:t> </a:t>
            </a:r>
            <a:r>
              <a:rPr lang="en-US" sz="2000" dirty="0" err="1" smtClean="0"/>
              <a:t>pengakuan</a:t>
            </a:r>
            <a:r>
              <a:rPr lang="en-US" sz="2000" dirty="0" smtClean="0"/>
              <a:t> </a:t>
            </a:r>
            <a:r>
              <a:rPr lang="en-US" sz="2000" dirty="0" err="1" smtClean="0"/>
              <a:t>hak-hak</a:t>
            </a:r>
            <a:r>
              <a:rPr lang="en-US" sz="2000" dirty="0" smtClean="0"/>
              <a:t>  </a:t>
            </a:r>
            <a:r>
              <a:rPr lang="en-US" sz="2000" dirty="0" err="1" smtClean="0"/>
              <a:t>dan</a:t>
            </a:r>
            <a:r>
              <a:rPr lang="en-US" sz="2000" dirty="0" smtClean="0"/>
              <a:t> </a:t>
            </a:r>
            <a:r>
              <a:rPr lang="en-US" sz="2000" dirty="0" err="1" smtClean="0"/>
              <a:t>kebebasan</a:t>
            </a:r>
            <a:r>
              <a:rPr lang="en-US" sz="2000" dirty="0" smtClean="0"/>
              <a:t> </a:t>
            </a:r>
            <a:r>
              <a:rPr lang="en-US" sz="2000" dirty="0" err="1" smtClean="0"/>
              <a:t>pribadi</a:t>
            </a:r>
            <a:r>
              <a:rPr lang="en-US" sz="2000" dirty="0" smtClean="0"/>
              <a:t> </a:t>
            </a:r>
            <a:r>
              <a:rPr lang="en-US" sz="2000" dirty="0" err="1" smtClean="0"/>
              <a:t>manusia</a:t>
            </a:r>
            <a:r>
              <a:rPr lang="en-US" sz="2000" dirty="0" smtClean="0"/>
              <a:t>. </a:t>
            </a:r>
            <a:endParaRPr lang="en-US" sz="2000" dirty="0"/>
          </a:p>
        </p:txBody>
      </p:sp>
      <p:sp>
        <p:nvSpPr>
          <p:cNvPr id="4" name="Content Placeholder 3"/>
          <p:cNvSpPr>
            <a:spLocks noGrp="1"/>
          </p:cNvSpPr>
          <p:nvPr>
            <p:ph sz="half" idx="2"/>
          </p:nvPr>
        </p:nvSpPr>
        <p:spPr>
          <a:xfrm>
            <a:off x="4648200" y="1905000"/>
            <a:ext cx="4343400" cy="4495800"/>
          </a:xfrm>
          <a:ln>
            <a:solidFill>
              <a:srgbClr val="7030A0"/>
            </a:solidFill>
          </a:ln>
        </p:spPr>
        <p:txBody>
          <a:bodyPr>
            <a:normAutofit fontScale="92500" lnSpcReduction="20000"/>
          </a:bodyPr>
          <a:lstStyle/>
          <a:p>
            <a:r>
              <a:rPr lang="en-US" sz="1800" b="1" dirty="0" err="1" smtClean="0">
                <a:solidFill>
                  <a:srgbClr val="FF0000"/>
                </a:solidFill>
              </a:rPr>
              <a:t>Thn</a:t>
            </a:r>
            <a:r>
              <a:rPr lang="en-US" sz="1800" b="1" dirty="0" smtClean="0">
                <a:solidFill>
                  <a:srgbClr val="FF0000"/>
                </a:solidFill>
              </a:rPr>
              <a:t> 1500-1945</a:t>
            </a:r>
            <a:r>
              <a:rPr lang="en-US" sz="1800" dirty="0" smtClean="0">
                <a:solidFill>
                  <a:srgbClr val="FF0000"/>
                </a:solidFill>
              </a:rPr>
              <a:t>: </a:t>
            </a:r>
          </a:p>
          <a:p>
            <a:pPr lvl="1"/>
            <a:r>
              <a:rPr lang="en-US" sz="2100" dirty="0" err="1" smtClean="0"/>
              <a:t>zaman</a:t>
            </a:r>
            <a:r>
              <a:rPr lang="en-US" sz="2100" dirty="0" smtClean="0"/>
              <a:t> </a:t>
            </a:r>
            <a:r>
              <a:rPr lang="en-US" sz="2100" dirty="0" err="1" smtClean="0"/>
              <a:t>penemuan</a:t>
            </a:r>
            <a:r>
              <a:rPr lang="en-US" sz="2100" dirty="0" smtClean="0"/>
              <a:t> </a:t>
            </a:r>
            <a:r>
              <a:rPr lang="en-US" sz="2100" dirty="0" err="1" smtClean="0"/>
              <a:t>dunia</a:t>
            </a:r>
            <a:r>
              <a:rPr lang="en-US" sz="2100" dirty="0" smtClean="0"/>
              <a:t> </a:t>
            </a:r>
            <a:r>
              <a:rPr lang="en-US" sz="2100" dirty="0" err="1" smtClean="0"/>
              <a:t>baru</a:t>
            </a:r>
            <a:r>
              <a:rPr lang="en-US" sz="2100" dirty="0" smtClean="0"/>
              <a:t> </a:t>
            </a:r>
            <a:r>
              <a:rPr lang="en-US" sz="2100" dirty="0" err="1" smtClean="0"/>
              <a:t>di</a:t>
            </a:r>
            <a:r>
              <a:rPr lang="en-US" sz="2100" dirty="0" smtClean="0"/>
              <a:t> </a:t>
            </a:r>
            <a:r>
              <a:rPr lang="en-US" sz="2100" dirty="0" err="1" smtClean="0"/>
              <a:t>luar</a:t>
            </a:r>
            <a:r>
              <a:rPr lang="en-US" sz="2100" dirty="0" smtClean="0"/>
              <a:t> </a:t>
            </a:r>
            <a:r>
              <a:rPr lang="en-US" sz="2100" dirty="0" err="1" smtClean="0"/>
              <a:t>Eropa</a:t>
            </a:r>
            <a:r>
              <a:rPr lang="en-US" sz="2100" dirty="0" smtClean="0"/>
              <a:t> / </a:t>
            </a:r>
            <a:r>
              <a:rPr lang="en-US" sz="2100" dirty="0" err="1" smtClean="0"/>
              <a:t>zaman</a:t>
            </a:r>
            <a:r>
              <a:rPr lang="en-US" sz="2100" dirty="0" smtClean="0"/>
              <a:t> </a:t>
            </a:r>
            <a:r>
              <a:rPr lang="en-US" sz="2100" dirty="0" err="1" smtClean="0"/>
              <a:t>penjajahan</a:t>
            </a:r>
            <a:r>
              <a:rPr lang="en-US" sz="2100" dirty="0" smtClean="0"/>
              <a:t> </a:t>
            </a:r>
            <a:r>
              <a:rPr lang="en-US" sz="2100" dirty="0" err="1" smtClean="0"/>
              <a:t>terhadap</a:t>
            </a:r>
            <a:r>
              <a:rPr lang="en-US" sz="2100" dirty="0" smtClean="0"/>
              <a:t> Asia, </a:t>
            </a:r>
            <a:r>
              <a:rPr lang="en-US" sz="2100" dirty="0" err="1" smtClean="0"/>
              <a:t>Afrika</a:t>
            </a:r>
            <a:r>
              <a:rPr lang="en-US" sz="2100" dirty="0" smtClean="0"/>
              <a:t> </a:t>
            </a:r>
            <a:r>
              <a:rPr lang="en-US" sz="2100" dirty="0" err="1" smtClean="0"/>
              <a:t>dan</a:t>
            </a:r>
            <a:r>
              <a:rPr lang="en-US" sz="2100" dirty="0" smtClean="0"/>
              <a:t> </a:t>
            </a:r>
            <a:r>
              <a:rPr lang="en-US" sz="2100" dirty="0" err="1" smtClean="0"/>
              <a:t>Amerika</a:t>
            </a:r>
            <a:r>
              <a:rPr lang="en-US" sz="2100" dirty="0" smtClean="0"/>
              <a:t> Latin (= </a:t>
            </a:r>
            <a:r>
              <a:rPr lang="en-US" sz="2100" dirty="0" err="1" smtClean="0"/>
              <a:t>penjajahan</a:t>
            </a:r>
            <a:r>
              <a:rPr lang="en-US" sz="2100" dirty="0" smtClean="0"/>
              <a:t> </a:t>
            </a:r>
            <a:r>
              <a:rPr lang="en-US" sz="2100" dirty="0" err="1" smtClean="0"/>
              <a:t>terbuka</a:t>
            </a:r>
            <a:r>
              <a:rPr lang="en-US" sz="2100" dirty="0" smtClean="0"/>
              <a:t>).</a:t>
            </a:r>
          </a:p>
          <a:p>
            <a:pPr lvl="1"/>
            <a:r>
              <a:rPr lang="en-US" sz="2100" dirty="0" err="1" smtClean="0"/>
              <a:t>Zaman</a:t>
            </a:r>
            <a:r>
              <a:rPr lang="en-US" sz="2100" dirty="0" smtClean="0"/>
              <a:t> </a:t>
            </a:r>
            <a:r>
              <a:rPr lang="en-US" sz="2100" dirty="0" err="1" smtClean="0"/>
              <a:t>Pencerahan</a:t>
            </a:r>
            <a:r>
              <a:rPr lang="en-US" sz="2100" dirty="0" smtClean="0"/>
              <a:t> </a:t>
            </a:r>
            <a:r>
              <a:rPr lang="en-US" sz="2100" dirty="0" err="1" smtClean="0"/>
              <a:t>Bangsa</a:t>
            </a:r>
            <a:r>
              <a:rPr lang="en-US" sz="2100" dirty="0" smtClean="0"/>
              <a:t> </a:t>
            </a:r>
            <a:r>
              <a:rPr lang="en-US" sz="2100" dirty="0" err="1" smtClean="0"/>
              <a:t>Eropa</a:t>
            </a:r>
            <a:r>
              <a:rPr lang="en-US" sz="2100" dirty="0" smtClean="0"/>
              <a:t>  (</a:t>
            </a:r>
            <a:r>
              <a:rPr lang="en-US" sz="2100" i="1" dirty="0" err="1" smtClean="0"/>
              <a:t>Renaisance</a:t>
            </a:r>
            <a:r>
              <a:rPr lang="en-US" sz="2100" i="1" dirty="0" smtClean="0"/>
              <a:t>, </a:t>
            </a:r>
            <a:r>
              <a:rPr lang="en-US" sz="2100" i="1" dirty="0" err="1" smtClean="0"/>
              <a:t>Aufklerung</a:t>
            </a:r>
            <a:r>
              <a:rPr lang="en-US" sz="2100" dirty="0" smtClean="0"/>
              <a:t>)  </a:t>
            </a:r>
          </a:p>
          <a:p>
            <a:pPr lvl="1"/>
            <a:r>
              <a:rPr lang="en-US" sz="2100" dirty="0" err="1" smtClean="0"/>
              <a:t>Reformasi</a:t>
            </a:r>
            <a:r>
              <a:rPr lang="en-US" sz="2100" dirty="0" smtClean="0"/>
              <a:t> </a:t>
            </a:r>
            <a:r>
              <a:rPr lang="en-US" sz="2100" dirty="0" err="1" smtClean="0"/>
              <a:t>Gereja</a:t>
            </a:r>
            <a:r>
              <a:rPr lang="en-US" sz="2100" dirty="0" smtClean="0"/>
              <a:t> </a:t>
            </a:r>
            <a:r>
              <a:rPr lang="en-US" sz="2100" dirty="0" err="1" smtClean="0"/>
              <a:t>Prostestang</a:t>
            </a:r>
            <a:r>
              <a:rPr lang="en-US" sz="2100" dirty="0" smtClean="0"/>
              <a:t> </a:t>
            </a:r>
            <a:r>
              <a:rPr lang="en-US" sz="2100" dirty="0" err="1" smtClean="0"/>
              <a:t>oleh</a:t>
            </a:r>
            <a:r>
              <a:rPr lang="en-US" sz="2100" dirty="0" smtClean="0"/>
              <a:t> Martin Luther </a:t>
            </a:r>
          </a:p>
          <a:p>
            <a:pPr lvl="1"/>
            <a:r>
              <a:rPr lang="en-US" sz="2100" dirty="0" err="1" smtClean="0"/>
              <a:t>Revolusi</a:t>
            </a:r>
            <a:r>
              <a:rPr lang="en-US" sz="2100" dirty="0" smtClean="0"/>
              <a:t> </a:t>
            </a:r>
            <a:r>
              <a:rPr lang="en-US" sz="2100" dirty="0" err="1" smtClean="0"/>
              <a:t>Perancis</a:t>
            </a:r>
            <a:r>
              <a:rPr lang="en-US" sz="2100" dirty="0" smtClean="0"/>
              <a:t>: </a:t>
            </a:r>
            <a:r>
              <a:rPr lang="en-US" sz="2100" dirty="0" err="1" smtClean="0"/>
              <a:t>mengakhiri</a:t>
            </a:r>
            <a:r>
              <a:rPr lang="en-US" sz="2100" dirty="0" smtClean="0"/>
              <a:t> </a:t>
            </a:r>
            <a:r>
              <a:rPr lang="en-US" sz="2100" dirty="0" err="1" smtClean="0"/>
              <a:t>sistem</a:t>
            </a:r>
            <a:r>
              <a:rPr lang="en-US" sz="2100" dirty="0" smtClean="0"/>
              <a:t> </a:t>
            </a:r>
            <a:r>
              <a:rPr lang="en-US" sz="2100" dirty="0" err="1" smtClean="0"/>
              <a:t>Monarkhi</a:t>
            </a:r>
            <a:r>
              <a:rPr lang="en-US" sz="2100" dirty="0" smtClean="0"/>
              <a:t> (</a:t>
            </a:r>
            <a:r>
              <a:rPr lang="en-US" sz="2100" dirty="0" err="1" smtClean="0"/>
              <a:t>Kerajaaan</a:t>
            </a:r>
            <a:r>
              <a:rPr lang="en-US" sz="2100" dirty="0" smtClean="0"/>
              <a:t>) </a:t>
            </a:r>
          </a:p>
          <a:p>
            <a:pPr lvl="1"/>
            <a:r>
              <a:rPr lang="en-US" sz="2100" dirty="0" err="1" smtClean="0"/>
              <a:t>Perjuangan</a:t>
            </a:r>
            <a:r>
              <a:rPr lang="en-US" sz="2100" dirty="0" smtClean="0"/>
              <a:t> </a:t>
            </a:r>
            <a:r>
              <a:rPr lang="en-US" sz="2100" b="1" i="1" dirty="0" err="1" smtClean="0"/>
              <a:t>kebebasan</a:t>
            </a:r>
            <a:r>
              <a:rPr lang="en-US" sz="2100" b="1" i="1" dirty="0" smtClean="0"/>
              <a:t> </a:t>
            </a:r>
            <a:r>
              <a:rPr lang="en-US" sz="2100" b="1" i="1" dirty="0" err="1" smtClean="0"/>
              <a:t>pribadi</a:t>
            </a:r>
            <a:r>
              <a:rPr lang="en-US" sz="2100" b="1" i="1" dirty="0" smtClean="0"/>
              <a:t> </a:t>
            </a:r>
            <a:r>
              <a:rPr lang="en-US" sz="2100" b="1" i="1" dirty="0" err="1" smtClean="0"/>
              <a:t>manusia</a:t>
            </a:r>
            <a:r>
              <a:rPr lang="en-US" sz="2100" b="1" i="1" dirty="0" smtClean="0"/>
              <a:t> </a:t>
            </a:r>
            <a:r>
              <a:rPr lang="en-US" sz="2100" dirty="0" err="1" smtClean="0"/>
              <a:t>seperti</a:t>
            </a:r>
            <a:r>
              <a:rPr lang="en-US" sz="2100" dirty="0" smtClean="0"/>
              <a:t> yang </a:t>
            </a:r>
            <a:r>
              <a:rPr lang="en-US" sz="2100" dirty="0" err="1" smtClean="0"/>
              <a:t>menjadi</a:t>
            </a:r>
            <a:r>
              <a:rPr lang="en-US" sz="2100" dirty="0" smtClean="0"/>
              <a:t> </a:t>
            </a:r>
            <a:r>
              <a:rPr lang="en-US" sz="2100" dirty="0" err="1" smtClean="0"/>
              <a:t>semboyan</a:t>
            </a:r>
            <a:r>
              <a:rPr lang="en-US" sz="2100" dirty="0" smtClean="0"/>
              <a:t>  </a:t>
            </a:r>
            <a:r>
              <a:rPr lang="en-US" sz="2100" dirty="0" err="1" smtClean="0"/>
              <a:t>dari</a:t>
            </a:r>
            <a:r>
              <a:rPr lang="en-US" sz="2100" dirty="0" smtClean="0"/>
              <a:t> </a:t>
            </a:r>
            <a:r>
              <a:rPr lang="en-US" sz="2100" dirty="0" err="1" smtClean="0"/>
              <a:t>Revolusi</a:t>
            </a:r>
            <a:r>
              <a:rPr lang="en-US" sz="2100" dirty="0" smtClean="0"/>
              <a:t> </a:t>
            </a:r>
            <a:r>
              <a:rPr lang="en-US" sz="2100" dirty="0" err="1" smtClean="0"/>
              <a:t>Perancis</a:t>
            </a:r>
            <a:r>
              <a:rPr lang="en-US" sz="2100" dirty="0" smtClean="0"/>
              <a:t>: </a:t>
            </a:r>
            <a:r>
              <a:rPr lang="en-US" sz="2100" b="1" i="1" dirty="0" smtClean="0"/>
              <a:t>LIBERTE</a:t>
            </a:r>
            <a:r>
              <a:rPr lang="en-US" sz="2100" dirty="0" smtClean="0"/>
              <a:t> (</a:t>
            </a:r>
            <a:r>
              <a:rPr lang="en-US" sz="2100" dirty="0" err="1" smtClean="0"/>
              <a:t>kebebasan</a:t>
            </a:r>
            <a:r>
              <a:rPr lang="en-US" sz="2100" b="1" i="1" dirty="0" smtClean="0"/>
              <a:t>), EGALITE </a:t>
            </a:r>
            <a:r>
              <a:rPr lang="en-US" sz="2100" dirty="0" smtClean="0"/>
              <a:t>(</a:t>
            </a:r>
            <a:r>
              <a:rPr lang="en-US" sz="2100" dirty="0" err="1" smtClean="0"/>
              <a:t>kesamaan</a:t>
            </a:r>
            <a:r>
              <a:rPr lang="en-US" sz="2100" dirty="0" smtClean="0"/>
              <a:t> </a:t>
            </a:r>
            <a:r>
              <a:rPr lang="en-US" sz="2100" dirty="0" err="1" smtClean="0"/>
              <a:t>derajat</a:t>
            </a:r>
            <a:r>
              <a:rPr lang="en-US" sz="2100" dirty="0" smtClean="0"/>
              <a:t>) &amp; </a:t>
            </a:r>
            <a:r>
              <a:rPr lang="en-US" sz="2100" b="1" i="1" dirty="0" smtClean="0"/>
              <a:t>FRATERNITE</a:t>
            </a:r>
            <a:r>
              <a:rPr lang="en-US" sz="2100" dirty="0" smtClean="0"/>
              <a:t> (</a:t>
            </a:r>
            <a:r>
              <a:rPr lang="en-US" sz="2100" dirty="0" err="1" smtClean="0"/>
              <a:t>persaudaraan</a:t>
            </a:r>
            <a:r>
              <a:rPr lang="en-US" sz="2100" dirty="0" smtClean="0"/>
              <a:t>).</a:t>
            </a:r>
          </a:p>
          <a:p>
            <a:pPr lvl="1">
              <a:buNone/>
            </a:pPr>
            <a:r>
              <a:rPr lang="en-US" sz="1400" dirty="0" smtClean="0"/>
              <a:t>        </a:t>
            </a:r>
            <a:endParaRPr lang="en-US" sz="1400" dirty="0"/>
          </a:p>
        </p:txBody>
      </p:sp>
      <p:sp>
        <p:nvSpPr>
          <p:cNvPr id="8" name="Right Arrow 7"/>
          <p:cNvSpPr/>
          <p:nvPr/>
        </p:nvSpPr>
        <p:spPr>
          <a:xfrm>
            <a:off x="152400" y="1066800"/>
            <a:ext cx="87630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Quad Arrow 8"/>
          <p:cNvSpPr/>
          <p:nvPr/>
        </p:nvSpPr>
        <p:spPr>
          <a:xfrm>
            <a:off x="4191000" y="990600"/>
            <a:ext cx="228600" cy="228600"/>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Quad Arrow 9"/>
          <p:cNvSpPr/>
          <p:nvPr/>
        </p:nvSpPr>
        <p:spPr>
          <a:xfrm flipH="1">
            <a:off x="1981200" y="914400"/>
            <a:ext cx="304800" cy="304800"/>
          </a:xfrm>
          <a:prstGeom prst="quad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Quad Arrow 10"/>
          <p:cNvSpPr/>
          <p:nvPr/>
        </p:nvSpPr>
        <p:spPr>
          <a:xfrm>
            <a:off x="6248400" y="914400"/>
            <a:ext cx="381000" cy="304800"/>
          </a:xfrm>
          <a:prstGeom prst="quad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Quad Arrow 11"/>
          <p:cNvSpPr/>
          <p:nvPr/>
        </p:nvSpPr>
        <p:spPr>
          <a:xfrm>
            <a:off x="0" y="990600"/>
            <a:ext cx="304800" cy="228600"/>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Quad Arrow 12"/>
          <p:cNvSpPr/>
          <p:nvPr/>
        </p:nvSpPr>
        <p:spPr>
          <a:xfrm>
            <a:off x="8534400" y="914400"/>
            <a:ext cx="381000" cy="304800"/>
          </a:xfrm>
          <a:prstGeom prst="quad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295400"/>
            <a:ext cx="685800" cy="369332"/>
          </a:xfrm>
          <a:prstGeom prst="rect">
            <a:avLst/>
          </a:prstGeom>
          <a:solidFill>
            <a:srgbClr val="FFFF00"/>
          </a:solidFill>
        </p:spPr>
        <p:txBody>
          <a:bodyPr wrap="square">
            <a:spAutoFit/>
          </a:bodyPr>
          <a:lstStyle/>
          <a:p>
            <a:r>
              <a:rPr lang="en-US" dirty="0" smtClean="0"/>
              <a:t>1 M</a:t>
            </a:r>
            <a:endParaRPr lang="en-US" dirty="0"/>
          </a:p>
        </p:txBody>
      </p:sp>
      <p:sp>
        <p:nvSpPr>
          <p:cNvPr id="16" name="Rectangle 15"/>
          <p:cNvSpPr/>
          <p:nvPr/>
        </p:nvSpPr>
        <p:spPr>
          <a:xfrm>
            <a:off x="1828800" y="1295400"/>
            <a:ext cx="732893" cy="369332"/>
          </a:xfrm>
          <a:prstGeom prst="rect">
            <a:avLst/>
          </a:prstGeom>
          <a:solidFill>
            <a:srgbClr val="00B0F0"/>
          </a:solidFill>
          <a:ln>
            <a:solidFill>
              <a:schemeClr val="accent2">
                <a:lumMod val="75000"/>
              </a:schemeClr>
            </a:solidFill>
          </a:ln>
        </p:spPr>
        <p:txBody>
          <a:bodyPr wrap="none">
            <a:spAutoFit/>
          </a:bodyPr>
          <a:lstStyle/>
          <a:p>
            <a:r>
              <a:rPr lang="en-US" dirty="0" smtClean="0"/>
              <a:t>500M</a:t>
            </a:r>
            <a:endParaRPr lang="en-US" dirty="0"/>
          </a:p>
        </p:txBody>
      </p:sp>
      <p:sp>
        <p:nvSpPr>
          <p:cNvPr id="17" name="Rectangle 16"/>
          <p:cNvSpPr/>
          <p:nvPr/>
        </p:nvSpPr>
        <p:spPr>
          <a:xfrm>
            <a:off x="3886200" y="1295400"/>
            <a:ext cx="849913" cy="369332"/>
          </a:xfrm>
          <a:prstGeom prst="rect">
            <a:avLst/>
          </a:prstGeom>
          <a:solidFill>
            <a:srgbClr val="FFFF00"/>
          </a:solidFill>
        </p:spPr>
        <p:txBody>
          <a:bodyPr wrap="none">
            <a:spAutoFit/>
          </a:bodyPr>
          <a:lstStyle/>
          <a:p>
            <a:r>
              <a:rPr lang="en-US" dirty="0" smtClean="0"/>
              <a:t>1000M</a:t>
            </a:r>
            <a:endParaRPr lang="en-US" dirty="0"/>
          </a:p>
        </p:txBody>
      </p:sp>
      <p:sp>
        <p:nvSpPr>
          <p:cNvPr id="18" name="Rectangle 17"/>
          <p:cNvSpPr/>
          <p:nvPr/>
        </p:nvSpPr>
        <p:spPr>
          <a:xfrm>
            <a:off x="6019800" y="1295400"/>
            <a:ext cx="849913" cy="369332"/>
          </a:xfrm>
          <a:prstGeom prst="rect">
            <a:avLst/>
          </a:prstGeom>
          <a:solidFill>
            <a:srgbClr val="00B0F0"/>
          </a:solidFill>
          <a:ln>
            <a:solidFill>
              <a:schemeClr val="accent2">
                <a:lumMod val="75000"/>
              </a:schemeClr>
            </a:solidFill>
          </a:ln>
        </p:spPr>
        <p:txBody>
          <a:bodyPr wrap="none">
            <a:spAutoFit/>
          </a:bodyPr>
          <a:lstStyle/>
          <a:p>
            <a:r>
              <a:rPr lang="en-US" dirty="0" smtClean="0"/>
              <a:t>1500M</a:t>
            </a:r>
            <a:endParaRPr lang="en-US" dirty="0"/>
          </a:p>
        </p:txBody>
      </p:sp>
      <p:sp>
        <p:nvSpPr>
          <p:cNvPr id="19" name="Rectangle 18"/>
          <p:cNvSpPr/>
          <p:nvPr/>
        </p:nvSpPr>
        <p:spPr>
          <a:xfrm>
            <a:off x="8458200" y="1219200"/>
            <a:ext cx="705642" cy="369332"/>
          </a:xfrm>
          <a:prstGeom prst="rect">
            <a:avLst/>
          </a:prstGeom>
          <a:solidFill>
            <a:srgbClr val="FFFF00"/>
          </a:solidFill>
        </p:spPr>
        <p:txBody>
          <a:bodyPr wrap="none">
            <a:spAutoFit/>
          </a:bodyPr>
          <a:lstStyle/>
          <a:p>
            <a:r>
              <a:rPr lang="en-US" dirty="0" smtClean="0"/>
              <a:t>2020 </a:t>
            </a:r>
            <a:endParaRPr lang="en-US" dirty="0"/>
          </a:p>
        </p:txBody>
      </p:sp>
      <p:sp>
        <p:nvSpPr>
          <p:cNvPr id="20" name="Quad Arrow 19"/>
          <p:cNvSpPr/>
          <p:nvPr/>
        </p:nvSpPr>
        <p:spPr>
          <a:xfrm>
            <a:off x="7162800" y="914400"/>
            <a:ext cx="304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1" name="Right Arrow 20"/>
          <p:cNvSpPr/>
          <p:nvPr/>
        </p:nvSpPr>
        <p:spPr>
          <a:xfrm>
            <a:off x="2133600" y="1219200"/>
            <a:ext cx="4267200" cy="45719"/>
          </a:xfrm>
          <a:prstGeom prst="rightArrow">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010400" y="1295400"/>
            <a:ext cx="849913" cy="369332"/>
          </a:xfrm>
          <a:prstGeom prst="rect">
            <a:avLst/>
          </a:prstGeom>
          <a:solidFill>
            <a:schemeClr val="accent4">
              <a:lumMod val="60000"/>
              <a:lumOff val="40000"/>
            </a:schemeClr>
          </a:solidFill>
          <a:ln>
            <a:solidFill>
              <a:srgbClr val="7030A0"/>
            </a:solidFill>
          </a:ln>
        </p:spPr>
        <p:txBody>
          <a:bodyPr wrap="none">
            <a:spAutoFit/>
          </a:bodyPr>
          <a:lstStyle/>
          <a:p>
            <a:r>
              <a:rPr lang="en-US" dirty="0" smtClean="0"/>
              <a:t>1700M</a:t>
            </a:r>
            <a:endParaRPr lang="en-US" dirty="0"/>
          </a:p>
        </p:txBody>
      </p:sp>
      <p:sp>
        <p:nvSpPr>
          <p:cNvPr id="24" name="Quad Arrow Callout 23"/>
          <p:cNvSpPr/>
          <p:nvPr/>
        </p:nvSpPr>
        <p:spPr>
          <a:xfrm>
            <a:off x="8077200" y="914400"/>
            <a:ext cx="381000" cy="304800"/>
          </a:xfrm>
          <a:prstGeom prst="quad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924800" y="1295400"/>
            <a:ext cx="652743" cy="369332"/>
          </a:xfrm>
          <a:prstGeom prst="rect">
            <a:avLst/>
          </a:prstGeom>
        </p:spPr>
        <p:txBody>
          <a:bodyPr wrap="none">
            <a:spAutoFit/>
          </a:bodyPr>
          <a:lstStyle/>
          <a:p>
            <a:r>
              <a:rPr lang="en-US" b="1" dirty="0" smtClean="0">
                <a:solidFill>
                  <a:srgbClr val="FF0000"/>
                </a:solidFill>
              </a:rPr>
              <a:t>1945</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 y="152400"/>
            <a:ext cx="8763000" cy="6477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0323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it-IT" dirty="0" smtClean="0"/>
              <a:t>PROTEST TERHADAP IMF</a:t>
            </a:r>
            <a:endParaRPr lang="id-ID" dirty="0"/>
          </a:p>
        </p:txBody>
      </p:sp>
      <p:pic>
        <p:nvPicPr>
          <p:cNvPr id="1433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81000" y="990600"/>
            <a:ext cx="8534400" cy="5638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Oval 3"/>
          <p:cNvSpPr/>
          <p:nvPr/>
        </p:nvSpPr>
        <p:spPr>
          <a:xfrm>
            <a:off x="5791200" y="1524000"/>
            <a:ext cx="31242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IMF: International Monetary Fund (Dana </a:t>
            </a:r>
            <a:r>
              <a:rPr lang="en-US" dirty="0" err="1" smtClean="0"/>
              <a:t>Moneter</a:t>
            </a:r>
            <a:r>
              <a:rPr lang="en-US" dirty="0" smtClean="0"/>
              <a:t> </a:t>
            </a:r>
            <a:r>
              <a:rPr lang="en-US" dirty="0" err="1" smtClean="0"/>
              <a:t>Internasional</a:t>
            </a:r>
            <a:r>
              <a:rPr lang="en-US" dirty="0" smtClean="0"/>
              <a:t>)</a:t>
            </a:r>
            <a:endParaRPr lang="en-US" dirty="0"/>
          </a:p>
        </p:txBody>
      </p:sp>
    </p:spTree>
    <p:extLst>
      <p:ext uri="{BB962C8B-B14F-4D97-AF65-F5344CB8AC3E}">
        <p14:creationId xmlns="" xmlns:p14="http://schemas.microsoft.com/office/powerpoint/2010/main" val="2158545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024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 y="228600"/>
            <a:ext cx="8763000" cy="64769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Oval 4"/>
          <p:cNvSpPr/>
          <p:nvPr/>
        </p:nvSpPr>
        <p:spPr>
          <a:xfrm>
            <a:off x="152400" y="1143000"/>
            <a:ext cx="3048000" cy="144780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WTO: </a:t>
            </a:r>
            <a:r>
              <a:rPr lang="en-US" b="1" i="1" dirty="0" smtClean="0"/>
              <a:t>World Trade Organization </a:t>
            </a:r>
            <a:r>
              <a:rPr lang="en-US" dirty="0" smtClean="0"/>
              <a:t>(</a:t>
            </a:r>
            <a:r>
              <a:rPr lang="en-US" dirty="0" err="1" smtClean="0"/>
              <a:t>Organisasi</a:t>
            </a:r>
            <a:r>
              <a:rPr lang="en-US" dirty="0" smtClean="0"/>
              <a:t> </a:t>
            </a:r>
            <a:r>
              <a:rPr lang="en-US" dirty="0" err="1" smtClean="0"/>
              <a:t>Perdagangan</a:t>
            </a:r>
            <a:r>
              <a:rPr lang="en-US" dirty="0" smtClean="0"/>
              <a:t> </a:t>
            </a:r>
            <a:r>
              <a:rPr lang="en-US" dirty="0" err="1" smtClean="0"/>
              <a:t>Dunia</a:t>
            </a:r>
            <a:r>
              <a:rPr lang="en-US" dirty="0" smtClean="0"/>
              <a:t>)</a:t>
            </a:r>
            <a:endParaRPr lang="en-US" dirty="0"/>
          </a:p>
        </p:txBody>
      </p:sp>
    </p:spTree>
    <p:extLst>
      <p:ext uri="{BB962C8B-B14F-4D97-AF65-F5344CB8AC3E}">
        <p14:creationId xmlns="" xmlns:p14="http://schemas.microsoft.com/office/powerpoint/2010/main" val="367097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9874" name="Picture 2" descr="C:\Users\userR1916\Desktop\index1.jpg"/>
          <p:cNvPicPr>
            <a:picLocks noGrp="1" noChangeAspect="1" noChangeArrowheads="1"/>
          </p:cNvPicPr>
          <p:nvPr>
            <p:ph idx="1"/>
          </p:nvPr>
        </p:nvPicPr>
        <p:blipFill>
          <a:blip r:embed="rId2"/>
          <a:srcRect/>
          <a:stretch>
            <a:fillRect/>
          </a:stretch>
        </p:blipFill>
        <p:spPr bwMode="auto">
          <a:xfrm>
            <a:off x="533400" y="914400"/>
            <a:ext cx="8229600" cy="5334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Users\userR1916\Desktop\index2.jpg"/>
          <p:cNvPicPr>
            <a:picLocks noChangeAspect="1" noChangeArrowheads="1"/>
          </p:cNvPicPr>
          <p:nvPr/>
        </p:nvPicPr>
        <p:blipFill>
          <a:blip r:embed="rId2"/>
          <a:srcRect/>
          <a:stretch>
            <a:fillRect/>
          </a:stretch>
        </p:blipFill>
        <p:spPr bwMode="auto">
          <a:xfrm>
            <a:off x="5410200" y="1447800"/>
            <a:ext cx="3505200" cy="4191000"/>
          </a:xfrm>
          <a:prstGeom prst="rect">
            <a:avLst/>
          </a:prstGeom>
          <a:noFill/>
        </p:spPr>
      </p:pic>
      <p:pic>
        <p:nvPicPr>
          <p:cNvPr id="80899" name="Picture 3" descr="C:\Users\userR1916\Desktop\images5.jpg"/>
          <p:cNvPicPr>
            <a:picLocks noChangeAspect="1" noChangeArrowheads="1"/>
          </p:cNvPicPr>
          <p:nvPr/>
        </p:nvPicPr>
        <p:blipFill>
          <a:blip r:embed="rId3"/>
          <a:srcRect/>
          <a:stretch>
            <a:fillRect/>
          </a:stretch>
        </p:blipFill>
        <p:spPr bwMode="auto">
          <a:xfrm>
            <a:off x="304800" y="1295400"/>
            <a:ext cx="4800600" cy="41148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343400"/>
            <a:ext cx="8229600" cy="2209800"/>
          </a:xfrm>
        </p:spPr>
        <p:txBody>
          <a:bodyPr>
            <a:normAutofit/>
          </a:bodyPr>
          <a:lstStyle/>
          <a:p>
            <a:r>
              <a:rPr lang="en-US" b="1" dirty="0" smtClean="0">
                <a:solidFill>
                  <a:srgbClr val="FF0000"/>
                </a:solidFill>
              </a:rPr>
              <a:t>No Odious Debt of the IMF!!!</a:t>
            </a:r>
            <a:r>
              <a:rPr lang="en-US" dirty="0" smtClean="0"/>
              <a:t/>
            </a:r>
            <a:br>
              <a:rPr lang="en-US" dirty="0" smtClean="0"/>
            </a:br>
            <a:r>
              <a:rPr lang="en-US" dirty="0" smtClean="0"/>
              <a:t>=</a:t>
            </a:r>
            <a:br>
              <a:rPr lang="en-US" dirty="0" smtClean="0"/>
            </a:br>
            <a:r>
              <a:rPr lang="en-US" b="1" dirty="0" smtClean="0">
                <a:solidFill>
                  <a:srgbClr val="002060"/>
                </a:solidFill>
              </a:rPr>
              <a:t>TOLAK UTANG TAK SAH DARI IMF!</a:t>
            </a:r>
            <a:endParaRPr lang="en-US" b="1" dirty="0">
              <a:solidFill>
                <a:srgbClr val="002060"/>
              </a:solidFill>
            </a:endParaRPr>
          </a:p>
        </p:txBody>
      </p:sp>
      <p:pic>
        <p:nvPicPr>
          <p:cNvPr id="82946" name="Picture 2" descr="C:\Users\userR1916\Desktop\images4.jpg"/>
          <p:cNvPicPr>
            <a:picLocks noGrp="1" noChangeAspect="1" noChangeArrowheads="1"/>
          </p:cNvPicPr>
          <p:nvPr>
            <p:ph idx="1"/>
          </p:nvPr>
        </p:nvPicPr>
        <p:blipFill>
          <a:blip r:embed="rId2"/>
          <a:srcRect/>
          <a:stretch>
            <a:fillRect/>
          </a:stretch>
        </p:blipFill>
        <p:spPr bwMode="auto">
          <a:xfrm>
            <a:off x="1143000" y="228600"/>
            <a:ext cx="7239000" cy="4191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smtClean="0"/>
              <a:t>.</a:t>
            </a:r>
            <a:endParaRPr lang="id-ID" sz="800" dirty="0"/>
          </a:p>
        </p:txBody>
      </p:sp>
      <p:pic>
        <p:nvPicPr>
          <p:cNvPr id="1843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57200" y="381000"/>
            <a:ext cx="8382000" cy="6172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547883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normAutofit/>
          </a:bodyPr>
          <a:lstStyle/>
          <a:p>
            <a:r>
              <a:rPr lang="it-IT" sz="800" dirty="0" smtClean="0"/>
              <a:t>.</a:t>
            </a:r>
            <a:endParaRPr lang="id-ID" sz="800" dirty="0"/>
          </a:p>
        </p:txBody>
      </p:sp>
      <p:pic>
        <p:nvPicPr>
          <p:cNvPr id="2048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066800" y="1219200"/>
            <a:ext cx="7010400" cy="4876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4432253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smtClean="0"/>
              <a:t>.</a:t>
            </a:r>
            <a:endParaRPr lang="id-ID" sz="800" dirty="0"/>
          </a:p>
        </p:txBody>
      </p:sp>
      <p:sp>
        <p:nvSpPr>
          <p:cNvPr id="3" name="Content Placeholder 2"/>
          <p:cNvSpPr>
            <a:spLocks noGrp="1"/>
          </p:cNvSpPr>
          <p:nvPr>
            <p:ph idx="1"/>
          </p:nvPr>
        </p:nvSpPr>
        <p:spPr/>
        <p:txBody>
          <a:bodyPr/>
          <a:lstStyle/>
          <a:p>
            <a:endParaRPr lang="id-ID"/>
          </a:p>
        </p:txBody>
      </p:sp>
      <p:pic>
        <p:nvPicPr>
          <p:cNvPr id="2150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1000" y="990600"/>
            <a:ext cx="8458199" cy="52577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661847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smtClean="0"/>
              <a:t>.</a:t>
            </a:r>
            <a:endParaRPr lang="id-ID" sz="800" dirty="0"/>
          </a:p>
        </p:txBody>
      </p:sp>
      <p:sp>
        <p:nvSpPr>
          <p:cNvPr id="3" name="Content Placeholder 2"/>
          <p:cNvSpPr>
            <a:spLocks noGrp="1"/>
          </p:cNvSpPr>
          <p:nvPr>
            <p:ph idx="1"/>
          </p:nvPr>
        </p:nvSpPr>
        <p:spPr/>
        <p:txBody>
          <a:bodyPr/>
          <a:lstStyle/>
          <a:p>
            <a:endParaRPr lang="id-ID" dirty="0"/>
          </a:p>
        </p:txBody>
      </p:sp>
      <p:pic>
        <p:nvPicPr>
          <p:cNvPr id="2253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 y="533400"/>
            <a:ext cx="8305799" cy="59435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0" name="Picture 2" descr="Image result for pictures of water privatization"/>
          <p:cNvPicPr>
            <a:picLocks noChangeAspect="1" noChangeArrowheads="1"/>
          </p:cNvPicPr>
          <p:nvPr/>
        </p:nvPicPr>
        <p:blipFill>
          <a:blip r:embed="rId3"/>
          <a:srcRect/>
          <a:stretch>
            <a:fillRect/>
          </a:stretch>
        </p:blipFill>
        <p:spPr bwMode="auto">
          <a:xfrm>
            <a:off x="155575" y="-830263"/>
            <a:ext cx="2619375" cy="1743076"/>
          </a:xfrm>
          <a:prstGeom prst="rect">
            <a:avLst/>
          </a:prstGeom>
          <a:noFill/>
        </p:spPr>
      </p:pic>
    </p:spTree>
    <p:extLst>
      <p:ext uri="{BB962C8B-B14F-4D97-AF65-F5344CB8AC3E}">
        <p14:creationId xmlns="" xmlns:p14="http://schemas.microsoft.com/office/powerpoint/2010/main" val="3161723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a:solidFill>
            <a:schemeClr val="accent2">
              <a:lumMod val="40000"/>
              <a:lumOff val="60000"/>
            </a:schemeClr>
          </a:solidFill>
        </p:spPr>
        <p:txBody>
          <a:bodyPr>
            <a:normAutofit fontScale="90000"/>
          </a:bodyPr>
          <a:lstStyle/>
          <a:p>
            <a:r>
              <a:rPr lang="en-US" sz="3200" b="1" dirty="0" smtClean="0"/>
              <a:t>The HISTORY OF LIBERALISM &amp; COMMUNISM</a:t>
            </a:r>
            <a:endParaRPr lang="en-US" sz="3200" b="1" dirty="0"/>
          </a:p>
        </p:txBody>
      </p:sp>
      <p:sp>
        <p:nvSpPr>
          <p:cNvPr id="3" name="Content Placeholder 2"/>
          <p:cNvSpPr>
            <a:spLocks noGrp="1"/>
          </p:cNvSpPr>
          <p:nvPr>
            <p:ph sz="half" idx="1"/>
          </p:nvPr>
        </p:nvSpPr>
        <p:spPr>
          <a:xfrm>
            <a:off x="152400" y="1905000"/>
            <a:ext cx="4343400" cy="4495800"/>
          </a:xfrm>
          <a:ln>
            <a:solidFill>
              <a:srgbClr val="7030A0"/>
            </a:solidFill>
          </a:ln>
        </p:spPr>
        <p:txBody>
          <a:bodyPr>
            <a:normAutofit fontScale="70000" lnSpcReduction="20000"/>
          </a:bodyPr>
          <a:lstStyle/>
          <a:p>
            <a:r>
              <a:rPr lang="en-US" sz="2000" b="1" dirty="0" err="1" smtClean="0"/>
              <a:t>Thn</a:t>
            </a:r>
            <a:r>
              <a:rPr lang="en-US" sz="2000" b="1" dirty="0" smtClean="0"/>
              <a:t> 1700an </a:t>
            </a:r>
            <a:r>
              <a:rPr lang="en-US" sz="2000" dirty="0" smtClean="0"/>
              <a:t>= </a:t>
            </a:r>
            <a:r>
              <a:rPr lang="en-US" sz="2000" dirty="0" err="1" smtClean="0"/>
              <a:t>lahirnya</a:t>
            </a:r>
            <a:r>
              <a:rPr lang="en-US" sz="2000" dirty="0" smtClean="0"/>
              <a:t> </a:t>
            </a:r>
            <a:r>
              <a:rPr lang="en-US" sz="2400" b="1" dirty="0" smtClean="0">
                <a:solidFill>
                  <a:srgbClr val="FF0000"/>
                </a:solidFill>
              </a:rPr>
              <a:t>LIBERALISME</a:t>
            </a:r>
          </a:p>
          <a:p>
            <a:pPr marL="457200" indent="-457200">
              <a:buAutoNum type="arabicPeriod"/>
            </a:pPr>
            <a:r>
              <a:rPr lang="en-US" sz="2100" dirty="0" err="1" smtClean="0"/>
              <a:t>Liberalisme</a:t>
            </a:r>
            <a:r>
              <a:rPr lang="en-US" sz="2100" dirty="0" smtClean="0"/>
              <a:t> </a:t>
            </a:r>
            <a:r>
              <a:rPr lang="en-US" sz="2100" b="1" dirty="0" smtClean="0"/>
              <a:t>PERSONAL</a:t>
            </a:r>
            <a:r>
              <a:rPr lang="en-US" sz="2100" dirty="0" smtClean="0"/>
              <a:t>/</a:t>
            </a:r>
            <a:r>
              <a:rPr lang="en-US" sz="2100" dirty="0" err="1" smtClean="0"/>
              <a:t>Individu</a:t>
            </a:r>
            <a:r>
              <a:rPr lang="en-US" sz="2100" dirty="0" smtClean="0"/>
              <a:t>  (</a:t>
            </a:r>
            <a:r>
              <a:rPr lang="en-US" sz="2100" dirty="0" err="1" smtClean="0"/>
              <a:t>sbg</a:t>
            </a:r>
            <a:r>
              <a:rPr lang="en-US" sz="2100" dirty="0" smtClean="0"/>
              <a:t> </a:t>
            </a:r>
            <a:r>
              <a:rPr lang="en-US" sz="2100" dirty="0" err="1" smtClean="0"/>
              <a:t>reaksi</a:t>
            </a:r>
            <a:r>
              <a:rPr lang="en-US" sz="2100" dirty="0" smtClean="0"/>
              <a:t> </a:t>
            </a:r>
            <a:r>
              <a:rPr lang="en-US" sz="2100" dirty="0" err="1" smtClean="0"/>
              <a:t>terhadap</a:t>
            </a:r>
            <a:r>
              <a:rPr lang="en-US" sz="2100" dirty="0" smtClean="0"/>
              <a:t> </a:t>
            </a:r>
            <a:r>
              <a:rPr lang="en-US" sz="2100" dirty="0" err="1" smtClean="0"/>
              <a:t>feodalisme</a:t>
            </a:r>
            <a:r>
              <a:rPr lang="en-US" sz="2100" dirty="0" smtClean="0"/>
              <a:t> </a:t>
            </a:r>
            <a:r>
              <a:rPr lang="en-US" sz="2100" dirty="0" err="1" smtClean="0"/>
              <a:t>sebelumnya</a:t>
            </a:r>
            <a:r>
              <a:rPr lang="en-US" sz="2100" dirty="0" smtClean="0"/>
              <a:t> – 500 </a:t>
            </a:r>
            <a:r>
              <a:rPr lang="en-US" sz="2100" dirty="0" err="1" smtClean="0"/>
              <a:t>sd</a:t>
            </a:r>
            <a:r>
              <a:rPr lang="en-US" sz="2100" dirty="0" smtClean="0"/>
              <a:t> 1500M) </a:t>
            </a:r>
          </a:p>
          <a:p>
            <a:pPr marL="457200" indent="-457200">
              <a:buNone/>
            </a:pPr>
            <a:r>
              <a:rPr lang="en-US" sz="2100" dirty="0" smtClean="0"/>
              <a:t>        - </a:t>
            </a:r>
            <a:r>
              <a:rPr lang="en-US" sz="2100" dirty="0" err="1" smtClean="0"/>
              <a:t>Konsep</a:t>
            </a:r>
            <a:r>
              <a:rPr lang="en-US" sz="2100" dirty="0" smtClean="0"/>
              <a:t> </a:t>
            </a:r>
            <a:r>
              <a:rPr lang="en-US" sz="2100" dirty="0" err="1" smtClean="0"/>
              <a:t>utama</a:t>
            </a:r>
            <a:r>
              <a:rPr lang="en-US" sz="2100" dirty="0" smtClean="0"/>
              <a:t>: </a:t>
            </a:r>
          </a:p>
          <a:p>
            <a:pPr marL="457200" indent="-457200">
              <a:buNone/>
            </a:pPr>
            <a:r>
              <a:rPr lang="en-US" sz="2100" dirty="0" smtClean="0"/>
              <a:t>       </a:t>
            </a:r>
            <a:r>
              <a:rPr lang="en-US" sz="2100" dirty="0" err="1" smtClean="0"/>
              <a:t>Kebebasan</a:t>
            </a:r>
            <a:r>
              <a:rPr lang="en-US" sz="2100" dirty="0" smtClean="0"/>
              <a:t> </a:t>
            </a:r>
            <a:r>
              <a:rPr lang="en-US" sz="2100" dirty="0" err="1" smtClean="0"/>
              <a:t>sbg</a:t>
            </a:r>
            <a:r>
              <a:rPr lang="en-US" sz="2100" dirty="0" smtClean="0"/>
              <a:t> </a:t>
            </a:r>
            <a:r>
              <a:rPr lang="en-US" sz="2100" dirty="0" err="1" smtClean="0"/>
              <a:t>pribadi</a:t>
            </a:r>
            <a:r>
              <a:rPr lang="en-US" sz="2100" dirty="0" smtClean="0"/>
              <a:t> </a:t>
            </a:r>
            <a:r>
              <a:rPr lang="en-US" sz="2100" dirty="0" err="1" smtClean="0"/>
              <a:t>manusia</a:t>
            </a:r>
            <a:r>
              <a:rPr lang="en-US" sz="2100" dirty="0" smtClean="0"/>
              <a:t> </a:t>
            </a:r>
            <a:r>
              <a:rPr lang="en-US" sz="2100" dirty="0" err="1" smtClean="0"/>
              <a:t>itu</a:t>
            </a:r>
            <a:r>
              <a:rPr lang="en-US" sz="2100" dirty="0" smtClean="0"/>
              <a:t> </a:t>
            </a:r>
            <a:r>
              <a:rPr lang="en-US" sz="2100" dirty="0" err="1" smtClean="0"/>
              <a:t>sangat</a:t>
            </a:r>
            <a:r>
              <a:rPr lang="en-US" sz="2100" dirty="0" smtClean="0"/>
              <a:t> </a:t>
            </a:r>
            <a:r>
              <a:rPr lang="en-US" sz="2100" dirty="0" err="1" smtClean="0"/>
              <a:t>penting</a:t>
            </a:r>
            <a:r>
              <a:rPr lang="en-US" sz="2100" dirty="0" smtClean="0"/>
              <a:t>.</a:t>
            </a:r>
          </a:p>
          <a:p>
            <a:pPr marL="457200" indent="-457200">
              <a:buNone/>
            </a:pPr>
            <a:r>
              <a:rPr lang="en-US" sz="2100" dirty="0" smtClean="0"/>
              <a:t>       </a:t>
            </a:r>
            <a:r>
              <a:rPr lang="en-US" sz="2100" dirty="0" err="1" smtClean="0"/>
              <a:t>Setiap</a:t>
            </a:r>
            <a:r>
              <a:rPr lang="en-US" sz="2100" dirty="0" smtClean="0"/>
              <a:t> </a:t>
            </a:r>
            <a:r>
              <a:rPr lang="en-US" sz="2100" dirty="0" err="1" smtClean="0"/>
              <a:t>pribadi</a:t>
            </a:r>
            <a:r>
              <a:rPr lang="en-US" sz="2100" dirty="0" smtClean="0"/>
              <a:t> </a:t>
            </a:r>
            <a:r>
              <a:rPr lang="en-US" sz="2100" dirty="0" err="1" smtClean="0"/>
              <a:t>manusia</a:t>
            </a:r>
            <a:r>
              <a:rPr lang="en-US" sz="2100" dirty="0" smtClean="0"/>
              <a:t> </a:t>
            </a:r>
            <a:r>
              <a:rPr lang="en-US" sz="2100" dirty="0" err="1" smtClean="0"/>
              <a:t>dari</a:t>
            </a:r>
            <a:r>
              <a:rPr lang="en-US" sz="2100" dirty="0" smtClean="0"/>
              <a:t> </a:t>
            </a:r>
            <a:r>
              <a:rPr lang="en-US" sz="2100" dirty="0" err="1" smtClean="0"/>
              <a:t>kodratnya</a:t>
            </a:r>
            <a:r>
              <a:rPr lang="en-US" sz="2100" dirty="0" smtClean="0"/>
              <a:t> </a:t>
            </a:r>
            <a:r>
              <a:rPr lang="en-US" sz="2100" dirty="0" err="1" smtClean="0"/>
              <a:t>bebas</a:t>
            </a:r>
            <a:r>
              <a:rPr lang="en-US" sz="2100" dirty="0" smtClean="0"/>
              <a:t> &amp; </a:t>
            </a:r>
            <a:r>
              <a:rPr lang="en-US" sz="2100" dirty="0" err="1" smtClean="0"/>
              <a:t>kebebasan</a:t>
            </a:r>
            <a:r>
              <a:rPr lang="en-US" sz="2100" dirty="0" smtClean="0"/>
              <a:t> </a:t>
            </a:r>
            <a:r>
              <a:rPr lang="en-US" sz="2100" dirty="0" err="1" smtClean="0"/>
              <a:t>ini</a:t>
            </a:r>
            <a:r>
              <a:rPr lang="en-US" sz="2100" dirty="0" smtClean="0"/>
              <a:t> </a:t>
            </a:r>
            <a:r>
              <a:rPr lang="en-US" sz="2100" dirty="0" err="1" smtClean="0"/>
              <a:t>harus</a:t>
            </a:r>
            <a:r>
              <a:rPr lang="en-US" sz="2100" dirty="0" smtClean="0"/>
              <a:t> </a:t>
            </a:r>
            <a:r>
              <a:rPr lang="en-US" sz="2100" dirty="0" err="1" smtClean="0"/>
              <a:t>dihormati</a:t>
            </a:r>
            <a:r>
              <a:rPr lang="en-US" sz="2100" dirty="0" smtClean="0"/>
              <a:t>. </a:t>
            </a:r>
          </a:p>
          <a:p>
            <a:pPr marL="457200" indent="-457200">
              <a:buNone/>
            </a:pPr>
            <a:r>
              <a:rPr lang="en-US" sz="2100" dirty="0" smtClean="0"/>
              <a:t>2. </a:t>
            </a:r>
            <a:r>
              <a:rPr lang="en-US" sz="2100" dirty="0" err="1" smtClean="0"/>
              <a:t>Liberalisme</a:t>
            </a:r>
            <a:r>
              <a:rPr lang="en-US" sz="2100" dirty="0" smtClean="0"/>
              <a:t>  </a:t>
            </a:r>
            <a:r>
              <a:rPr lang="en-US" sz="2100" b="1" dirty="0" smtClean="0"/>
              <a:t>POLITIK </a:t>
            </a:r>
          </a:p>
          <a:p>
            <a:pPr marL="457200" indent="-457200">
              <a:buNone/>
            </a:pPr>
            <a:r>
              <a:rPr lang="en-US" sz="2100" b="1" dirty="0" smtClean="0"/>
              <a:t>      </a:t>
            </a:r>
            <a:r>
              <a:rPr lang="en-US" sz="2100" dirty="0" smtClean="0"/>
              <a:t>- </a:t>
            </a:r>
            <a:r>
              <a:rPr lang="en-US" sz="2100" dirty="0" err="1" smtClean="0"/>
              <a:t>Demokrasi</a:t>
            </a:r>
            <a:r>
              <a:rPr lang="en-US" sz="2100" dirty="0" smtClean="0"/>
              <a:t>: </a:t>
            </a:r>
            <a:r>
              <a:rPr lang="en-US" sz="2100" dirty="0" err="1" smtClean="0"/>
              <a:t>kedaulatan</a:t>
            </a:r>
            <a:r>
              <a:rPr lang="en-US" sz="2100" dirty="0" smtClean="0"/>
              <a:t> </a:t>
            </a:r>
            <a:r>
              <a:rPr lang="en-US" sz="2100" dirty="0" err="1" smtClean="0"/>
              <a:t>berada</a:t>
            </a:r>
            <a:r>
              <a:rPr lang="en-US" sz="2100" dirty="0" smtClean="0"/>
              <a:t> </a:t>
            </a:r>
            <a:r>
              <a:rPr lang="en-US" sz="2100" dirty="0" err="1" smtClean="0"/>
              <a:t>di</a:t>
            </a:r>
            <a:r>
              <a:rPr lang="en-US" sz="2100" dirty="0" smtClean="0"/>
              <a:t> </a:t>
            </a:r>
            <a:r>
              <a:rPr lang="en-US" sz="2100" dirty="0" err="1" smtClean="0"/>
              <a:t>tangan</a:t>
            </a:r>
            <a:r>
              <a:rPr lang="en-US" sz="2100" dirty="0" smtClean="0"/>
              <a:t> </a:t>
            </a:r>
            <a:r>
              <a:rPr lang="en-US" sz="2100" dirty="0" err="1" smtClean="0"/>
              <a:t>rakyat</a:t>
            </a:r>
            <a:r>
              <a:rPr lang="en-US" sz="2100" dirty="0" smtClean="0"/>
              <a:t> (</a:t>
            </a:r>
            <a:r>
              <a:rPr lang="en-US" sz="2100" dirty="0" err="1" smtClean="0"/>
              <a:t>bukan</a:t>
            </a:r>
            <a:r>
              <a:rPr lang="en-US" sz="2100" dirty="0" smtClean="0"/>
              <a:t> </a:t>
            </a:r>
            <a:r>
              <a:rPr lang="en-US" sz="2100" dirty="0" err="1" smtClean="0"/>
              <a:t>pada</a:t>
            </a:r>
            <a:r>
              <a:rPr lang="en-US" sz="2100" dirty="0" smtClean="0"/>
              <a:t> raja)</a:t>
            </a:r>
          </a:p>
          <a:p>
            <a:pPr marL="457200" indent="-457200">
              <a:buNone/>
            </a:pPr>
            <a:r>
              <a:rPr lang="en-US" sz="2100" dirty="0" smtClean="0"/>
              <a:t>      - </a:t>
            </a:r>
            <a:r>
              <a:rPr lang="en-US" sz="2100" dirty="0" err="1" smtClean="0"/>
              <a:t>Revolusi</a:t>
            </a:r>
            <a:r>
              <a:rPr lang="en-US" sz="2100" dirty="0" smtClean="0"/>
              <a:t> </a:t>
            </a:r>
            <a:r>
              <a:rPr lang="en-US" sz="2100" dirty="0" err="1" smtClean="0"/>
              <a:t>Perancis</a:t>
            </a:r>
            <a:r>
              <a:rPr lang="en-US" sz="2100" dirty="0" smtClean="0"/>
              <a:t>: </a:t>
            </a:r>
            <a:r>
              <a:rPr lang="en-US" sz="2100" dirty="0" err="1" smtClean="0"/>
              <a:t>lahirkan</a:t>
            </a:r>
            <a:r>
              <a:rPr lang="en-US" sz="2100" dirty="0" smtClean="0"/>
              <a:t> HAM  </a:t>
            </a:r>
            <a:r>
              <a:rPr lang="en-US" sz="2100" dirty="0" err="1" smtClean="0"/>
              <a:t>spt</a:t>
            </a:r>
            <a:r>
              <a:rPr lang="en-US" sz="2100" dirty="0" smtClean="0"/>
              <a:t> </a:t>
            </a:r>
            <a:r>
              <a:rPr lang="en-US" sz="2100" dirty="0" err="1" smtClean="0"/>
              <a:t>kebebasan</a:t>
            </a:r>
            <a:r>
              <a:rPr lang="en-US" sz="2100" dirty="0" smtClean="0"/>
              <a:t> (</a:t>
            </a:r>
            <a:r>
              <a:rPr lang="en-US" sz="2100" dirty="0" err="1" smtClean="0"/>
              <a:t>berbicara</a:t>
            </a:r>
            <a:r>
              <a:rPr lang="en-US" sz="2100" dirty="0" smtClean="0"/>
              <a:t>, </a:t>
            </a:r>
            <a:r>
              <a:rPr lang="en-US" sz="2100" dirty="0" err="1" smtClean="0"/>
              <a:t>pers</a:t>
            </a:r>
            <a:r>
              <a:rPr lang="en-US" sz="2100" dirty="0" smtClean="0"/>
              <a:t>, </a:t>
            </a:r>
            <a:r>
              <a:rPr lang="en-US" sz="2100" dirty="0" err="1" smtClean="0"/>
              <a:t>beribadah</a:t>
            </a:r>
            <a:r>
              <a:rPr lang="en-US" sz="2100" dirty="0" smtClean="0"/>
              <a:t>, </a:t>
            </a:r>
            <a:r>
              <a:rPr lang="en-US" sz="2100" dirty="0" err="1" smtClean="0"/>
              <a:t>berkumpul</a:t>
            </a:r>
            <a:r>
              <a:rPr lang="en-US" sz="2100" dirty="0" smtClean="0"/>
              <a:t>, </a:t>
            </a:r>
            <a:r>
              <a:rPr lang="en-US" sz="2100" dirty="0" err="1" smtClean="0"/>
              <a:t>beroganisasi</a:t>
            </a:r>
            <a:r>
              <a:rPr lang="en-US" sz="2100" dirty="0" smtClean="0"/>
              <a:t> </a:t>
            </a:r>
            <a:r>
              <a:rPr lang="en-US" sz="2100" dirty="0" err="1" smtClean="0"/>
              <a:t>dll</a:t>
            </a:r>
            <a:r>
              <a:rPr lang="en-US" sz="2100" dirty="0" smtClean="0"/>
              <a:t>)</a:t>
            </a:r>
          </a:p>
          <a:p>
            <a:pPr>
              <a:buNone/>
            </a:pPr>
            <a:r>
              <a:rPr lang="en-US" sz="2100" dirty="0" smtClean="0"/>
              <a:t>3. </a:t>
            </a:r>
            <a:r>
              <a:rPr lang="en-US" sz="2100" dirty="0" err="1" smtClean="0"/>
              <a:t>Liberalisme</a:t>
            </a:r>
            <a:r>
              <a:rPr lang="en-US" sz="2100" dirty="0" smtClean="0"/>
              <a:t>  </a:t>
            </a:r>
            <a:r>
              <a:rPr lang="en-US" sz="2100" b="1" dirty="0" smtClean="0"/>
              <a:t>EKONOM</a:t>
            </a:r>
            <a:r>
              <a:rPr lang="en-US" sz="2100" dirty="0" smtClean="0"/>
              <a:t>I</a:t>
            </a:r>
          </a:p>
          <a:p>
            <a:pPr>
              <a:buNone/>
            </a:pPr>
            <a:r>
              <a:rPr lang="en-US" sz="2100" dirty="0" smtClean="0"/>
              <a:t> </a:t>
            </a:r>
            <a:r>
              <a:rPr lang="en-US" sz="2100" dirty="0" err="1" smtClean="0"/>
              <a:t>para</a:t>
            </a:r>
            <a:r>
              <a:rPr lang="en-US" sz="2100" dirty="0" smtClean="0"/>
              <a:t> </a:t>
            </a:r>
            <a:r>
              <a:rPr lang="en-US" sz="2100" dirty="0" err="1" smtClean="0"/>
              <a:t>pedagang</a:t>
            </a:r>
            <a:r>
              <a:rPr lang="en-US" sz="2100" dirty="0" smtClean="0"/>
              <a:t>  </a:t>
            </a:r>
            <a:r>
              <a:rPr lang="en-US" sz="2100" dirty="0" err="1" smtClean="0"/>
              <a:t>Eropa</a:t>
            </a:r>
            <a:r>
              <a:rPr lang="en-US" sz="2100" dirty="0" smtClean="0"/>
              <a:t> </a:t>
            </a:r>
            <a:r>
              <a:rPr lang="en-US" sz="2100" dirty="0" err="1" smtClean="0"/>
              <a:t>menuntut</a:t>
            </a:r>
            <a:r>
              <a:rPr lang="en-US" sz="2100" dirty="0" smtClean="0"/>
              <a:t> </a:t>
            </a:r>
            <a:r>
              <a:rPr lang="en-US" sz="2100" dirty="0" err="1" smtClean="0"/>
              <a:t>kebebasan</a:t>
            </a:r>
            <a:r>
              <a:rPr lang="en-US" sz="2100" dirty="0" smtClean="0"/>
              <a:t> </a:t>
            </a:r>
            <a:r>
              <a:rPr lang="en-US" sz="2100" dirty="0" err="1" smtClean="0"/>
              <a:t>bisnis</a:t>
            </a:r>
            <a:r>
              <a:rPr lang="en-US" sz="2100" dirty="0" smtClean="0"/>
              <a:t> </a:t>
            </a:r>
            <a:r>
              <a:rPr lang="en-US" sz="2100" dirty="0" err="1" smtClean="0"/>
              <a:t>dari</a:t>
            </a:r>
            <a:r>
              <a:rPr lang="en-US" sz="2100" dirty="0" smtClean="0"/>
              <a:t> </a:t>
            </a:r>
            <a:r>
              <a:rPr lang="en-US" sz="2100" dirty="0" err="1" smtClean="0"/>
              <a:t>pengaruh</a:t>
            </a:r>
            <a:r>
              <a:rPr lang="en-US" sz="2100" dirty="0" smtClean="0"/>
              <a:t> raja </a:t>
            </a:r>
            <a:r>
              <a:rPr lang="en-US" sz="2100" dirty="0" err="1" smtClean="0"/>
              <a:t>dan</a:t>
            </a:r>
            <a:r>
              <a:rPr lang="en-US" sz="2100" dirty="0" smtClean="0"/>
              <a:t> </a:t>
            </a:r>
            <a:r>
              <a:rPr lang="en-US" sz="2100" dirty="0" err="1" smtClean="0"/>
              <a:t>selanjutnya</a:t>
            </a:r>
            <a:r>
              <a:rPr lang="en-US" sz="2100" dirty="0" smtClean="0"/>
              <a:t> </a:t>
            </a:r>
            <a:r>
              <a:rPr lang="en-US" sz="2100" dirty="0" err="1" smtClean="0"/>
              <a:t>dari</a:t>
            </a:r>
            <a:r>
              <a:rPr lang="en-US" sz="2100" dirty="0" smtClean="0"/>
              <a:t> </a:t>
            </a:r>
            <a:r>
              <a:rPr lang="en-US" sz="2100" dirty="0" err="1" smtClean="0"/>
              <a:t>pengaruh</a:t>
            </a:r>
            <a:r>
              <a:rPr lang="en-US" sz="2100" dirty="0" smtClean="0"/>
              <a:t> </a:t>
            </a:r>
            <a:r>
              <a:rPr lang="en-US" sz="2100" dirty="0" err="1" smtClean="0"/>
              <a:t>pemerintah</a:t>
            </a:r>
            <a:r>
              <a:rPr lang="en-US" sz="2100" dirty="0" smtClean="0"/>
              <a:t> </a:t>
            </a:r>
            <a:r>
              <a:rPr lang="en-US" sz="2100" dirty="0" err="1" smtClean="0"/>
              <a:t>negara</a:t>
            </a:r>
            <a:r>
              <a:rPr lang="en-US" sz="2100" dirty="0" smtClean="0"/>
              <a:t> modern. </a:t>
            </a:r>
          </a:p>
          <a:p>
            <a:pPr>
              <a:buNone/>
            </a:pPr>
            <a:r>
              <a:rPr lang="en-US" sz="2100" dirty="0" err="1" smtClean="0"/>
              <a:t>Ini</a:t>
            </a:r>
            <a:r>
              <a:rPr lang="en-US" sz="2100" dirty="0" smtClean="0"/>
              <a:t> yang </a:t>
            </a:r>
            <a:r>
              <a:rPr lang="en-US" sz="2100" dirty="0" err="1" smtClean="0"/>
              <a:t>kemudian</a:t>
            </a:r>
            <a:r>
              <a:rPr lang="en-US" sz="2100" dirty="0" smtClean="0"/>
              <a:t> </a:t>
            </a:r>
            <a:r>
              <a:rPr lang="en-US" sz="2100" dirty="0" err="1" smtClean="0"/>
              <a:t>menjadi</a:t>
            </a:r>
            <a:r>
              <a:rPr lang="en-US" sz="2100" dirty="0" smtClean="0"/>
              <a:t> </a:t>
            </a:r>
            <a:r>
              <a:rPr lang="en-US" sz="2100" dirty="0" err="1" smtClean="0"/>
              <a:t>cikal</a:t>
            </a:r>
            <a:r>
              <a:rPr lang="en-US" sz="2100" dirty="0" smtClean="0"/>
              <a:t> </a:t>
            </a:r>
            <a:r>
              <a:rPr lang="en-US" sz="2100" dirty="0" err="1" smtClean="0"/>
              <a:t>bakal</a:t>
            </a:r>
            <a:r>
              <a:rPr lang="en-US" sz="2100" dirty="0" smtClean="0"/>
              <a:t> </a:t>
            </a:r>
            <a:r>
              <a:rPr lang="en-US" sz="2100" dirty="0" err="1" smtClean="0"/>
              <a:t>dari</a:t>
            </a:r>
            <a:r>
              <a:rPr lang="en-US" sz="2100" dirty="0" smtClean="0"/>
              <a:t>   KAPITALISME LIBERAL </a:t>
            </a:r>
            <a:r>
              <a:rPr lang="en-US" sz="2100" dirty="0" err="1" smtClean="0"/>
              <a:t>pada</a:t>
            </a:r>
            <a:r>
              <a:rPr lang="en-US" sz="2100" dirty="0" smtClean="0"/>
              <a:t> </a:t>
            </a:r>
            <a:r>
              <a:rPr lang="en-US" sz="2100" dirty="0" err="1" smtClean="0"/>
              <a:t>abad</a:t>
            </a:r>
            <a:r>
              <a:rPr lang="en-US" sz="2100" dirty="0" smtClean="0"/>
              <a:t> 18.</a:t>
            </a:r>
          </a:p>
        </p:txBody>
      </p:sp>
      <p:sp>
        <p:nvSpPr>
          <p:cNvPr id="4" name="Content Placeholder 3"/>
          <p:cNvSpPr>
            <a:spLocks noGrp="1"/>
          </p:cNvSpPr>
          <p:nvPr>
            <p:ph sz="half" idx="2"/>
          </p:nvPr>
        </p:nvSpPr>
        <p:spPr>
          <a:xfrm>
            <a:off x="4648200" y="1905000"/>
            <a:ext cx="4343400" cy="4495800"/>
          </a:xfrm>
          <a:ln>
            <a:solidFill>
              <a:srgbClr val="7030A0"/>
            </a:solidFill>
          </a:ln>
        </p:spPr>
        <p:txBody>
          <a:bodyPr>
            <a:normAutofit fontScale="70000" lnSpcReduction="20000"/>
          </a:bodyPr>
          <a:lstStyle/>
          <a:p>
            <a:r>
              <a:rPr lang="en-US" sz="2600" b="1" dirty="0" smtClean="0"/>
              <a:t>Abad 18 (</a:t>
            </a:r>
            <a:r>
              <a:rPr lang="en-US" sz="2600" b="1" dirty="0" err="1" smtClean="0"/>
              <a:t>tahun</a:t>
            </a:r>
            <a:r>
              <a:rPr lang="en-US" sz="2600" b="1" dirty="0" smtClean="0"/>
              <a:t> 1700an)</a:t>
            </a:r>
            <a:r>
              <a:rPr lang="en-US" sz="2600" dirty="0" smtClean="0"/>
              <a:t>:  </a:t>
            </a:r>
            <a:r>
              <a:rPr lang="en-US" sz="2600" b="1" dirty="0" smtClean="0">
                <a:solidFill>
                  <a:srgbClr val="FF0000"/>
                </a:solidFill>
              </a:rPr>
              <a:t>SISTEM </a:t>
            </a:r>
          </a:p>
          <a:p>
            <a:pPr>
              <a:buNone/>
            </a:pPr>
            <a:r>
              <a:rPr lang="en-US" sz="2600" b="1" dirty="0" smtClean="0">
                <a:solidFill>
                  <a:srgbClr val="FF0000"/>
                </a:solidFill>
              </a:rPr>
              <a:t>                       EKONOMI KAPITALIS LIBERAL                                                      </a:t>
            </a:r>
          </a:p>
          <a:p>
            <a:pPr>
              <a:buNone/>
            </a:pPr>
            <a:r>
              <a:rPr lang="en-US" sz="1800" dirty="0" smtClean="0"/>
              <a:t>                                                         </a:t>
            </a:r>
          </a:p>
          <a:p>
            <a:pPr lvl="1"/>
            <a:r>
              <a:rPr lang="en-US" sz="2300" dirty="0" err="1" smtClean="0"/>
              <a:t>Pemikirnya</a:t>
            </a:r>
            <a:r>
              <a:rPr lang="en-US" sz="2300" dirty="0" smtClean="0"/>
              <a:t> Adam Smith </a:t>
            </a:r>
            <a:r>
              <a:rPr lang="en-US" sz="2300" dirty="0" err="1" smtClean="0"/>
              <a:t>dari</a:t>
            </a:r>
            <a:r>
              <a:rPr lang="en-US" sz="2300" dirty="0" smtClean="0"/>
              <a:t> </a:t>
            </a:r>
            <a:r>
              <a:rPr lang="en-US" sz="2300" dirty="0" err="1" smtClean="0"/>
              <a:t>Inggris</a:t>
            </a:r>
            <a:endParaRPr lang="en-US" sz="2300" dirty="0" smtClean="0"/>
          </a:p>
          <a:p>
            <a:pPr lvl="1"/>
            <a:r>
              <a:rPr lang="en-US" sz="2300" dirty="0" err="1" smtClean="0"/>
              <a:t>Inti</a:t>
            </a:r>
            <a:r>
              <a:rPr lang="en-US" sz="2300" dirty="0" smtClean="0"/>
              <a:t> </a:t>
            </a:r>
            <a:r>
              <a:rPr lang="en-US" sz="2300" dirty="0" err="1" smtClean="0"/>
              <a:t>teorinya</a:t>
            </a:r>
            <a:r>
              <a:rPr lang="en-US" sz="2300" dirty="0" smtClean="0"/>
              <a:t>: </a:t>
            </a:r>
          </a:p>
          <a:p>
            <a:pPr marL="914400" lvl="1" indent="-457200">
              <a:buFont typeface="+mj-lt"/>
              <a:buAutoNum type="arabicPeriod"/>
            </a:pPr>
            <a:r>
              <a:rPr lang="en-US" sz="2300" dirty="0" err="1" smtClean="0"/>
              <a:t>Setiap</a:t>
            </a:r>
            <a:r>
              <a:rPr lang="en-US" sz="2300" dirty="0" smtClean="0"/>
              <a:t> </a:t>
            </a:r>
            <a:r>
              <a:rPr lang="en-US" sz="2300" dirty="0" err="1" smtClean="0"/>
              <a:t>pribadi</a:t>
            </a:r>
            <a:r>
              <a:rPr lang="en-US" sz="2300" dirty="0" smtClean="0"/>
              <a:t> </a:t>
            </a:r>
            <a:r>
              <a:rPr lang="en-US" sz="2300" dirty="0" err="1" smtClean="0"/>
              <a:t>manusia</a:t>
            </a:r>
            <a:r>
              <a:rPr lang="en-US" sz="2300" dirty="0" smtClean="0"/>
              <a:t> </a:t>
            </a:r>
            <a:r>
              <a:rPr lang="en-US" sz="2300" dirty="0" err="1" smtClean="0"/>
              <a:t>bebas</a:t>
            </a:r>
            <a:r>
              <a:rPr lang="en-US" sz="2300" dirty="0" smtClean="0"/>
              <a:t> </a:t>
            </a:r>
            <a:r>
              <a:rPr lang="en-US" sz="2300" dirty="0" err="1" smtClean="0"/>
              <a:t>untuk</a:t>
            </a:r>
            <a:r>
              <a:rPr lang="en-US" sz="2300" dirty="0" smtClean="0"/>
              <a:t> </a:t>
            </a:r>
            <a:r>
              <a:rPr lang="en-US" sz="2300" dirty="0" err="1" smtClean="0"/>
              <a:t>berusaha</a:t>
            </a:r>
            <a:r>
              <a:rPr lang="en-US" sz="2300" dirty="0" smtClean="0"/>
              <a:t> </a:t>
            </a:r>
            <a:r>
              <a:rPr lang="en-US" sz="2300" dirty="0" err="1" smtClean="0"/>
              <a:t>mengejar</a:t>
            </a:r>
            <a:r>
              <a:rPr lang="en-US" sz="2300" dirty="0" smtClean="0"/>
              <a:t> </a:t>
            </a:r>
            <a:r>
              <a:rPr lang="en-US" sz="2300" dirty="0" err="1" smtClean="0"/>
              <a:t>keuntungan</a:t>
            </a:r>
            <a:r>
              <a:rPr lang="en-US" sz="2300" dirty="0" smtClean="0"/>
              <a:t> </a:t>
            </a:r>
            <a:r>
              <a:rPr lang="en-US" sz="2300" dirty="0" err="1" smtClean="0"/>
              <a:t>ekonomi</a:t>
            </a:r>
            <a:r>
              <a:rPr lang="en-US" sz="2300" dirty="0" smtClean="0"/>
              <a:t>. </a:t>
            </a:r>
          </a:p>
          <a:p>
            <a:pPr marL="914400" lvl="1" indent="-457200">
              <a:buFont typeface="+mj-lt"/>
              <a:buAutoNum type="arabicPeriod"/>
            </a:pPr>
            <a:r>
              <a:rPr lang="en-US" sz="2300" dirty="0" err="1" smtClean="0"/>
              <a:t>Dalam</a:t>
            </a:r>
            <a:r>
              <a:rPr lang="en-US" sz="2300" dirty="0" smtClean="0"/>
              <a:t> </a:t>
            </a:r>
            <a:r>
              <a:rPr lang="en-US" sz="2300" dirty="0" err="1" smtClean="0"/>
              <a:t>proses</a:t>
            </a:r>
            <a:r>
              <a:rPr lang="en-US" sz="2300" dirty="0" smtClean="0"/>
              <a:t> </a:t>
            </a:r>
            <a:r>
              <a:rPr lang="en-US" sz="2300" dirty="0" err="1" smtClean="0"/>
              <a:t>mengejar</a:t>
            </a:r>
            <a:r>
              <a:rPr lang="en-US" sz="2300" dirty="0" smtClean="0"/>
              <a:t> </a:t>
            </a:r>
            <a:r>
              <a:rPr lang="en-US" sz="2300" dirty="0" err="1" smtClean="0"/>
              <a:t>keuntungan</a:t>
            </a:r>
            <a:r>
              <a:rPr lang="en-US" sz="2300" dirty="0" smtClean="0"/>
              <a:t> </a:t>
            </a:r>
            <a:r>
              <a:rPr lang="en-US" sz="2300" dirty="0" err="1" smtClean="0"/>
              <a:t>ekonomi</a:t>
            </a:r>
            <a:r>
              <a:rPr lang="en-US" sz="2300" dirty="0" smtClean="0"/>
              <a:t> </a:t>
            </a:r>
            <a:r>
              <a:rPr lang="en-US" sz="2300" dirty="0" err="1" smtClean="0"/>
              <a:t>pribadi</a:t>
            </a:r>
            <a:r>
              <a:rPr lang="en-US" sz="2300" dirty="0" smtClean="0"/>
              <a:t>, </a:t>
            </a:r>
            <a:r>
              <a:rPr lang="en-US" sz="2300" dirty="0" err="1" smtClean="0"/>
              <a:t>negara</a:t>
            </a:r>
            <a:r>
              <a:rPr lang="en-US" sz="2300" dirty="0" smtClean="0"/>
              <a:t> </a:t>
            </a:r>
            <a:r>
              <a:rPr lang="en-US" sz="2300" dirty="0" err="1" smtClean="0"/>
              <a:t>tidak</a:t>
            </a:r>
            <a:r>
              <a:rPr lang="en-US" sz="2300" dirty="0" smtClean="0"/>
              <a:t> </a:t>
            </a:r>
            <a:r>
              <a:rPr lang="en-US" sz="2300" dirty="0" err="1" smtClean="0"/>
              <a:t>boleh</a:t>
            </a:r>
            <a:r>
              <a:rPr lang="en-US" sz="2300" dirty="0" smtClean="0"/>
              <a:t> </a:t>
            </a:r>
            <a:r>
              <a:rPr lang="en-US" sz="2300" dirty="0" err="1" smtClean="0"/>
              <a:t>ikut</a:t>
            </a:r>
            <a:r>
              <a:rPr lang="en-US" sz="2300" dirty="0" smtClean="0"/>
              <a:t> </a:t>
            </a:r>
            <a:r>
              <a:rPr lang="en-US" sz="2300" dirty="0" err="1" smtClean="0"/>
              <a:t>campur</a:t>
            </a:r>
            <a:r>
              <a:rPr lang="en-US" sz="2300" dirty="0" smtClean="0"/>
              <a:t> </a:t>
            </a:r>
            <a:r>
              <a:rPr lang="en-US" sz="2300" dirty="0" err="1" smtClean="0"/>
              <a:t>tangan</a:t>
            </a:r>
            <a:r>
              <a:rPr lang="en-US" sz="2300" dirty="0" smtClean="0"/>
              <a:t>. </a:t>
            </a:r>
          </a:p>
          <a:p>
            <a:pPr marL="914400" lvl="1" indent="-457200">
              <a:buFont typeface="+mj-lt"/>
              <a:buAutoNum type="arabicPeriod"/>
            </a:pPr>
            <a:r>
              <a:rPr lang="en-US" sz="2300" dirty="0" err="1" smtClean="0"/>
              <a:t>Segala-galanya</a:t>
            </a:r>
            <a:r>
              <a:rPr lang="en-US" sz="2300" dirty="0" smtClean="0"/>
              <a:t> </a:t>
            </a:r>
            <a:r>
              <a:rPr lang="en-US" sz="2300" dirty="0" err="1" smtClean="0"/>
              <a:t>harus</a:t>
            </a:r>
            <a:r>
              <a:rPr lang="en-US" sz="2300" dirty="0" smtClean="0"/>
              <a:t> </a:t>
            </a:r>
            <a:r>
              <a:rPr lang="en-US" sz="2300" dirty="0" err="1" smtClean="0"/>
              <a:t>ditentukan</a:t>
            </a:r>
            <a:r>
              <a:rPr lang="en-US" sz="2300" dirty="0" smtClean="0"/>
              <a:t> </a:t>
            </a:r>
            <a:r>
              <a:rPr lang="en-US" sz="2300" dirty="0" err="1" smtClean="0"/>
              <a:t>oleh</a:t>
            </a:r>
            <a:r>
              <a:rPr lang="en-US" sz="2300" dirty="0" smtClean="0"/>
              <a:t> </a:t>
            </a:r>
            <a:r>
              <a:rPr lang="en-US" sz="2300" dirty="0" err="1" smtClean="0"/>
              <a:t>hukum</a:t>
            </a:r>
            <a:r>
              <a:rPr lang="en-US" sz="2300" dirty="0" smtClean="0"/>
              <a:t> </a:t>
            </a:r>
            <a:r>
              <a:rPr lang="en-US" sz="2300" dirty="0" err="1" smtClean="0"/>
              <a:t>pasar</a:t>
            </a:r>
            <a:r>
              <a:rPr lang="en-US" sz="2300" dirty="0" smtClean="0"/>
              <a:t>. </a:t>
            </a:r>
          </a:p>
          <a:p>
            <a:pPr marL="914400" lvl="1" indent="-457200">
              <a:buFont typeface="+mj-lt"/>
              <a:buAutoNum type="arabicPeriod"/>
            </a:pPr>
            <a:r>
              <a:rPr lang="en-US" sz="2300" dirty="0" err="1" smtClean="0"/>
              <a:t>Pasar</a:t>
            </a:r>
            <a:r>
              <a:rPr lang="en-US" sz="2300" dirty="0" smtClean="0"/>
              <a:t> </a:t>
            </a:r>
            <a:r>
              <a:rPr lang="en-US" sz="2300" dirty="0" err="1" smtClean="0"/>
              <a:t>ekonomi</a:t>
            </a:r>
            <a:r>
              <a:rPr lang="en-US" sz="2300" dirty="0" smtClean="0"/>
              <a:t> </a:t>
            </a:r>
            <a:r>
              <a:rPr lang="en-US" sz="2300" dirty="0" err="1" smtClean="0"/>
              <a:t>harus</a:t>
            </a:r>
            <a:r>
              <a:rPr lang="en-US" sz="2300" dirty="0" smtClean="0"/>
              <a:t> </a:t>
            </a:r>
            <a:r>
              <a:rPr lang="en-US" sz="2300" dirty="0" err="1" smtClean="0"/>
              <a:t>bebas</a:t>
            </a:r>
            <a:r>
              <a:rPr lang="en-US" sz="2300" dirty="0" smtClean="0"/>
              <a:t> </a:t>
            </a:r>
            <a:r>
              <a:rPr lang="en-US" sz="2300" dirty="0" err="1" smtClean="0"/>
              <a:t>dan</a:t>
            </a:r>
            <a:r>
              <a:rPr lang="en-US" sz="2300" dirty="0" smtClean="0"/>
              <a:t> </a:t>
            </a:r>
            <a:r>
              <a:rPr lang="en-US" sz="2300" dirty="0" err="1" smtClean="0"/>
              <a:t>dibiarkan</a:t>
            </a:r>
            <a:r>
              <a:rPr lang="en-US" sz="2300" dirty="0" smtClean="0"/>
              <a:t> </a:t>
            </a:r>
            <a:r>
              <a:rPr lang="en-US" sz="2300" dirty="0" err="1" smtClean="0"/>
              <a:t>berjalan</a:t>
            </a:r>
            <a:r>
              <a:rPr lang="en-US" sz="2300" dirty="0" smtClean="0"/>
              <a:t> </a:t>
            </a:r>
            <a:r>
              <a:rPr lang="en-US" sz="2300" dirty="0" err="1" smtClean="0"/>
              <a:t>sendiri</a:t>
            </a:r>
            <a:r>
              <a:rPr lang="en-US" sz="2300" dirty="0" smtClean="0"/>
              <a:t> </a:t>
            </a:r>
            <a:r>
              <a:rPr lang="en-US" sz="2300" dirty="0" err="1" smtClean="0"/>
              <a:t>tanpa</a:t>
            </a:r>
            <a:r>
              <a:rPr lang="en-US" sz="2300" dirty="0" smtClean="0"/>
              <a:t> </a:t>
            </a:r>
            <a:r>
              <a:rPr lang="en-US" sz="2300" dirty="0" err="1" smtClean="0"/>
              <a:t>diatur</a:t>
            </a:r>
            <a:r>
              <a:rPr lang="en-US" sz="2300" dirty="0" smtClean="0"/>
              <a:t> </a:t>
            </a:r>
            <a:r>
              <a:rPr lang="en-US" sz="2300" dirty="0" err="1" smtClean="0"/>
              <a:t>oleh</a:t>
            </a:r>
            <a:r>
              <a:rPr lang="en-US" sz="2300" dirty="0" smtClean="0"/>
              <a:t> </a:t>
            </a:r>
            <a:r>
              <a:rPr lang="en-US" sz="2300" dirty="0" err="1" smtClean="0"/>
              <a:t>regulasi</a:t>
            </a:r>
            <a:r>
              <a:rPr lang="en-US" sz="2300" dirty="0" smtClean="0"/>
              <a:t> </a:t>
            </a:r>
            <a:r>
              <a:rPr lang="en-US" sz="2300" dirty="0" err="1" smtClean="0"/>
              <a:t>pemerintah</a:t>
            </a:r>
            <a:r>
              <a:rPr lang="en-US" sz="2300" dirty="0" smtClean="0"/>
              <a:t> </a:t>
            </a:r>
            <a:r>
              <a:rPr lang="en-US" sz="2300" dirty="0" err="1" smtClean="0"/>
              <a:t>negara</a:t>
            </a:r>
            <a:r>
              <a:rPr lang="en-US" sz="2300" dirty="0" smtClean="0"/>
              <a:t>. </a:t>
            </a:r>
          </a:p>
          <a:p>
            <a:pPr marL="914400" lvl="1" indent="-457200">
              <a:buFont typeface="+mj-lt"/>
              <a:buAutoNum type="arabicPeriod"/>
            </a:pPr>
            <a:r>
              <a:rPr lang="en-US" sz="2300" dirty="0" err="1" smtClean="0"/>
              <a:t>Dalam</a:t>
            </a:r>
            <a:r>
              <a:rPr lang="en-US" sz="2300" dirty="0" smtClean="0"/>
              <a:t> </a:t>
            </a:r>
            <a:r>
              <a:rPr lang="en-US" sz="2300" dirty="0" err="1" smtClean="0"/>
              <a:t>mengejar</a:t>
            </a:r>
            <a:r>
              <a:rPr lang="en-US" sz="2300" dirty="0" smtClean="0"/>
              <a:t> </a:t>
            </a:r>
            <a:r>
              <a:rPr lang="en-US" sz="2300" dirty="0" err="1" smtClean="0"/>
              <a:t>keuntungan</a:t>
            </a:r>
            <a:r>
              <a:rPr lang="en-US" sz="2300" dirty="0" smtClean="0"/>
              <a:t> </a:t>
            </a:r>
            <a:r>
              <a:rPr lang="en-US" sz="2300" dirty="0" err="1" smtClean="0"/>
              <a:t>ekonomi</a:t>
            </a:r>
            <a:r>
              <a:rPr lang="en-US" sz="2300" dirty="0" smtClean="0"/>
              <a:t>, </a:t>
            </a:r>
            <a:r>
              <a:rPr lang="en-US" sz="2300" dirty="0" err="1" smtClean="0"/>
              <a:t>setiap</a:t>
            </a:r>
            <a:r>
              <a:rPr lang="en-US" sz="2300" dirty="0" smtClean="0"/>
              <a:t> </a:t>
            </a:r>
            <a:r>
              <a:rPr lang="en-US" sz="2300" dirty="0" err="1" smtClean="0"/>
              <a:t>orang</a:t>
            </a:r>
            <a:r>
              <a:rPr lang="en-US" sz="2300" dirty="0" smtClean="0"/>
              <a:t> </a:t>
            </a:r>
            <a:r>
              <a:rPr lang="en-US" sz="2300" dirty="0" err="1" smtClean="0"/>
              <a:t>bebas</a:t>
            </a:r>
            <a:r>
              <a:rPr lang="en-US" sz="2300" dirty="0" smtClean="0"/>
              <a:t> </a:t>
            </a:r>
            <a:r>
              <a:rPr lang="en-US" sz="2300" dirty="0" err="1" smtClean="0"/>
              <a:t>bersaing</a:t>
            </a:r>
            <a:r>
              <a:rPr lang="en-US" sz="2300" dirty="0" smtClean="0"/>
              <a:t> </a:t>
            </a:r>
            <a:r>
              <a:rPr lang="en-US" sz="2300" dirty="0" err="1" smtClean="0"/>
              <a:t>untuk</a:t>
            </a:r>
            <a:r>
              <a:rPr lang="en-US" sz="2300" dirty="0" smtClean="0"/>
              <a:t> </a:t>
            </a:r>
            <a:r>
              <a:rPr lang="en-US" sz="2300" dirty="0" err="1" smtClean="0"/>
              <a:t>memperoleh</a:t>
            </a:r>
            <a:r>
              <a:rPr lang="en-US" sz="2300" dirty="0" smtClean="0"/>
              <a:t> </a:t>
            </a:r>
            <a:r>
              <a:rPr lang="en-US" sz="2300" dirty="0" err="1" smtClean="0"/>
              <a:t>keuntungan</a:t>
            </a:r>
            <a:r>
              <a:rPr lang="en-US" sz="2300" dirty="0" smtClean="0"/>
              <a:t> </a:t>
            </a:r>
            <a:r>
              <a:rPr lang="en-US" sz="2300" dirty="0" err="1" smtClean="0"/>
              <a:t>pribadi</a:t>
            </a:r>
            <a:r>
              <a:rPr lang="en-US" sz="2300" dirty="0" smtClean="0"/>
              <a:t>.</a:t>
            </a:r>
          </a:p>
          <a:p>
            <a:pPr lvl="1">
              <a:buNone/>
            </a:pPr>
            <a:r>
              <a:rPr lang="en-US" sz="1400" dirty="0" smtClean="0"/>
              <a:t>        </a:t>
            </a:r>
            <a:endParaRPr lang="en-US" sz="1400" dirty="0"/>
          </a:p>
        </p:txBody>
      </p:sp>
      <p:sp>
        <p:nvSpPr>
          <p:cNvPr id="8" name="Right Arrow 7"/>
          <p:cNvSpPr/>
          <p:nvPr/>
        </p:nvSpPr>
        <p:spPr>
          <a:xfrm>
            <a:off x="152400" y="1066800"/>
            <a:ext cx="8991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Quad Arrow 8"/>
          <p:cNvSpPr/>
          <p:nvPr/>
        </p:nvSpPr>
        <p:spPr>
          <a:xfrm>
            <a:off x="4191000" y="990600"/>
            <a:ext cx="228600" cy="228600"/>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Quad Arrow 9"/>
          <p:cNvSpPr/>
          <p:nvPr/>
        </p:nvSpPr>
        <p:spPr>
          <a:xfrm flipH="1">
            <a:off x="1981200" y="914400"/>
            <a:ext cx="304800" cy="304800"/>
          </a:xfrm>
          <a:prstGeom prst="quadArrow">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Quad Arrow 10"/>
          <p:cNvSpPr/>
          <p:nvPr/>
        </p:nvSpPr>
        <p:spPr>
          <a:xfrm>
            <a:off x="6248400" y="914400"/>
            <a:ext cx="381000" cy="304800"/>
          </a:xfrm>
          <a:prstGeom prst="quad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Quad Arrow 11"/>
          <p:cNvSpPr/>
          <p:nvPr/>
        </p:nvSpPr>
        <p:spPr>
          <a:xfrm>
            <a:off x="0" y="990600"/>
            <a:ext cx="304800" cy="228600"/>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Quad Arrow 12"/>
          <p:cNvSpPr/>
          <p:nvPr/>
        </p:nvSpPr>
        <p:spPr>
          <a:xfrm>
            <a:off x="8382000" y="914400"/>
            <a:ext cx="381000" cy="304800"/>
          </a:xfrm>
          <a:prstGeom prst="quad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295400"/>
            <a:ext cx="685800" cy="369332"/>
          </a:xfrm>
          <a:prstGeom prst="rect">
            <a:avLst/>
          </a:prstGeom>
          <a:solidFill>
            <a:srgbClr val="FFFF00"/>
          </a:solidFill>
        </p:spPr>
        <p:txBody>
          <a:bodyPr wrap="square">
            <a:spAutoFit/>
          </a:bodyPr>
          <a:lstStyle/>
          <a:p>
            <a:r>
              <a:rPr lang="en-US" dirty="0" smtClean="0"/>
              <a:t>1 M</a:t>
            </a:r>
            <a:endParaRPr lang="en-US" dirty="0"/>
          </a:p>
        </p:txBody>
      </p:sp>
      <p:sp>
        <p:nvSpPr>
          <p:cNvPr id="16" name="Rectangle 15"/>
          <p:cNvSpPr/>
          <p:nvPr/>
        </p:nvSpPr>
        <p:spPr>
          <a:xfrm>
            <a:off x="1828800" y="1295400"/>
            <a:ext cx="732893" cy="369332"/>
          </a:xfrm>
          <a:prstGeom prst="rect">
            <a:avLst/>
          </a:prstGeom>
          <a:solidFill>
            <a:schemeClr val="accent2">
              <a:lumMod val="40000"/>
              <a:lumOff val="60000"/>
            </a:schemeClr>
          </a:solidFill>
          <a:ln>
            <a:solidFill>
              <a:schemeClr val="accent2">
                <a:lumMod val="75000"/>
              </a:schemeClr>
            </a:solidFill>
          </a:ln>
        </p:spPr>
        <p:txBody>
          <a:bodyPr wrap="none">
            <a:spAutoFit/>
          </a:bodyPr>
          <a:lstStyle/>
          <a:p>
            <a:r>
              <a:rPr lang="en-US" dirty="0" smtClean="0"/>
              <a:t>500M</a:t>
            </a:r>
            <a:endParaRPr lang="en-US" dirty="0"/>
          </a:p>
        </p:txBody>
      </p:sp>
      <p:sp>
        <p:nvSpPr>
          <p:cNvPr id="17" name="Rectangle 16"/>
          <p:cNvSpPr/>
          <p:nvPr/>
        </p:nvSpPr>
        <p:spPr>
          <a:xfrm>
            <a:off x="3886200" y="1295400"/>
            <a:ext cx="849913" cy="369332"/>
          </a:xfrm>
          <a:prstGeom prst="rect">
            <a:avLst/>
          </a:prstGeom>
        </p:spPr>
        <p:txBody>
          <a:bodyPr wrap="none">
            <a:spAutoFit/>
          </a:bodyPr>
          <a:lstStyle/>
          <a:p>
            <a:r>
              <a:rPr lang="en-US" dirty="0" smtClean="0"/>
              <a:t>1000M</a:t>
            </a:r>
            <a:endParaRPr lang="en-US" dirty="0"/>
          </a:p>
        </p:txBody>
      </p:sp>
      <p:sp>
        <p:nvSpPr>
          <p:cNvPr id="18" name="Rectangle 17"/>
          <p:cNvSpPr/>
          <p:nvPr/>
        </p:nvSpPr>
        <p:spPr>
          <a:xfrm>
            <a:off x="6019800" y="1295400"/>
            <a:ext cx="849913" cy="369332"/>
          </a:xfrm>
          <a:prstGeom prst="rect">
            <a:avLst/>
          </a:prstGeom>
          <a:solidFill>
            <a:schemeClr val="accent2">
              <a:lumMod val="60000"/>
              <a:lumOff val="40000"/>
            </a:schemeClr>
          </a:solidFill>
          <a:ln>
            <a:solidFill>
              <a:schemeClr val="accent2">
                <a:lumMod val="75000"/>
              </a:schemeClr>
            </a:solidFill>
          </a:ln>
        </p:spPr>
        <p:txBody>
          <a:bodyPr wrap="none">
            <a:spAutoFit/>
          </a:bodyPr>
          <a:lstStyle/>
          <a:p>
            <a:r>
              <a:rPr lang="en-US" dirty="0" smtClean="0"/>
              <a:t>1500M</a:t>
            </a:r>
            <a:endParaRPr lang="en-US" dirty="0"/>
          </a:p>
        </p:txBody>
      </p:sp>
      <p:sp>
        <p:nvSpPr>
          <p:cNvPr id="19" name="Rectangle 18"/>
          <p:cNvSpPr/>
          <p:nvPr/>
        </p:nvSpPr>
        <p:spPr>
          <a:xfrm>
            <a:off x="8153400" y="1219200"/>
            <a:ext cx="902811" cy="369332"/>
          </a:xfrm>
          <a:prstGeom prst="rect">
            <a:avLst/>
          </a:prstGeom>
          <a:solidFill>
            <a:srgbClr val="FFFF00"/>
          </a:solidFill>
        </p:spPr>
        <p:txBody>
          <a:bodyPr wrap="none">
            <a:spAutoFit/>
          </a:bodyPr>
          <a:lstStyle/>
          <a:p>
            <a:r>
              <a:rPr lang="en-US" dirty="0" smtClean="0"/>
              <a:t>2019M </a:t>
            </a:r>
            <a:endParaRPr lang="en-US" dirty="0"/>
          </a:p>
        </p:txBody>
      </p:sp>
      <p:sp>
        <p:nvSpPr>
          <p:cNvPr id="20" name="Quad Arrow 19"/>
          <p:cNvSpPr/>
          <p:nvPr/>
        </p:nvSpPr>
        <p:spPr>
          <a:xfrm>
            <a:off x="7162800" y="914400"/>
            <a:ext cx="304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1" name="Right Arrow 20"/>
          <p:cNvSpPr/>
          <p:nvPr/>
        </p:nvSpPr>
        <p:spPr>
          <a:xfrm>
            <a:off x="2209800" y="1219200"/>
            <a:ext cx="4114800" cy="45719"/>
          </a:xfrm>
          <a:prstGeom prst="rightArrow">
            <a:avLst/>
          </a:prstGeom>
          <a:solidFill>
            <a:schemeClr val="accent2">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010400" y="1295400"/>
            <a:ext cx="849913" cy="369332"/>
          </a:xfrm>
          <a:prstGeom prst="rect">
            <a:avLst/>
          </a:prstGeom>
          <a:solidFill>
            <a:schemeClr val="accent4">
              <a:lumMod val="60000"/>
              <a:lumOff val="40000"/>
            </a:schemeClr>
          </a:solidFill>
          <a:ln>
            <a:solidFill>
              <a:srgbClr val="7030A0"/>
            </a:solidFill>
          </a:ln>
        </p:spPr>
        <p:txBody>
          <a:bodyPr wrap="none">
            <a:spAutoFit/>
          </a:bodyPr>
          <a:lstStyle/>
          <a:p>
            <a:r>
              <a:rPr lang="en-US" dirty="0" smtClean="0"/>
              <a:t>1700M</a:t>
            </a:r>
            <a:endParaRPr lang="en-US" dirty="0"/>
          </a:p>
        </p:txBody>
      </p:sp>
      <p:sp>
        <p:nvSpPr>
          <p:cNvPr id="23" name="Oval 22"/>
          <p:cNvSpPr/>
          <p:nvPr/>
        </p:nvSpPr>
        <p:spPr>
          <a:xfrm>
            <a:off x="304800" y="1752600"/>
            <a:ext cx="4419600" cy="22098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Tapi</a:t>
            </a:r>
            <a:r>
              <a:rPr lang="en-US" dirty="0" smtClean="0"/>
              <a:t>  </a:t>
            </a:r>
            <a:r>
              <a:rPr lang="en-US" dirty="0" err="1" smtClean="0"/>
              <a:t>sejak</a:t>
            </a:r>
            <a:r>
              <a:rPr lang="en-US" dirty="0" smtClean="0"/>
              <a:t> </a:t>
            </a:r>
            <a:r>
              <a:rPr lang="en-US" dirty="0" err="1" smtClean="0"/>
              <a:t>awal</a:t>
            </a:r>
            <a:r>
              <a:rPr lang="en-US" dirty="0" smtClean="0"/>
              <a:t>  </a:t>
            </a:r>
            <a:r>
              <a:rPr lang="en-US" dirty="0" err="1" smtClean="0"/>
              <a:t>ekonomi</a:t>
            </a:r>
            <a:r>
              <a:rPr lang="en-US" dirty="0" smtClean="0"/>
              <a:t> </a:t>
            </a:r>
            <a:r>
              <a:rPr lang="en-US" dirty="0" err="1" smtClean="0"/>
              <a:t>kapitalisme</a:t>
            </a:r>
            <a:r>
              <a:rPr lang="en-US" dirty="0" smtClean="0"/>
              <a:t> liberal </a:t>
            </a:r>
            <a:r>
              <a:rPr lang="en-US" dirty="0" err="1" smtClean="0"/>
              <a:t>ini</a:t>
            </a:r>
            <a:r>
              <a:rPr lang="en-US" dirty="0" smtClean="0"/>
              <a:t>  </a:t>
            </a:r>
            <a:r>
              <a:rPr lang="en-US" dirty="0" err="1" smtClean="0"/>
              <a:t>ciptakan</a:t>
            </a:r>
            <a:endParaRPr lang="en-US" dirty="0" smtClean="0"/>
          </a:p>
          <a:p>
            <a:pPr algn="ctr"/>
            <a:r>
              <a:rPr lang="en-US" dirty="0" smtClean="0"/>
              <a:t>KETAKADILAN </a:t>
            </a:r>
          </a:p>
          <a:p>
            <a:pPr algn="ctr"/>
            <a:r>
              <a:rPr lang="en-US" dirty="0" smtClean="0"/>
              <a:t>yang </a:t>
            </a:r>
            <a:r>
              <a:rPr lang="en-US" dirty="0" err="1" smtClean="0"/>
              <a:t>sangat</a:t>
            </a:r>
            <a:r>
              <a:rPr lang="en-US" dirty="0" smtClean="0"/>
              <a:t> </a:t>
            </a:r>
            <a:r>
              <a:rPr lang="en-US" dirty="0" err="1" smtClean="0"/>
              <a:t>besar</a:t>
            </a:r>
            <a:r>
              <a:rPr lang="en-US" dirty="0" smtClean="0"/>
              <a:t> </a:t>
            </a:r>
            <a:r>
              <a:rPr lang="en-US" dirty="0" err="1" smtClean="0"/>
              <a:t>dan</a:t>
            </a:r>
            <a:r>
              <a:rPr lang="en-US" dirty="0" smtClean="0"/>
              <a:t> </a:t>
            </a:r>
            <a:r>
              <a:rPr lang="en-US" dirty="0" err="1" smtClean="0"/>
              <a:t>mayoritas</a:t>
            </a:r>
            <a:r>
              <a:rPr lang="en-US" dirty="0" smtClean="0"/>
              <a:t>  </a:t>
            </a:r>
            <a:r>
              <a:rPr lang="en-US" dirty="0" err="1" smtClean="0"/>
              <a:t>kaum</a:t>
            </a:r>
            <a:r>
              <a:rPr lang="en-US" dirty="0" smtClean="0"/>
              <a:t> </a:t>
            </a:r>
            <a:r>
              <a:rPr lang="en-US" dirty="0" err="1" smtClean="0"/>
              <a:t>buruh</a:t>
            </a:r>
            <a:r>
              <a:rPr lang="en-US" dirty="0" smtClean="0"/>
              <a:t> SANGAT MISKIN &amp; TERLANTAR </a:t>
            </a:r>
            <a:endParaRPr lang="en-US" dirty="0"/>
          </a:p>
        </p:txBody>
      </p:sp>
      <p:sp>
        <p:nvSpPr>
          <p:cNvPr id="24" name="Right Arrow 23"/>
          <p:cNvSpPr/>
          <p:nvPr/>
        </p:nvSpPr>
        <p:spPr>
          <a:xfrm>
            <a:off x="4800600" y="2514600"/>
            <a:ext cx="304800" cy="685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5" name="Oval 24"/>
          <p:cNvSpPr/>
          <p:nvPr/>
        </p:nvSpPr>
        <p:spPr>
          <a:xfrm>
            <a:off x="1905000" y="4267200"/>
            <a:ext cx="13716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Reaksi</a:t>
            </a:r>
            <a:r>
              <a:rPr lang="en-US" dirty="0" smtClean="0"/>
              <a:t>:</a:t>
            </a:r>
            <a:endParaRPr lang="en-US" dirty="0"/>
          </a:p>
        </p:txBody>
      </p:sp>
      <p:sp>
        <p:nvSpPr>
          <p:cNvPr id="26" name="Down Arrow 25"/>
          <p:cNvSpPr/>
          <p:nvPr/>
        </p:nvSpPr>
        <p:spPr>
          <a:xfrm>
            <a:off x="2362200" y="3962400"/>
            <a:ext cx="533400" cy="2286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609600" y="5029200"/>
            <a:ext cx="3733800" cy="1600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1.  Karl Marx &amp; </a:t>
            </a:r>
            <a:r>
              <a:rPr lang="en-US" sz="1400" b="1" dirty="0" err="1" smtClean="0"/>
              <a:t>Frederich</a:t>
            </a:r>
            <a:r>
              <a:rPr lang="en-US" sz="1400" b="1" dirty="0" smtClean="0"/>
              <a:t> Engels =  </a:t>
            </a:r>
            <a:r>
              <a:rPr lang="en-US" sz="1400" b="1" dirty="0" err="1" smtClean="0"/>
              <a:t>lahirkan</a:t>
            </a:r>
            <a:r>
              <a:rPr lang="en-US" sz="1400" b="1" dirty="0" smtClean="0"/>
              <a:t> </a:t>
            </a:r>
            <a:r>
              <a:rPr lang="en-US" sz="1400" b="1" dirty="0" err="1" smtClean="0"/>
              <a:t>sistem</a:t>
            </a:r>
            <a:r>
              <a:rPr lang="en-US" sz="1400" b="1" dirty="0" smtClean="0"/>
              <a:t> </a:t>
            </a:r>
            <a:r>
              <a:rPr lang="en-US" sz="1400" b="1" dirty="0" err="1" smtClean="0"/>
              <a:t>ekonomi</a:t>
            </a:r>
            <a:r>
              <a:rPr lang="en-US" sz="1400" b="1" dirty="0" smtClean="0"/>
              <a:t> </a:t>
            </a:r>
            <a:r>
              <a:rPr lang="en-US" sz="1400" b="1" dirty="0" err="1" smtClean="0"/>
              <a:t>tandingan</a:t>
            </a:r>
            <a:r>
              <a:rPr lang="en-US" sz="1400" b="1" dirty="0" smtClean="0"/>
              <a:t> </a:t>
            </a:r>
            <a:r>
              <a:rPr lang="en-US" sz="1400" b="1" dirty="0" err="1" smtClean="0"/>
              <a:t>yaitu</a:t>
            </a:r>
            <a:r>
              <a:rPr lang="en-US" sz="1400" b="1" dirty="0" smtClean="0"/>
              <a:t> EKONOMI SOCIALIS/KOMUNIS </a:t>
            </a:r>
          </a:p>
          <a:p>
            <a:pPr algn="ctr"/>
            <a:r>
              <a:rPr lang="en-US" sz="1400" b="1" dirty="0" smtClean="0"/>
              <a:t>2. </a:t>
            </a:r>
            <a:r>
              <a:rPr lang="en-US" sz="1400" b="1" dirty="0" err="1" smtClean="0"/>
              <a:t>Gereja</a:t>
            </a:r>
            <a:r>
              <a:rPr lang="en-US" sz="1400" b="1" dirty="0" smtClean="0"/>
              <a:t> </a:t>
            </a:r>
            <a:r>
              <a:rPr lang="en-US" sz="1400" b="1" dirty="0" err="1" smtClean="0"/>
              <a:t>terbitkan</a:t>
            </a:r>
            <a:r>
              <a:rPr lang="en-US" sz="1400" b="1" dirty="0" smtClean="0"/>
              <a:t> </a:t>
            </a:r>
            <a:r>
              <a:rPr lang="en-US" sz="1400" b="1" dirty="0" err="1" smtClean="0"/>
              <a:t>Ensiklin</a:t>
            </a:r>
            <a:r>
              <a:rPr lang="en-US" sz="1400" b="1" dirty="0" smtClean="0"/>
              <a:t> </a:t>
            </a:r>
            <a:r>
              <a:rPr lang="en-US" sz="1400" b="1" dirty="0" err="1" smtClean="0"/>
              <a:t>Rerum</a:t>
            </a:r>
            <a:r>
              <a:rPr lang="en-US" sz="1400" b="1" dirty="0" smtClean="0"/>
              <a:t> </a:t>
            </a:r>
            <a:r>
              <a:rPr lang="en-US" sz="1400" b="1" dirty="0" err="1" smtClean="0"/>
              <a:t>Novarum</a:t>
            </a:r>
            <a:r>
              <a:rPr lang="en-US" sz="1400" b="1" dirty="0" smtClean="0"/>
              <a:t> 1891.</a:t>
            </a:r>
          </a:p>
          <a:p>
            <a:pPr algn="ctr"/>
            <a:r>
              <a:rPr lang="en-US" sz="1400" b="1" dirty="0" smtClean="0"/>
              <a:t>3.  LETUS PERANG DUNIA I  &amp; II (1914-1918/ 1942-1945)</a:t>
            </a:r>
            <a:endParaRPr lang="en-US" sz="1400" b="1" dirty="0"/>
          </a:p>
        </p:txBody>
      </p:sp>
      <p:sp>
        <p:nvSpPr>
          <p:cNvPr id="28" name="Down Arrow 27"/>
          <p:cNvSpPr/>
          <p:nvPr/>
        </p:nvSpPr>
        <p:spPr>
          <a:xfrm>
            <a:off x="2286000" y="4800600"/>
            <a:ext cx="609600" cy="1524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 calcmode="lin" valueType="num">
                                      <p:cBhvr additive="base">
                                        <p:cTn id="4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 calcmode="lin" valueType="num">
                                      <p:cBhvr additive="base">
                                        <p:cTn id="5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fill="hold"/>
                                        <p:tgtEl>
                                          <p:spTgt spid="28"/>
                                        </p:tgtEl>
                                        <p:attrNameLst>
                                          <p:attrName>ppt_x</p:attrName>
                                        </p:attrNameLst>
                                      </p:cBhvr>
                                      <p:tavLst>
                                        <p:tav tm="0">
                                          <p:val>
                                            <p:strVal val="#ppt_x"/>
                                          </p:val>
                                        </p:tav>
                                        <p:tav tm="100000">
                                          <p:val>
                                            <p:strVal val="#ppt_x"/>
                                          </p:val>
                                        </p:tav>
                                      </p:tavLst>
                                    </p:anim>
                                    <p:anim calcmode="lin" valueType="num">
                                      <p:cBhvr additive="base">
                                        <p:cTn id="76" dur="5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23" grpId="0" animBg="1"/>
      <p:bldP spid="24" grpId="0" animBg="1"/>
      <p:bldP spid="25" grpId="0" animBg="1"/>
      <p:bldP spid="26" grpId="0" animBg="1"/>
      <p:bldP spid="27" grpId="0" animBg="1"/>
      <p:bldP spid="2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smtClean="0"/>
              <a:t>.</a:t>
            </a:r>
            <a:endParaRPr lang="id-ID" sz="800" dirty="0"/>
          </a:p>
        </p:txBody>
      </p:sp>
      <p:pic>
        <p:nvPicPr>
          <p:cNvPr id="2457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066800" y="685800"/>
            <a:ext cx="7391400" cy="5562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609080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5" name="Picture 5" descr="C:\Users\userR1916\Desktop\images2.jpg"/>
          <p:cNvPicPr>
            <a:picLocks noChangeAspect="1" noChangeArrowheads="1"/>
          </p:cNvPicPr>
          <p:nvPr/>
        </p:nvPicPr>
        <p:blipFill>
          <a:blip r:embed="rId2"/>
          <a:srcRect/>
          <a:stretch>
            <a:fillRect/>
          </a:stretch>
        </p:blipFill>
        <p:spPr bwMode="auto">
          <a:xfrm>
            <a:off x="685800" y="685800"/>
            <a:ext cx="7772400" cy="5715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it-IT" sz="800" dirty="0" smtClean="0"/>
              <a:t>.</a:t>
            </a:r>
            <a:endParaRPr lang="id-ID" sz="800" dirty="0"/>
          </a:p>
        </p:txBody>
      </p:sp>
      <p:pic>
        <p:nvPicPr>
          <p:cNvPr id="2867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419600" y="228600"/>
            <a:ext cx="4495800" cy="2895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9600" y="228600"/>
            <a:ext cx="3276600" cy="2895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42900" y="3505200"/>
            <a:ext cx="3581400" cy="3352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8677"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419600" y="3733800"/>
            <a:ext cx="4419600" cy="2743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054653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smtClean="0"/>
              <a:t>.</a:t>
            </a:r>
            <a:endParaRPr lang="id-ID" sz="800" dirty="0"/>
          </a:p>
        </p:txBody>
      </p:sp>
      <p:pic>
        <p:nvPicPr>
          <p:cNvPr id="30723" name="Picture 3"/>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648200" y="167640"/>
            <a:ext cx="4038600" cy="35661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2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6200" y="152400"/>
            <a:ext cx="4191000" cy="3581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24"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28600" y="4038600"/>
            <a:ext cx="4038600" cy="25907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25"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724400" y="4069080"/>
            <a:ext cx="3962400" cy="25603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087138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C:\Users\userR1916\Desktop\images6.png"/>
          <p:cNvPicPr>
            <a:picLocks noChangeAspect="1" noChangeArrowheads="1"/>
          </p:cNvPicPr>
          <p:nvPr/>
        </p:nvPicPr>
        <p:blipFill>
          <a:blip r:embed="rId2"/>
          <a:srcRect/>
          <a:stretch>
            <a:fillRect/>
          </a:stretch>
        </p:blipFill>
        <p:spPr bwMode="auto">
          <a:xfrm>
            <a:off x="762000" y="762000"/>
            <a:ext cx="7772400" cy="59436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990600"/>
            <a:ext cx="3008313" cy="1162050"/>
          </a:xfrm>
        </p:spPr>
        <p:txBody>
          <a:bodyPr/>
          <a:lstStyle/>
          <a:p>
            <a:r>
              <a:rPr lang="it-IT" dirty="0" smtClean="0"/>
              <a:t>.</a:t>
            </a:r>
            <a:endParaRPr lang="id-ID" dirty="0"/>
          </a:p>
        </p:txBody>
      </p:sp>
      <p:sp>
        <p:nvSpPr>
          <p:cNvPr id="3" name="Content Placeholder 2"/>
          <p:cNvSpPr>
            <a:spLocks noGrp="1"/>
          </p:cNvSpPr>
          <p:nvPr>
            <p:ph idx="1"/>
          </p:nvPr>
        </p:nvSpPr>
        <p:spPr>
          <a:xfrm>
            <a:off x="5029200" y="1219200"/>
            <a:ext cx="3962400" cy="4419600"/>
          </a:xfrm>
        </p:spPr>
        <p:txBody>
          <a:bodyPr/>
          <a:lstStyle/>
          <a:p>
            <a:pPr marL="0" indent="0" algn="ctr">
              <a:buNone/>
            </a:pPr>
            <a:endParaRPr lang="it-IT" dirty="0" smtClean="0"/>
          </a:p>
          <a:p>
            <a:pPr marL="0" indent="0" algn="ctr">
              <a:buNone/>
            </a:pPr>
            <a:r>
              <a:rPr lang="it-IT" dirty="0" smtClean="0"/>
              <a:t>Awalil Risky &amp; Nasyith Majidi, </a:t>
            </a:r>
            <a:r>
              <a:rPr lang="it-IT" b="1" i="1" dirty="0" smtClean="0"/>
              <a:t>Neoliberalisme Mencengkram Indonesia  </a:t>
            </a:r>
            <a:r>
              <a:rPr lang="it-IT" dirty="0" smtClean="0"/>
              <a:t>(E-Publisher 2008).</a:t>
            </a:r>
            <a:endParaRPr lang="id-ID" dirty="0"/>
          </a:p>
        </p:txBody>
      </p:sp>
      <p:sp>
        <p:nvSpPr>
          <p:cNvPr id="4" name="Text Placeholder 3"/>
          <p:cNvSpPr>
            <a:spLocks noGrp="1"/>
          </p:cNvSpPr>
          <p:nvPr>
            <p:ph type="body" sz="half" idx="2"/>
          </p:nvPr>
        </p:nvSpPr>
        <p:spPr/>
        <p:txBody>
          <a:bodyPr/>
          <a:lstStyle/>
          <a:p>
            <a:endParaRPr lang="id-ID"/>
          </a:p>
        </p:txBody>
      </p:sp>
      <p:graphicFrame>
        <p:nvGraphicFramePr>
          <p:cNvPr id="5" name="Object 4"/>
          <p:cNvGraphicFramePr>
            <a:graphicFrameLocks noChangeAspect="1"/>
          </p:cNvGraphicFramePr>
          <p:nvPr>
            <p:extLst>
              <p:ext uri="{D42A27DB-BD31-4B8C-83A1-F6EECF244321}">
                <p14:modId xmlns="" xmlns:p14="http://schemas.microsoft.com/office/powerpoint/2010/main" val="1019371171"/>
              </p:ext>
            </p:extLst>
          </p:nvPr>
        </p:nvGraphicFramePr>
        <p:xfrm>
          <a:off x="457200" y="609600"/>
          <a:ext cx="4419600" cy="5638800"/>
        </p:xfrm>
        <a:graphic>
          <a:graphicData uri="http://schemas.openxmlformats.org/presentationml/2006/ole">
            <p:oleObj spid="_x0000_s2068" name="Acrobat Document" r:id="rId3" imgW="3638533" imgH="5648090" progId="">
              <p:embed/>
            </p:oleObj>
          </a:graphicData>
        </a:graphic>
      </p:graphicFrame>
    </p:spTree>
    <p:extLst>
      <p:ext uri="{BB962C8B-B14F-4D97-AF65-F5344CB8AC3E}">
        <p14:creationId xmlns="" xmlns:p14="http://schemas.microsoft.com/office/powerpoint/2010/main" val="17898758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609600"/>
            <a:ext cx="4876800" cy="5334000"/>
          </a:xfrm>
        </p:spPr>
        <p:txBody>
          <a:bodyPr>
            <a:noAutofit/>
          </a:bodyPr>
          <a:lstStyle/>
          <a:p>
            <a:pPr algn="ctr"/>
            <a:r>
              <a:rPr lang="it-IT" sz="4400" dirty="0" smtClean="0"/>
              <a:t/>
            </a:r>
            <a:br>
              <a:rPr lang="it-IT" sz="4400" dirty="0" smtClean="0"/>
            </a:br>
            <a:r>
              <a:rPr lang="it-IT" sz="4400" dirty="0"/>
              <a:t/>
            </a:r>
            <a:br>
              <a:rPr lang="it-IT" sz="4400" dirty="0"/>
            </a:br>
            <a:r>
              <a:rPr lang="it-IT" sz="4400" dirty="0" smtClean="0"/>
              <a:t/>
            </a:r>
            <a:br>
              <a:rPr lang="it-IT" sz="4400" dirty="0" smtClean="0"/>
            </a:br>
            <a:r>
              <a:rPr lang="it-IT" sz="3200" dirty="0" smtClean="0"/>
              <a:t>Naomi Klein</a:t>
            </a:r>
            <a:br>
              <a:rPr lang="it-IT" sz="3200" dirty="0" smtClean="0"/>
            </a:br>
            <a:r>
              <a:rPr lang="it-IT" sz="3200" i="1" dirty="0" smtClean="0"/>
              <a:t>The Shock Doctrine: The Rise of Disaster Capitalism </a:t>
            </a:r>
            <a:r>
              <a:rPr lang="it-IT" sz="3200" dirty="0" smtClean="0"/>
              <a:t>(New York, 2008)</a:t>
            </a:r>
            <a:endParaRPr lang="id-ID" sz="3200" dirty="0"/>
          </a:p>
        </p:txBody>
      </p:sp>
      <p:pic>
        <p:nvPicPr>
          <p:cNvPr id="1026" name="Picture 2" descr="C:\Users\Alexander Jebadu\00 BUKU YG SDH DIBELI\Favorites\Desktop\buk naomi klein.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04800" y="1524000"/>
            <a:ext cx="3886200" cy="39624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half" idx="2"/>
          </p:nvPr>
        </p:nvSpPr>
        <p:spPr>
          <a:xfrm>
            <a:off x="1524000" y="2286000"/>
            <a:ext cx="1371600" cy="3624263"/>
          </a:xfrm>
        </p:spPr>
        <p:txBody>
          <a:bodyPr/>
          <a:lstStyle/>
          <a:p>
            <a:r>
              <a:rPr lang="it-IT" dirty="0" smtClean="0"/>
              <a:t>The </a:t>
            </a:r>
            <a:endParaRPr lang="id-ID" dirty="0"/>
          </a:p>
        </p:txBody>
      </p:sp>
      <p:pic>
        <p:nvPicPr>
          <p:cNvPr id="1027" name="Picture 3" descr="C:\Users\Alexander Jebadu\00 BUKU YG SDH DIBELI\Favorites\Desktop\51zpju9-rmL._SL90_RO5,1,174,177,178,255,255,255,15_AA115_.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19600" y="1219200"/>
            <a:ext cx="4267200" cy="2743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549454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noAutofit/>
          </a:bodyPr>
          <a:lstStyle/>
          <a:p>
            <a:r>
              <a:rPr lang="it-IT" sz="3600" dirty="0" smtClean="0"/>
              <a:t>Prof. Haa-Jon Chang, </a:t>
            </a:r>
            <a:r>
              <a:rPr lang="it-IT" sz="3600" b="1" i="1" dirty="0" smtClean="0"/>
              <a:t>Bad Samaritans: The Myth of Free Trade and the Secret History of Capitalism </a:t>
            </a:r>
            <a:r>
              <a:rPr lang="it-IT" sz="3600" dirty="0" smtClean="0"/>
              <a:t>(2008)</a:t>
            </a:r>
            <a:endParaRPr lang="id-ID" sz="3600" dirty="0"/>
          </a:p>
        </p:txBody>
      </p:sp>
      <p:sp>
        <p:nvSpPr>
          <p:cNvPr id="3" name="Content Placeholder 2"/>
          <p:cNvSpPr>
            <a:spLocks noGrp="1"/>
          </p:cNvSpPr>
          <p:nvPr>
            <p:ph sz="half" idx="1"/>
          </p:nvPr>
        </p:nvSpPr>
        <p:spPr>
          <a:xfrm>
            <a:off x="457200" y="2057400"/>
            <a:ext cx="4038600" cy="4068763"/>
          </a:xfrm>
        </p:spPr>
        <p:txBody>
          <a:bodyPr/>
          <a:lstStyle/>
          <a:p>
            <a:endParaRPr lang="id-ID" dirty="0"/>
          </a:p>
        </p:txBody>
      </p:sp>
      <p:sp>
        <p:nvSpPr>
          <p:cNvPr id="4" name="Content Placeholder 3"/>
          <p:cNvSpPr>
            <a:spLocks noGrp="1"/>
          </p:cNvSpPr>
          <p:nvPr>
            <p:ph sz="half" idx="2"/>
          </p:nvPr>
        </p:nvSpPr>
        <p:spPr>
          <a:xfrm>
            <a:off x="4648200" y="2057400"/>
            <a:ext cx="4038600" cy="4068763"/>
          </a:xfrm>
        </p:spPr>
        <p:txBody>
          <a:bodyPr>
            <a:normAutofit/>
          </a:bodyPr>
          <a:lstStyle/>
          <a:p>
            <a:pPr marL="0" indent="0">
              <a:buNone/>
            </a:pPr>
            <a:r>
              <a:rPr lang="it-IT" sz="800" dirty="0" smtClean="0"/>
              <a:t>.</a:t>
            </a:r>
            <a:endParaRPr lang="id-ID" sz="800"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 y="2057400"/>
            <a:ext cx="4191000" cy="4191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76800" y="2057400"/>
            <a:ext cx="3200400" cy="4191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545665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it-IT" dirty="0" smtClean="0"/>
              <a:t>Indonesia sdh kehilangan kedaulatan ekonomi!</a:t>
            </a:r>
            <a:endParaRPr lang="id-ID" dirty="0"/>
          </a:p>
        </p:txBody>
      </p:sp>
      <p:sp>
        <p:nvSpPr>
          <p:cNvPr id="3" name="Content Placeholder 2"/>
          <p:cNvSpPr>
            <a:spLocks noGrp="1"/>
          </p:cNvSpPr>
          <p:nvPr>
            <p:ph idx="1"/>
          </p:nvPr>
        </p:nvSpPr>
        <p:spPr>
          <a:xfrm>
            <a:off x="228600" y="1295400"/>
            <a:ext cx="8763000" cy="5181600"/>
          </a:xfrm>
        </p:spPr>
        <p:txBody>
          <a:bodyPr>
            <a:normAutofit fontScale="92500" lnSpcReduction="20000"/>
          </a:bodyPr>
          <a:lstStyle/>
          <a:p>
            <a:r>
              <a:rPr lang="it-IT" dirty="0" smtClean="0"/>
              <a:t>Hingga hari ini Indonesia sesungguhnya termasuk salah 1 negara sesungguhnya </a:t>
            </a:r>
            <a:r>
              <a:rPr lang="it-IT" b="1" dirty="0" smtClean="0"/>
              <a:t>sudah kehilangan kedaulatan ekonomi </a:t>
            </a:r>
            <a:r>
              <a:rPr lang="it-IT" dirty="0" smtClean="0"/>
              <a:t>karena </a:t>
            </a:r>
            <a:r>
              <a:rPr lang="it-IT" b="1" dirty="0" smtClean="0"/>
              <a:t>tidak sanggup membayar utang luar negeri yang dipinjam dengan hidden agenda sejak akhir tahun 1960an</a:t>
            </a:r>
            <a:r>
              <a:rPr lang="it-IT" dirty="0" smtClean="0"/>
              <a:t>.</a:t>
            </a:r>
          </a:p>
          <a:p>
            <a:r>
              <a:rPr lang="it-IT" dirty="0" smtClean="0"/>
              <a:t>Karena tidak sanggup membayar utang LN, maka Indonesia dipaksa menerima ekonomi pasar bebas (neoliberal economic system).</a:t>
            </a:r>
          </a:p>
          <a:p>
            <a:r>
              <a:rPr lang="it-IT" dirty="0" smtClean="0"/>
              <a:t>Indonesia harus membuka rahim buminya untuk diexploitasi secara bebas oleh korporasi-korporasi dari negara-negara  kreditor (negara2 industri sebagai pemegang saham terbesar di Bank Dunia dan IMF!)</a:t>
            </a:r>
            <a:endParaRPr lang="id-ID" dirty="0"/>
          </a:p>
        </p:txBody>
      </p:sp>
    </p:spTree>
    <p:extLst>
      <p:ext uri="{BB962C8B-B14F-4D97-AF65-F5344CB8AC3E}">
        <p14:creationId xmlns="" xmlns:p14="http://schemas.microsoft.com/office/powerpoint/2010/main" val="37028078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smtClean="0"/>
              <a:t>.</a:t>
            </a:r>
            <a:endParaRPr lang="id-ID" sz="800" dirty="0"/>
          </a:p>
        </p:txBody>
      </p:sp>
      <p:sp>
        <p:nvSpPr>
          <p:cNvPr id="3" name="Content Placeholder 2"/>
          <p:cNvSpPr>
            <a:spLocks noGrp="1"/>
          </p:cNvSpPr>
          <p:nvPr>
            <p:ph idx="1"/>
          </p:nvPr>
        </p:nvSpPr>
        <p:spPr>
          <a:xfrm>
            <a:off x="533400" y="1143000"/>
            <a:ext cx="8229600" cy="4525963"/>
          </a:xfrm>
        </p:spPr>
        <p:txBody>
          <a:bodyPr>
            <a:normAutofit/>
          </a:bodyPr>
          <a:lstStyle/>
          <a:p>
            <a:pPr marL="0" indent="0">
              <a:buNone/>
            </a:pPr>
            <a:r>
              <a:rPr lang="it-IT" sz="800" dirty="0" smtClean="0"/>
              <a:t>.</a:t>
            </a:r>
            <a:endParaRPr lang="id-ID" sz="800"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 y="685800"/>
            <a:ext cx="8839200" cy="5791199"/>
          </a:xfrm>
          <a:prstGeom prst="rect">
            <a:avLst/>
          </a:prstGeom>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 xmlns:p14="http://schemas.microsoft.com/office/powerpoint/2010/main" val="2097647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0960" y="3048000"/>
            <a:ext cx="897636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5" name="Straight Connector 4"/>
          <p:cNvCxnSpPr/>
          <p:nvPr/>
        </p:nvCxnSpPr>
        <p:spPr>
          <a:xfrm>
            <a:off x="777240" y="2179320"/>
            <a:ext cx="0" cy="144780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2987040" y="3048000"/>
            <a:ext cx="0" cy="59436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4785360" y="2110740"/>
            <a:ext cx="0" cy="1516380"/>
          </a:xfrm>
          <a:prstGeom prst="line">
            <a:avLst/>
          </a:prstGeom>
        </p:spPr>
        <p:style>
          <a:lnRef idx="3">
            <a:schemeClr val="accent4"/>
          </a:lnRef>
          <a:fillRef idx="0">
            <a:schemeClr val="accent4"/>
          </a:fillRef>
          <a:effectRef idx="2">
            <a:schemeClr val="accent4"/>
          </a:effectRef>
          <a:fontRef idx="minor">
            <a:schemeClr val="tx1"/>
          </a:fontRef>
        </p:style>
      </p:cxnSp>
      <p:sp>
        <p:nvSpPr>
          <p:cNvPr id="17" name="Oval 16"/>
          <p:cNvSpPr/>
          <p:nvPr/>
        </p:nvSpPr>
        <p:spPr>
          <a:xfrm>
            <a:off x="156210" y="3352800"/>
            <a:ext cx="1295400" cy="609600"/>
          </a:xfrm>
          <a:prstGeom prst="ellipse">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Abad 18</a:t>
            </a:r>
            <a:endParaRPr lang="id-ID" dirty="0">
              <a:solidFill>
                <a:prstClr val="white"/>
              </a:solidFill>
            </a:endParaRPr>
          </a:p>
        </p:txBody>
      </p:sp>
      <p:sp>
        <p:nvSpPr>
          <p:cNvPr id="18" name="Oval 17"/>
          <p:cNvSpPr/>
          <p:nvPr/>
        </p:nvSpPr>
        <p:spPr>
          <a:xfrm>
            <a:off x="2247900" y="3383280"/>
            <a:ext cx="1371600" cy="609600"/>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0000"/>
                </a:solidFill>
              </a:rPr>
              <a:t>Abad 19</a:t>
            </a:r>
            <a:endParaRPr lang="id-ID" b="1" dirty="0">
              <a:solidFill>
                <a:srgbClr val="FF0000"/>
              </a:solidFill>
            </a:endParaRPr>
          </a:p>
        </p:txBody>
      </p:sp>
      <p:sp>
        <p:nvSpPr>
          <p:cNvPr id="20" name="Oval 19"/>
          <p:cNvSpPr/>
          <p:nvPr/>
        </p:nvSpPr>
        <p:spPr>
          <a:xfrm>
            <a:off x="4191000" y="3352800"/>
            <a:ext cx="1356360" cy="609600"/>
          </a:xfrm>
          <a:prstGeom prst="ellipse">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 1944</a:t>
            </a:r>
            <a:endParaRPr lang="id-ID" dirty="0">
              <a:solidFill>
                <a:prstClr val="white"/>
              </a:solidFill>
            </a:endParaRPr>
          </a:p>
        </p:txBody>
      </p:sp>
      <p:sp>
        <p:nvSpPr>
          <p:cNvPr id="21" name="Double Brace 20"/>
          <p:cNvSpPr/>
          <p:nvPr/>
        </p:nvSpPr>
        <p:spPr>
          <a:xfrm>
            <a:off x="472440" y="457200"/>
            <a:ext cx="4312920" cy="1722120"/>
          </a:xfrm>
          <a:prstGeom prst="bracePair">
            <a:avLst/>
          </a:prstGeom>
          <a:solidFill>
            <a:srgbClr val="FFFF00"/>
          </a:solidFill>
          <a:ln>
            <a:solidFill>
              <a:srgbClr val="FF0000"/>
            </a:solidFill>
          </a:ln>
        </p:spPr>
        <p:style>
          <a:lnRef idx="2">
            <a:schemeClr val="dk1"/>
          </a:lnRef>
          <a:fillRef idx="0">
            <a:schemeClr val="dk1"/>
          </a:fillRef>
          <a:effectRef idx="1">
            <a:schemeClr val="dk1"/>
          </a:effectRef>
          <a:fontRef idx="minor">
            <a:schemeClr val="tx1"/>
          </a:fontRef>
        </p:style>
        <p:txBody>
          <a:bodyPr rtlCol="0" anchor="ctr"/>
          <a:lstStyle/>
          <a:p>
            <a:pPr algn="ctr"/>
            <a:r>
              <a:rPr lang="it-IT" sz="2800" b="1" dirty="0" smtClean="0">
                <a:solidFill>
                  <a:prstClr val="black"/>
                </a:solidFill>
              </a:rPr>
              <a:t>Sistem Ekonomi Kapitalis liberal klasik Adam Smith</a:t>
            </a:r>
            <a:endParaRPr lang="id-ID" sz="2800" b="1" dirty="0">
              <a:solidFill>
                <a:prstClr val="black"/>
              </a:solidFill>
            </a:endParaRPr>
          </a:p>
        </p:txBody>
      </p:sp>
      <p:cxnSp>
        <p:nvCxnSpPr>
          <p:cNvPr id="23" name="Straight Connector 22"/>
          <p:cNvCxnSpPr/>
          <p:nvPr/>
        </p:nvCxnSpPr>
        <p:spPr>
          <a:xfrm>
            <a:off x="6572250" y="2179320"/>
            <a:ext cx="0" cy="1516380"/>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a:off x="8229600" y="2194560"/>
            <a:ext cx="0" cy="1539240"/>
          </a:xfrm>
          <a:prstGeom prst="line">
            <a:avLst/>
          </a:prstGeom>
        </p:spPr>
        <p:style>
          <a:lnRef idx="3">
            <a:schemeClr val="dk1"/>
          </a:lnRef>
          <a:fillRef idx="0">
            <a:schemeClr val="dk1"/>
          </a:fillRef>
          <a:effectRef idx="2">
            <a:schemeClr val="dk1"/>
          </a:effectRef>
          <a:fontRef idx="minor">
            <a:schemeClr val="tx1"/>
          </a:fontRef>
        </p:style>
      </p:cxnSp>
      <p:sp>
        <p:nvSpPr>
          <p:cNvPr id="31" name="Hexagon 30"/>
          <p:cNvSpPr/>
          <p:nvPr/>
        </p:nvSpPr>
        <p:spPr>
          <a:xfrm>
            <a:off x="6115050" y="3423285"/>
            <a:ext cx="914400" cy="54864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1980</a:t>
            </a:r>
            <a:endParaRPr lang="id-ID" dirty="0">
              <a:solidFill>
                <a:prstClr val="white"/>
              </a:solidFill>
            </a:endParaRPr>
          </a:p>
        </p:txBody>
      </p:sp>
      <p:sp>
        <p:nvSpPr>
          <p:cNvPr id="32" name="Right Arrow 31"/>
          <p:cNvSpPr/>
          <p:nvPr/>
        </p:nvSpPr>
        <p:spPr>
          <a:xfrm>
            <a:off x="8077200" y="3162300"/>
            <a:ext cx="108204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1995  WTO</a:t>
            </a:r>
            <a:endParaRPr lang="id-ID" dirty="0">
              <a:solidFill>
                <a:prstClr val="white"/>
              </a:solidFill>
            </a:endParaRPr>
          </a:p>
        </p:txBody>
      </p:sp>
      <p:sp>
        <p:nvSpPr>
          <p:cNvPr id="34" name="Double Bracket 33"/>
          <p:cNvSpPr/>
          <p:nvPr/>
        </p:nvSpPr>
        <p:spPr>
          <a:xfrm>
            <a:off x="4876800" y="457200"/>
            <a:ext cx="1752600" cy="1722120"/>
          </a:xfrm>
          <a:prstGeom prst="bracketPair">
            <a:avLst/>
          </a:prstGeom>
          <a:solidFill>
            <a:srgbClr val="00B050"/>
          </a:solidFill>
          <a:ln>
            <a:solidFill>
              <a:srgbClr val="00206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it-IT" sz="2000" b="1" dirty="0" smtClean="0">
                <a:solidFill>
                  <a:prstClr val="black"/>
                </a:solidFill>
              </a:rPr>
              <a:t>Sistem Ekonomi </a:t>
            </a:r>
          </a:p>
          <a:p>
            <a:pPr algn="ctr"/>
            <a:r>
              <a:rPr lang="it-IT" sz="2000" b="1" dirty="0" smtClean="0">
                <a:solidFill>
                  <a:prstClr val="black"/>
                </a:solidFill>
              </a:rPr>
              <a:t>Kapitalis Terkendali</a:t>
            </a:r>
            <a:endParaRPr lang="id-ID" sz="2000" b="1" dirty="0">
              <a:solidFill>
                <a:prstClr val="black"/>
              </a:solidFill>
            </a:endParaRPr>
          </a:p>
        </p:txBody>
      </p:sp>
      <p:sp>
        <p:nvSpPr>
          <p:cNvPr id="39" name="Double Brace 38"/>
          <p:cNvSpPr/>
          <p:nvPr/>
        </p:nvSpPr>
        <p:spPr>
          <a:xfrm>
            <a:off x="6720840" y="472440"/>
            <a:ext cx="2286000" cy="1722120"/>
          </a:xfrm>
          <a:prstGeom prst="bracePair">
            <a:avLst/>
          </a:prstGeom>
          <a:solidFill>
            <a:srgbClr val="FFFF00"/>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it-IT" sz="2400" b="1" dirty="0" smtClean="0">
                <a:solidFill>
                  <a:prstClr val="black"/>
                </a:solidFill>
              </a:rPr>
              <a:t>Sistem Ekonomi Kapitalis Neoliberal</a:t>
            </a:r>
            <a:endParaRPr lang="id-ID" sz="2400" b="1" dirty="0">
              <a:solidFill>
                <a:prstClr val="black"/>
              </a:solidFill>
            </a:endParaRPr>
          </a:p>
        </p:txBody>
      </p:sp>
      <p:sp>
        <p:nvSpPr>
          <p:cNvPr id="4" name="Double Brace 3"/>
          <p:cNvSpPr/>
          <p:nvPr/>
        </p:nvSpPr>
        <p:spPr>
          <a:xfrm>
            <a:off x="76200" y="4876800"/>
            <a:ext cx="1752600" cy="1402080"/>
          </a:xfrm>
          <a:prstGeom prst="bracePair">
            <a:avLst/>
          </a:prstGeom>
          <a:solidFill>
            <a:schemeClr val="accent6">
              <a:lumMod val="60000"/>
              <a:lumOff val="40000"/>
            </a:schemeClr>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it-IT" dirty="0" smtClean="0">
                <a:solidFill>
                  <a:prstClr val="black"/>
                </a:solidFill>
              </a:rPr>
              <a:t>REVOLUSI INDUSTRI yg lahirkan </a:t>
            </a:r>
          </a:p>
          <a:p>
            <a:pPr algn="ctr"/>
            <a:r>
              <a:rPr lang="it-IT" dirty="0" smtClean="0">
                <a:solidFill>
                  <a:prstClr val="black"/>
                </a:solidFill>
              </a:rPr>
              <a:t>EKONOMI KAPITALIS </a:t>
            </a:r>
            <a:endParaRPr lang="id-ID" dirty="0">
              <a:solidFill>
                <a:prstClr val="black"/>
              </a:solidFill>
            </a:endParaRPr>
          </a:p>
        </p:txBody>
      </p:sp>
      <p:sp>
        <p:nvSpPr>
          <p:cNvPr id="10" name="Double Bracket 9"/>
          <p:cNvSpPr/>
          <p:nvPr/>
        </p:nvSpPr>
        <p:spPr>
          <a:xfrm>
            <a:off x="1981200" y="4876800"/>
            <a:ext cx="1905000" cy="1828800"/>
          </a:xfrm>
          <a:prstGeom prst="bracketPair">
            <a:avLst/>
          </a:prstGeom>
          <a:solidFill>
            <a:srgbClr val="92D050"/>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it-IT" sz="1600" dirty="0" smtClean="0">
                <a:solidFill>
                  <a:prstClr val="black"/>
                </a:solidFill>
              </a:rPr>
              <a:t>EKONOMI SOSIALIS/KOMUNISbg antitesis dari Ekonomi KAPITALIS LEBIERAL</a:t>
            </a:r>
            <a:endParaRPr lang="id-ID" sz="1600" dirty="0">
              <a:solidFill>
                <a:prstClr val="black"/>
              </a:solidFill>
            </a:endParaRPr>
          </a:p>
        </p:txBody>
      </p:sp>
      <p:sp>
        <p:nvSpPr>
          <p:cNvPr id="11" name="Double Brace 10"/>
          <p:cNvSpPr/>
          <p:nvPr/>
        </p:nvSpPr>
        <p:spPr>
          <a:xfrm>
            <a:off x="4023360" y="4876800"/>
            <a:ext cx="1729740" cy="1828800"/>
          </a:xfrm>
          <a:prstGeom prst="bracePair">
            <a:avLst/>
          </a:prstGeom>
          <a:solidFill>
            <a:srgbClr val="FFC000"/>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it-IT" sz="1600" dirty="0" smtClean="0">
                <a:solidFill>
                  <a:prstClr val="black"/>
                </a:solidFill>
              </a:rPr>
              <a:t>PERANG DUNIA I &amp; II: dipicu ketakadilan ekonomi kapitalis liberal</a:t>
            </a:r>
            <a:endParaRPr lang="id-ID" sz="1600" dirty="0">
              <a:solidFill>
                <a:prstClr val="black"/>
              </a:solidFill>
            </a:endParaRPr>
          </a:p>
        </p:txBody>
      </p:sp>
      <p:cxnSp>
        <p:nvCxnSpPr>
          <p:cNvPr id="14" name="Straight Arrow Connector 13"/>
          <p:cNvCxnSpPr/>
          <p:nvPr/>
        </p:nvCxnSpPr>
        <p:spPr>
          <a:xfrm>
            <a:off x="803910" y="2438400"/>
            <a:ext cx="3909060" cy="0"/>
          </a:xfrm>
          <a:prstGeom prst="straightConnector1">
            <a:avLst/>
          </a:prstGeom>
          <a:ln>
            <a:solidFill>
              <a:srgbClr val="FFC000"/>
            </a:solidFill>
            <a:tailEnd type="arrow"/>
          </a:ln>
        </p:spPr>
        <p:style>
          <a:lnRef idx="3">
            <a:schemeClr val="accent6"/>
          </a:lnRef>
          <a:fillRef idx="0">
            <a:schemeClr val="accent6"/>
          </a:fillRef>
          <a:effectRef idx="2">
            <a:schemeClr val="accent6"/>
          </a:effectRef>
          <a:fontRef idx="minor">
            <a:schemeClr val="tx1"/>
          </a:fontRef>
        </p:style>
      </p:cxnSp>
      <p:cxnSp>
        <p:nvCxnSpPr>
          <p:cNvPr id="16" name="Straight Arrow Connector 15"/>
          <p:cNvCxnSpPr/>
          <p:nvPr/>
        </p:nvCxnSpPr>
        <p:spPr>
          <a:xfrm>
            <a:off x="4869180" y="2438400"/>
            <a:ext cx="1531620" cy="0"/>
          </a:xfrm>
          <a:prstGeom prst="straightConnector1">
            <a:avLst/>
          </a:prstGeom>
          <a:ln>
            <a:solidFill>
              <a:srgbClr val="00B050"/>
            </a:solidFill>
            <a:tailEnd type="arrow"/>
          </a:ln>
        </p:spPr>
        <p:style>
          <a:lnRef idx="3">
            <a:schemeClr val="accent4"/>
          </a:lnRef>
          <a:fillRef idx="0">
            <a:schemeClr val="accent4"/>
          </a:fillRef>
          <a:effectRef idx="2">
            <a:schemeClr val="accent4"/>
          </a:effectRef>
          <a:fontRef idx="minor">
            <a:schemeClr val="tx1"/>
          </a:fontRef>
        </p:style>
      </p:cxnSp>
      <p:cxnSp>
        <p:nvCxnSpPr>
          <p:cNvPr id="35" name="Straight Arrow Connector 34"/>
          <p:cNvCxnSpPr/>
          <p:nvPr/>
        </p:nvCxnSpPr>
        <p:spPr>
          <a:xfrm>
            <a:off x="6629400" y="2438400"/>
            <a:ext cx="2286000" cy="0"/>
          </a:xfrm>
          <a:prstGeom prst="straightConnector1">
            <a:avLst/>
          </a:prstGeom>
          <a:ln>
            <a:solidFill>
              <a:srgbClr val="FFC000"/>
            </a:solidFill>
            <a:tailEnd type="arrow"/>
          </a:ln>
        </p:spPr>
        <p:style>
          <a:lnRef idx="3">
            <a:schemeClr val="dk1"/>
          </a:lnRef>
          <a:fillRef idx="0">
            <a:schemeClr val="dk1"/>
          </a:fillRef>
          <a:effectRef idx="2">
            <a:schemeClr val="dk1"/>
          </a:effectRef>
          <a:fontRef idx="minor">
            <a:schemeClr val="tx1"/>
          </a:fontRef>
        </p:style>
      </p:cxnSp>
      <p:sp>
        <p:nvSpPr>
          <p:cNvPr id="36" name="Double Brace 35"/>
          <p:cNvSpPr/>
          <p:nvPr/>
        </p:nvSpPr>
        <p:spPr>
          <a:xfrm>
            <a:off x="5753100" y="4876800"/>
            <a:ext cx="1638300" cy="1828800"/>
          </a:xfrm>
          <a:prstGeom prst="bracePair">
            <a:avLst/>
          </a:prstGeom>
          <a:solidFill>
            <a:srgbClr val="92D050"/>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it-IT" sz="1400" dirty="0" smtClean="0">
                <a:solidFill>
                  <a:prstClr val="black"/>
                </a:solidFill>
              </a:rPr>
              <a:t>PRNG DINGIN: Blok Barat (Kapitalisme Liberal ) vs Blok Timur (Sosialis/Komunis)</a:t>
            </a:r>
            <a:endParaRPr lang="id-ID" sz="1400" dirty="0">
              <a:solidFill>
                <a:prstClr val="black"/>
              </a:solidFill>
            </a:endParaRPr>
          </a:p>
        </p:txBody>
      </p:sp>
      <p:sp>
        <p:nvSpPr>
          <p:cNvPr id="37" name="Down Arrow 36"/>
          <p:cNvSpPr/>
          <p:nvPr/>
        </p:nvSpPr>
        <p:spPr>
          <a:xfrm>
            <a:off x="537210" y="4048125"/>
            <a:ext cx="48006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38" name="Down Arrow 37"/>
          <p:cNvSpPr/>
          <p:nvPr/>
        </p:nvSpPr>
        <p:spPr>
          <a:xfrm>
            <a:off x="2625090" y="4042410"/>
            <a:ext cx="651510" cy="5600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40" name="Down Arrow 39"/>
          <p:cNvSpPr/>
          <p:nvPr/>
        </p:nvSpPr>
        <p:spPr>
          <a:xfrm>
            <a:off x="4461510" y="4067175"/>
            <a:ext cx="830580" cy="5276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41" name="Down Arrow 40"/>
          <p:cNvSpPr/>
          <p:nvPr/>
        </p:nvSpPr>
        <p:spPr>
          <a:xfrm>
            <a:off x="6221730" y="4046219"/>
            <a:ext cx="609600" cy="5734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cxnSp>
        <p:nvCxnSpPr>
          <p:cNvPr id="43" name="Straight Connector 42"/>
          <p:cNvCxnSpPr/>
          <p:nvPr/>
        </p:nvCxnSpPr>
        <p:spPr>
          <a:xfrm>
            <a:off x="7520462" y="3088005"/>
            <a:ext cx="0" cy="335280"/>
          </a:xfrm>
          <a:prstGeom prst="line">
            <a:avLst/>
          </a:prstGeom>
        </p:spPr>
        <p:style>
          <a:lnRef idx="3">
            <a:schemeClr val="dk1"/>
          </a:lnRef>
          <a:fillRef idx="0">
            <a:schemeClr val="dk1"/>
          </a:fillRef>
          <a:effectRef idx="2">
            <a:schemeClr val="dk1"/>
          </a:effectRef>
          <a:fontRef idx="minor">
            <a:schemeClr val="tx1"/>
          </a:fontRef>
        </p:style>
      </p:cxnSp>
      <p:sp>
        <p:nvSpPr>
          <p:cNvPr id="50" name="Rounded Rectangle 49"/>
          <p:cNvSpPr/>
          <p:nvPr/>
        </p:nvSpPr>
        <p:spPr>
          <a:xfrm>
            <a:off x="7146606" y="3423285"/>
            <a:ext cx="717233" cy="539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1989</a:t>
            </a:r>
            <a:endParaRPr lang="id-ID" dirty="0">
              <a:solidFill>
                <a:prstClr val="white"/>
              </a:solidFill>
            </a:endParaRPr>
          </a:p>
        </p:txBody>
      </p:sp>
      <p:sp>
        <p:nvSpPr>
          <p:cNvPr id="52" name="Double Bracket 51"/>
          <p:cNvSpPr/>
          <p:nvPr/>
        </p:nvSpPr>
        <p:spPr>
          <a:xfrm>
            <a:off x="7363033" y="4914900"/>
            <a:ext cx="1257778" cy="1752600"/>
          </a:xfrm>
          <a:prstGeom prst="bracketPair">
            <a:avLst/>
          </a:prstGeom>
          <a:solidFill>
            <a:schemeClr val="accent6">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it-IT" sz="1600" dirty="0" smtClean="0">
                <a:solidFill>
                  <a:prstClr val="black"/>
                </a:solidFill>
              </a:rPr>
              <a:t>EKONOMI KOMUNIS RUNTUH</a:t>
            </a:r>
            <a:endParaRPr lang="id-ID" sz="1600" dirty="0">
              <a:solidFill>
                <a:prstClr val="black"/>
              </a:solidFill>
            </a:endParaRPr>
          </a:p>
        </p:txBody>
      </p:sp>
      <p:sp>
        <p:nvSpPr>
          <p:cNvPr id="53" name="Down Arrow 52"/>
          <p:cNvSpPr/>
          <p:nvPr/>
        </p:nvSpPr>
        <p:spPr>
          <a:xfrm>
            <a:off x="7408545" y="4048124"/>
            <a:ext cx="541258" cy="828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Tree>
    <p:extLst>
      <p:ext uri="{BB962C8B-B14F-4D97-AF65-F5344CB8AC3E}">
        <p14:creationId xmlns="" xmlns:p14="http://schemas.microsoft.com/office/powerpoint/2010/main" val="7570468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a:solidFill>
            <a:schemeClr val="accent2">
              <a:lumMod val="40000"/>
              <a:lumOff val="60000"/>
            </a:schemeClr>
          </a:solidFill>
        </p:spPr>
        <p:txBody>
          <a:bodyPr>
            <a:normAutofit fontScale="90000"/>
          </a:bodyPr>
          <a:lstStyle/>
          <a:p>
            <a:r>
              <a:rPr lang="it-IT" dirty="0" smtClean="0"/>
              <a:t> UTANG LUAR NGERI INDONESIA</a:t>
            </a:r>
            <a:br>
              <a:rPr lang="it-IT" dirty="0" smtClean="0"/>
            </a:br>
            <a:r>
              <a:rPr lang="it-IT" dirty="0" smtClean="0"/>
              <a:t>HINGGA OKTOBER 2019:</a:t>
            </a:r>
            <a:endParaRPr lang="id-ID" dirty="0"/>
          </a:p>
        </p:txBody>
      </p:sp>
      <p:sp>
        <p:nvSpPr>
          <p:cNvPr id="3" name="Content Placeholder 2"/>
          <p:cNvSpPr>
            <a:spLocks noGrp="1"/>
          </p:cNvSpPr>
          <p:nvPr>
            <p:ph idx="1"/>
          </p:nvPr>
        </p:nvSpPr>
        <p:spPr>
          <a:xfrm>
            <a:off x="152400" y="1600200"/>
            <a:ext cx="8839200" cy="5029200"/>
          </a:xfrm>
          <a:ln>
            <a:solidFill>
              <a:schemeClr val="accent6">
                <a:lumMod val="75000"/>
              </a:schemeClr>
            </a:solidFill>
          </a:ln>
        </p:spPr>
        <p:txBody>
          <a:bodyPr>
            <a:normAutofit/>
          </a:bodyPr>
          <a:lstStyle/>
          <a:p>
            <a:pPr>
              <a:buNone/>
            </a:pPr>
            <a:endParaRPr lang="it-IT" b="1" dirty="0" smtClean="0"/>
          </a:p>
          <a:p>
            <a:pPr>
              <a:buNone/>
            </a:pPr>
            <a:endParaRPr lang="it-IT" b="1" dirty="0" smtClean="0"/>
          </a:p>
        </p:txBody>
      </p:sp>
      <p:sp>
        <p:nvSpPr>
          <p:cNvPr id="4" name="Oval 3"/>
          <p:cNvSpPr/>
          <p:nvPr/>
        </p:nvSpPr>
        <p:spPr>
          <a:xfrm>
            <a:off x="304800" y="1828800"/>
            <a:ext cx="8229600" cy="19812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US$ </a:t>
            </a:r>
            <a:r>
              <a:rPr lang="en-US" sz="2800" b="1" dirty="0" smtClean="0"/>
              <a:t>395,5</a:t>
            </a:r>
            <a:r>
              <a:rPr lang="en-US" sz="2800" dirty="0" smtClean="0"/>
              <a:t> </a:t>
            </a:r>
            <a:r>
              <a:rPr lang="en-US" sz="2800" dirty="0" err="1" smtClean="0"/>
              <a:t>Triliun</a:t>
            </a:r>
            <a:r>
              <a:rPr lang="en-US" sz="2800" dirty="0" smtClean="0"/>
              <a:t> = </a:t>
            </a:r>
            <a:r>
              <a:rPr lang="en-US" sz="2800" dirty="0" err="1" smtClean="0"/>
              <a:t>Rp</a:t>
            </a:r>
            <a:r>
              <a:rPr lang="en-US" sz="2800" dirty="0" smtClean="0"/>
              <a:t> </a:t>
            </a:r>
            <a:r>
              <a:rPr lang="en-US" sz="2800" b="1" dirty="0" smtClean="0"/>
              <a:t>5.553,3</a:t>
            </a:r>
            <a:r>
              <a:rPr lang="en-US" sz="2800" dirty="0" smtClean="0"/>
              <a:t> </a:t>
            </a:r>
            <a:r>
              <a:rPr lang="en-US" sz="2800" dirty="0" err="1" smtClean="0"/>
              <a:t>Triliun</a:t>
            </a:r>
            <a:endParaRPr lang="en-US" sz="2800" dirty="0" smtClean="0"/>
          </a:p>
          <a:p>
            <a:pPr algn="ctr"/>
            <a:r>
              <a:rPr lang="en-US" sz="2800" dirty="0" smtClean="0"/>
              <a:t>(=Rp</a:t>
            </a:r>
            <a:r>
              <a:rPr lang="en-US" sz="2800" b="1" dirty="0" smtClean="0"/>
              <a:t>5.553</a:t>
            </a:r>
            <a:r>
              <a:rPr lang="en-US" sz="2800" b="1" i="1" dirty="0" smtClean="0">
                <a:solidFill>
                  <a:srgbClr val="FFFF00"/>
                </a:solidFill>
              </a:rPr>
              <a:t>.300.000.000.000</a:t>
            </a:r>
            <a:r>
              <a:rPr lang="en-US" sz="2400" dirty="0" smtClean="0"/>
              <a:t>)</a:t>
            </a:r>
            <a:endParaRPr lang="en-US" sz="2400" dirty="0"/>
          </a:p>
        </p:txBody>
      </p:sp>
      <p:sp>
        <p:nvSpPr>
          <p:cNvPr id="5" name="Oval 4"/>
          <p:cNvSpPr/>
          <p:nvPr/>
        </p:nvSpPr>
        <p:spPr>
          <a:xfrm>
            <a:off x="457200" y="4191000"/>
            <a:ext cx="8077200" cy="19812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Kalau</a:t>
            </a:r>
            <a:r>
              <a:rPr lang="en-US" dirty="0" smtClean="0"/>
              <a:t> </a:t>
            </a:r>
            <a:r>
              <a:rPr lang="en-US" dirty="0" err="1" smtClean="0"/>
              <a:t>utang</a:t>
            </a:r>
            <a:r>
              <a:rPr lang="en-US" dirty="0" smtClean="0"/>
              <a:t> </a:t>
            </a:r>
            <a:r>
              <a:rPr lang="en-US" dirty="0" err="1" smtClean="0"/>
              <a:t>ini</a:t>
            </a:r>
            <a:r>
              <a:rPr lang="en-US" dirty="0" smtClean="0"/>
              <a:t> </a:t>
            </a:r>
            <a:r>
              <a:rPr lang="en-US" dirty="0" err="1" smtClean="0"/>
              <a:t>dibagi</a:t>
            </a:r>
            <a:r>
              <a:rPr lang="en-US" dirty="0" smtClean="0"/>
              <a:t> </a:t>
            </a:r>
            <a:r>
              <a:rPr lang="en-US" dirty="0" err="1" smtClean="0"/>
              <a:t>kepada</a:t>
            </a:r>
            <a:r>
              <a:rPr lang="en-US" dirty="0" smtClean="0"/>
              <a:t> 250.000 </a:t>
            </a:r>
            <a:r>
              <a:rPr lang="en-US" dirty="0" err="1" smtClean="0"/>
              <a:t>pendudung</a:t>
            </a:r>
            <a:r>
              <a:rPr lang="en-US" dirty="0" smtClean="0"/>
              <a:t>, </a:t>
            </a:r>
            <a:r>
              <a:rPr lang="en-US" dirty="0" err="1" smtClean="0"/>
              <a:t>maka</a:t>
            </a:r>
            <a:r>
              <a:rPr lang="en-US" dirty="0" smtClean="0"/>
              <a:t>:</a:t>
            </a:r>
          </a:p>
          <a:p>
            <a:pPr algn="ctr"/>
            <a:r>
              <a:rPr lang="en-US" dirty="0" smtClean="0"/>
              <a:t>US$ 395,5 T: 250.000.000 </a:t>
            </a:r>
            <a:r>
              <a:rPr lang="en-US" dirty="0" err="1" smtClean="0"/>
              <a:t>rakyat</a:t>
            </a:r>
            <a:r>
              <a:rPr lang="en-US" dirty="0" smtClean="0"/>
              <a:t> Indonesia</a:t>
            </a:r>
          </a:p>
          <a:p>
            <a:pPr algn="ctr"/>
            <a:r>
              <a:rPr lang="en-US" dirty="0" smtClean="0"/>
              <a:t>=  US$ 1.582.000 per </a:t>
            </a:r>
            <a:r>
              <a:rPr lang="en-US" dirty="0" err="1" smtClean="0"/>
              <a:t>orang</a:t>
            </a:r>
            <a:endParaRPr lang="en-US" dirty="0" smtClean="0"/>
          </a:p>
          <a:p>
            <a:pPr algn="ctr"/>
            <a:r>
              <a:rPr lang="en-US" dirty="0" err="1" smtClean="0"/>
              <a:t>Atau</a:t>
            </a:r>
            <a:r>
              <a:rPr lang="en-US" dirty="0" smtClean="0"/>
              <a:t> = </a:t>
            </a:r>
            <a:r>
              <a:rPr lang="en-US" sz="2800" b="1" dirty="0" err="1" smtClean="0">
                <a:solidFill>
                  <a:srgbClr val="FFFF00"/>
                </a:solidFill>
              </a:rPr>
              <a:t>Rp</a:t>
            </a:r>
            <a:r>
              <a:rPr lang="en-US" sz="2800" b="1" dirty="0" smtClean="0">
                <a:solidFill>
                  <a:srgbClr val="FFFF00"/>
                </a:solidFill>
              </a:rPr>
              <a:t> 22.252.412.000 per </a:t>
            </a:r>
            <a:r>
              <a:rPr lang="en-US" sz="2800" b="1" dirty="0" err="1" smtClean="0">
                <a:solidFill>
                  <a:srgbClr val="FFFF00"/>
                </a:solidFill>
              </a:rPr>
              <a:t>orang</a:t>
            </a:r>
            <a:endParaRPr lang="en-US" sz="2800" b="1" dirty="0">
              <a:solidFill>
                <a:srgbClr val="FFFF00"/>
              </a:solidFill>
            </a:endParaRPr>
          </a:p>
        </p:txBody>
      </p:sp>
    </p:spTree>
    <p:extLst>
      <p:ext uri="{BB962C8B-B14F-4D97-AF65-F5344CB8AC3E}">
        <p14:creationId xmlns="" xmlns:p14="http://schemas.microsoft.com/office/powerpoint/2010/main" val="41669425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i="1" dirty="0" smtClean="0"/>
              <a:t>Richard Peet, </a:t>
            </a:r>
            <a:r>
              <a:rPr lang="it-IT" b="1" i="1" dirty="0" smtClean="0"/>
              <a:t>Unholy </a:t>
            </a:r>
            <a:r>
              <a:rPr lang="it-IT" b="1" i="1" dirty="0"/>
              <a:t>Trinity: The IMF, the World Bank and </a:t>
            </a:r>
            <a:r>
              <a:rPr lang="it-IT" b="1" i="1" dirty="0" smtClean="0"/>
              <a:t>WTO </a:t>
            </a:r>
            <a:r>
              <a:rPr lang="it-IT" i="1" dirty="0" smtClean="0"/>
              <a:t>(2010)</a:t>
            </a:r>
            <a:endParaRPr lang="id-ID" dirty="0"/>
          </a:p>
        </p:txBody>
      </p:sp>
      <p:sp>
        <p:nvSpPr>
          <p:cNvPr id="3" name="Content Placeholder 2"/>
          <p:cNvSpPr>
            <a:spLocks noGrp="1"/>
          </p:cNvSpPr>
          <p:nvPr>
            <p:ph sz="half" idx="1"/>
          </p:nvPr>
        </p:nvSpPr>
        <p:spPr/>
        <p:txBody>
          <a:bodyPr>
            <a:normAutofit/>
          </a:bodyPr>
          <a:lstStyle/>
          <a:p>
            <a:pPr marL="0" indent="0">
              <a:buNone/>
            </a:pPr>
            <a:r>
              <a:rPr lang="it-IT" sz="800" dirty="0" smtClean="0"/>
              <a:t>.</a:t>
            </a:r>
            <a:endParaRPr lang="id-ID" sz="800" dirty="0"/>
          </a:p>
        </p:txBody>
      </p:sp>
      <p:sp>
        <p:nvSpPr>
          <p:cNvPr id="4" name="Content Placeholder 3"/>
          <p:cNvSpPr>
            <a:spLocks noGrp="1"/>
          </p:cNvSpPr>
          <p:nvPr>
            <p:ph sz="half" idx="2"/>
          </p:nvPr>
        </p:nvSpPr>
        <p:spPr>
          <a:xfrm>
            <a:off x="4724400" y="1981201"/>
            <a:ext cx="4038600" cy="4267200"/>
          </a:xfrm>
        </p:spPr>
        <p:txBody>
          <a:bodyPr>
            <a:normAutofit/>
          </a:bodyPr>
          <a:lstStyle/>
          <a:p>
            <a:pPr marL="0" indent="0">
              <a:buNone/>
            </a:pPr>
            <a:r>
              <a:rPr lang="it-IT" sz="800" dirty="0" smtClean="0"/>
              <a:t>.</a:t>
            </a:r>
            <a:endParaRPr lang="id-ID" sz="800" dirty="0"/>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 y="1600200"/>
            <a:ext cx="3505200" cy="4876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91000" y="2438400"/>
            <a:ext cx="3581400" cy="3352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094620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265238"/>
          </a:xfrm>
        </p:spPr>
        <p:txBody>
          <a:bodyPr>
            <a:normAutofit fontScale="90000"/>
          </a:bodyPr>
          <a:lstStyle/>
          <a:p>
            <a:r>
              <a:rPr lang="it-IT" sz="3100" dirty="0" smtClean="0"/>
              <a:t>Harry Glasbeek, </a:t>
            </a:r>
            <a:r>
              <a:rPr lang="it-IT" sz="3100" b="1" i="1" dirty="0" smtClean="0"/>
              <a:t>Wealth by Stealth: Corporate Crime, Corporate Law and the Perversion of Democracy (Toronton, 2002</a:t>
            </a:r>
            <a:r>
              <a:rPr lang="it-IT" b="1" i="1" dirty="0" smtClean="0"/>
              <a:t>) </a:t>
            </a:r>
            <a:endParaRPr lang="id-ID" b="1" i="1" dirty="0"/>
          </a:p>
        </p:txBody>
      </p:sp>
      <p:sp>
        <p:nvSpPr>
          <p:cNvPr id="3" name="Content Placeholder 2"/>
          <p:cNvSpPr>
            <a:spLocks noGrp="1"/>
          </p:cNvSpPr>
          <p:nvPr>
            <p:ph sz="half" idx="1"/>
          </p:nvPr>
        </p:nvSpPr>
        <p:spPr>
          <a:xfrm>
            <a:off x="914400" y="2514600"/>
            <a:ext cx="3048000" cy="3611563"/>
          </a:xfrm>
        </p:spPr>
        <p:txBody>
          <a:bodyPr/>
          <a:lstStyle/>
          <a:p>
            <a:endParaRPr lang="id-ID" dirty="0"/>
          </a:p>
        </p:txBody>
      </p:sp>
      <p:sp>
        <p:nvSpPr>
          <p:cNvPr id="4" name="Content Placeholder 3"/>
          <p:cNvSpPr>
            <a:spLocks noGrp="1"/>
          </p:cNvSpPr>
          <p:nvPr>
            <p:ph sz="half" idx="2"/>
          </p:nvPr>
        </p:nvSpPr>
        <p:spPr>
          <a:xfrm>
            <a:off x="5105400" y="2743199"/>
            <a:ext cx="3048000" cy="2743201"/>
          </a:xfrm>
        </p:spPr>
        <p:txBody>
          <a:bodyPr/>
          <a:lstStyle/>
          <a:p>
            <a:endParaRPr lang="id-ID" dirty="0"/>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1000" y="2362200"/>
            <a:ext cx="4038600" cy="3886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00600" y="2369820"/>
            <a:ext cx="3886200" cy="38785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372465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447800"/>
          </a:xfrm>
        </p:spPr>
        <p:txBody>
          <a:bodyPr>
            <a:normAutofit/>
          </a:bodyPr>
          <a:lstStyle/>
          <a:p>
            <a:r>
              <a:rPr lang="it-IT" sz="3600" spc="-300" dirty="0" smtClean="0"/>
              <a:t>Prof. Dr. Noreena Hertz, </a:t>
            </a:r>
            <a:r>
              <a:rPr lang="it-IT" sz="3600" b="1" i="1" spc="-300" dirty="0" smtClean="0"/>
              <a:t>The Silent Takeover: Global Capitalism and the Death of Democracy</a:t>
            </a:r>
            <a:r>
              <a:rPr lang="it-IT" sz="3600" b="1" spc="-300" dirty="0" smtClean="0"/>
              <a:t> </a:t>
            </a:r>
            <a:r>
              <a:rPr lang="it-IT" sz="3600" spc="-300" dirty="0" smtClean="0"/>
              <a:t>(London, 2002) </a:t>
            </a:r>
            <a:endParaRPr lang="id-ID" sz="3600" spc="-300" dirty="0"/>
          </a:p>
        </p:txBody>
      </p:sp>
      <p:pic>
        <p:nvPicPr>
          <p:cNvPr id="6148" name="Picture 4"/>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rcRect/>
          <a:stretch>
            <a:fillRect/>
          </a:stretch>
        </p:blipFill>
        <p:spPr bwMode="auto">
          <a:xfrm>
            <a:off x="381000" y="1981200"/>
            <a:ext cx="3810000" cy="4495800"/>
          </a:xfrm>
          <a:prstGeom prst="rect">
            <a:avLst/>
          </a:prstGeom>
          <a:solidFill>
            <a:schemeClr val="accent2"/>
          </a:solidFill>
          <a:ln w="9525">
            <a:solidFill>
              <a:schemeClr val="tx1"/>
            </a:solidFill>
            <a:miter lim="800000"/>
            <a:headEnd/>
            <a:tailEnd/>
          </a:ln>
        </p:spPr>
      </p:pic>
      <p:sp>
        <p:nvSpPr>
          <p:cNvPr id="5" name="Content Placeholder 4"/>
          <p:cNvSpPr>
            <a:spLocks noGrp="1"/>
          </p:cNvSpPr>
          <p:nvPr>
            <p:ph sz="half" idx="2"/>
          </p:nvPr>
        </p:nvSpPr>
        <p:spPr>
          <a:xfrm>
            <a:off x="5334000" y="2819400"/>
            <a:ext cx="1971675" cy="3306763"/>
          </a:xfrm>
        </p:spPr>
        <p:txBody>
          <a:bodyPr>
            <a:normAutofit/>
          </a:bodyPr>
          <a:lstStyle/>
          <a:p>
            <a:pPr marL="0" indent="0">
              <a:buNone/>
            </a:pPr>
            <a:r>
              <a:rPr lang="it-IT" sz="800" dirty="0" smtClean="0"/>
              <a:t>.</a:t>
            </a:r>
            <a:endParaRPr lang="id-ID" sz="800" dirty="0"/>
          </a:p>
        </p:txBody>
      </p:sp>
      <p:pic>
        <p:nvPicPr>
          <p:cNvPr id="614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4000" y="1981200"/>
            <a:ext cx="3200400" cy="4495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547507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a:solidFill>
            <a:schemeClr val="accent6">
              <a:lumMod val="60000"/>
              <a:lumOff val="40000"/>
            </a:schemeClr>
          </a:solidFill>
          <a:ln>
            <a:solidFill>
              <a:schemeClr val="accent6">
                <a:lumMod val="75000"/>
              </a:schemeClr>
            </a:solidFill>
          </a:ln>
        </p:spPr>
        <p:txBody>
          <a:bodyPr>
            <a:normAutofit fontScale="90000"/>
          </a:bodyPr>
          <a:lstStyle/>
          <a:p>
            <a:r>
              <a:rPr lang="en-US" sz="3200" dirty="0" smtClean="0"/>
              <a:t>KESIMPULAN:</a:t>
            </a:r>
            <a:br>
              <a:rPr lang="en-US" sz="3200" dirty="0" smtClean="0"/>
            </a:br>
            <a:r>
              <a:rPr lang="en-US" sz="3200" dirty="0" smtClean="0"/>
              <a:t>TOLAK KAPITALISME LIBERAL &amp; KITA  KEMBALI SISTEM EKONOMI PANCASILA SETURUT UUD 1945 PASAL 33:</a:t>
            </a:r>
            <a:endParaRPr lang="en-US" sz="3200" dirty="0"/>
          </a:p>
        </p:txBody>
      </p:sp>
      <p:sp>
        <p:nvSpPr>
          <p:cNvPr id="3" name="Content Placeholder 2"/>
          <p:cNvSpPr>
            <a:spLocks noGrp="1"/>
          </p:cNvSpPr>
          <p:nvPr>
            <p:ph idx="1"/>
          </p:nvPr>
        </p:nvSpPr>
        <p:spPr>
          <a:xfrm>
            <a:off x="152400" y="1524000"/>
            <a:ext cx="8763000" cy="5105400"/>
          </a:xfrm>
          <a:ln>
            <a:solidFill>
              <a:schemeClr val="accent6">
                <a:lumMod val="75000"/>
              </a:schemeClr>
            </a:solidFill>
          </a:ln>
        </p:spPr>
        <p:txBody>
          <a:bodyPr>
            <a:normAutofit lnSpcReduction="10000"/>
          </a:bodyPr>
          <a:lstStyle/>
          <a:p>
            <a:pPr>
              <a:buAutoNum type="arabicPeriod"/>
            </a:pPr>
            <a:r>
              <a:rPr lang="en-US" sz="1800" dirty="0" smtClean="0"/>
              <a:t>SISTEM EKONOMI KAPITALIS LIBERAL </a:t>
            </a:r>
            <a:r>
              <a:rPr lang="en-US" sz="1800" dirty="0" err="1" smtClean="0"/>
              <a:t>atau</a:t>
            </a:r>
            <a:r>
              <a:rPr lang="en-US" sz="1800" dirty="0" smtClean="0"/>
              <a:t>  SISTEM EKONOMI PASAR BEBAS TANPA KENDALI </a:t>
            </a:r>
            <a:r>
              <a:rPr lang="en-US" sz="1800" dirty="0" err="1" smtClean="0"/>
              <a:t>bukan</a:t>
            </a:r>
            <a:r>
              <a:rPr lang="en-US" sz="1800" dirty="0" smtClean="0"/>
              <a:t> </a:t>
            </a:r>
            <a:r>
              <a:rPr lang="en-US" sz="1800" dirty="0" err="1" smtClean="0"/>
              <a:t>sistem</a:t>
            </a:r>
            <a:r>
              <a:rPr lang="en-US" sz="1800" dirty="0" smtClean="0"/>
              <a:t> </a:t>
            </a:r>
            <a:r>
              <a:rPr lang="en-US" sz="1800" dirty="0" err="1" smtClean="0"/>
              <a:t>ekonomi</a:t>
            </a:r>
            <a:r>
              <a:rPr lang="en-US" sz="1800" dirty="0" smtClean="0"/>
              <a:t> </a:t>
            </a:r>
            <a:r>
              <a:rPr lang="en-US" sz="1800" dirty="0" err="1" smtClean="0"/>
              <a:t>bangsa</a:t>
            </a:r>
            <a:r>
              <a:rPr lang="en-US" sz="1800" dirty="0" smtClean="0"/>
              <a:t> Indonesia </a:t>
            </a:r>
            <a:r>
              <a:rPr lang="en-US" sz="1800" dirty="0" err="1" smtClean="0"/>
              <a:t>tapi</a:t>
            </a:r>
            <a:r>
              <a:rPr lang="en-US" sz="1800" dirty="0" smtClean="0"/>
              <a:t> </a:t>
            </a:r>
            <a:r>
              <a:rPr lang="en-US" sz="1800" dirty="0" err="1" smtClean="0"/>
              <a:t>sistem</a:t>
            </a:r>
            <a:r>
              <a:rPr lang="en-US" sz="1800" dirty="0" smtClean="0"/>
              <a:t> </a:t>
            </a:r>
            <a:r>
              <a:rPr lang="en-US" sz="1800" dirty="0" err="1" smtClean="0"/>
              <a:t>ekonomi</a:t>
            </a:r>
            <a:r>
              <a:rPr lang="en-US" sz="1800" dirty="0" smtClean="0"/>
              <a:t> </a:t>
            </a:r>
            <a:r>
              <a:rPr lang="en-US" sz="1800" dirty="0" err="1" smtClean="0"/>
              <a:t>asing</a:t>
            </a:r>
            <a:r>
              <a:rPr lang="en-US" sz="1800" dirty="0" smtClean="0"/>
              <a:t> </a:t>
            </a:r>
            <a:r>
              <a:rPr lang="en-US" sz="1800" dirty="0" err="1" smtClean="0"/>
              <a:t>dan</a:t>
            </a:r>
            <a:r>
              <a:rPr lang="en-US" sz="1800" dirty="0" smtClean="0"/>
              <a:t> </a:t>
            </a:r>
            <a:r>
              <a:rPr lang="en-US" sz="1800" dirty="0" err="1" smtClean="0"/>
              <a:t>ini</a:t>
            </a:r>
            <a:r>
              <a:rPr lang="en-US" sz="1800" dirty="0" smtClean="0"/>
              <a:t> </a:t>
            </a:r>
            <a:r>
              <a:rPr lang="en-US" sz="1800" dirty="0" err="1" smtClean="0"/>
              <a:t>merupakan</a:t>
            </a:r>
            <a:r>
              <a:rPr lang="en-US" sz="1800" dirty="0" smtClean="0"/>
              <a:t> </a:t>
            </a:r>
            <a:r>
              <a:rPr lang="en-US" sz="1800" dirty="0" err="1" smtClean="0"/>
              <a:t>sebuah</a:t>
            </a:r>
            <a:r>
              <a:rPr lang="en-US" sz="1800" dirty="0" smtClean="0"/>
              <a:t> </a:t>
            </a:r>
            <a:r>
              <a:rPr lang="en-US" sz="1800" dirty="0" err="1" smtClean="0"/>
              <a:t>bentuk</a:t>
            </a:r>
            <a:r>
              <a:rPr lang="en-US" sz="1800" dirty="0" smtClean="0"/>
              <a:t> </a:t>
            </a:r>
            <a:r>
              <a:rPr lang="en-US" sz="1800" dirty="0" err="1" smtClean="0"/>
              <a:t>penjajahan</a:t>
            </a:r>
            <a:r>
              <a:rPr lang="en-US" sz="1800" dirty="0" smtClean="0"/>
              <a:t> </a:t>
            </a:r>
            <a:r>
              <a:rPr lang="en-US" sz="1800" dirty="0" err="1" smtClean="0"/>
              <a:t>baru</a:t>
            </a:r>
            <a:r>
              <a:rPr lang="en-US" sz="1800" dirty="0" smtClean="0"/>
              <a:t> </a:t>
            </a:r>
            <a:r>
              <a:rPr lang="en-US" sz="1800" dirty="0" err="1" smtClean="0"/>
              <a:t>sejak</a:t>
            </a:r>
            <a:r>
              <a:rPr lang="en-US" sz="1800" dirty="0" smtClean="0"/>
              <a:t> </a:t>
            </a:r>
            <a:r>
              <a:rPr lang="en-US" sz="1800" dirty="0" err="1" smtClean="0"/>
              <a:t>akhir</a:t>
            </a:r>
            <a:r>
              <a:rPr lang="en-US" sz="1800" dirty="0" smtClean="0"/>
              <a:t> </a:t>
            </a:r>
            <a:r>
              <a:rPr lang="en-US" sz="1800" dirty="0" err="1" smtClean="0"/>
              <a:t>Perang</a:t>
            </a:r>
            <a:r>
              <a:rPr lang="en-US" sz="1800" dirty="0" smtClean="0"/>
              <a:t> </a:t>
            </a:r>
            <a:r>
              <a:rPr lang="en-US" sz="1800" dirty="0" err="1" smtClean="0"/>
              <a:t>Dunia</a:t>
            </a:r>
            <a:r>
              <a:rPr lang="en-US" sz="1800" dirty="0" smtClean="0"/>
              <a:t> II </a:t>
            </a:r>
            <a:r>
              <a:rPr lang="en-US" sz="1800" dirty="0" err="1" smtClean="0"/>
              <a:t>berakhir</a:t>
            </a:r>
            <a:r>
              <a:rPr lang="en-US" sz="1800" dirty="0" smtClean="0"/>
              <a:t> </a:t>
            </a:r>
            <a:r>
              <a:rPr lang="en-US" sz="1800" dirty="0" err="1" smtClean="0"/>
              <a:t>tahun</a:t>
            </a:r>
            <a:r>
              <a:rPr lang="en-US" sz="1800" dirty="0" smtClean="0"/>
              <a:t> 1945.  </a:t>
            </a:r>
          </a:p>
          <a:p>
            <a:pPr>
              <a:buAutoNum type="arabicPeriod"/>
            </a:pPr>
            <a:r>
              <a:rPr lang="en-US" sz="1800" b="1" dirty="0" err="1" smtClean="0"/>
              <a:t>Sistem</a:t>
            </a:r>
            <a:r>
              <a:rPr lang="en-US" sz="1800" b="1" dirty="0" smtClean="0"/>
              <a:t> </a:t>
            </a:r>
            <a:r>
              <a:rPr lang="en-US" sz="1800" b="1" dirty="0" err="1" smtClean="0"/>
              <a:t>ekonomi</a:t>
            </a:r>
            <a:r>
              <a:rPr lang="en-US" sz="1800" b="1" dirty="0" smtClean="0"/>
              <a:t> </a:t>
            </a:r>
            <a:r>
              <a:rPr lang="en-US" sz="1800" b="1" dirty="0" err="1" smtClean="0"/>
              <a:t>kapitalis</a:t>
            </a:r>
            <a:r>
              <a:rPr lang="en-US" sz="1800" b="1" dirty="0" smtClean="0"/>
              <a:t> lib</a:t>
            </a:r>
            <a:r>
              <a:rPr lang="en-US" sz="1800" dirty="0" smtClean="0"/>
              <a:t>eral </a:t>
            </a:r>
            <a:r>
              <a:rPr lang="en-US" sz="1800" b="1" dirty="0" err="1" smtClean="0"/>
              <a:t>tidak</a:t>
            </a:r>
            <a:r>
              <a:rPr lang="en-US" sz="1800" b="1" dirty="0" smtClean="0"/>
              <a:t> </a:t>
            </a:r>
            <a:r>
              <a:rPr lang="en-US" sz="1800" b="1" dirty="0" err="1" smtClean="0"/>
              <a:t>demokratis</a:t>
            </a:r>
            <a:r>
              <a:rPr lang="en-US" sz="1800" b="1" dirty="0" smtClean="0"/>
              <a:t>, </a:t>
            </a:r>
            <a:r>
              <a:rPr lang="en-US" sz="1800" b="1" dirty="0" err="1" smtClean="0"/>
              <a:t>tidak</a:t>
            </a:r>
            <a:r>
              <a:rPr lang="en-US" sz="1800" b="1" dirty="0" smtClean="0"/>
              <a:t> </a:t>
            </a:r>
            <a:r>
              <a:rPr lang="en-US" sz="1800" b="1" dirty="0" err="1" smtClean="0"/>
              <a:t>manusiawi</a:t>
            </a:r>
            <a:r>
              <a:rPr lang="en-US" sz="1800" b="1" dirty="0" smtClean="0"/>
              <a:t>, </a:t>
            </a:r>
            <a:r>
              <a:rPr lang="en-US" sz="1800" b="1" dirty="0" err="1" smtClean="0"/>
              <a:t>tidak</a:t>
            </a:r>
            <a:r>
              <a:rPr lang="en-US" sz="1800" b="1" dirty="0" smtClean="0"/>
              <a:t> </a:t>
            </a:r>
            <a:r>
              <a:rPr lang="en-US" sz="1800" b="1" dirty="0" err="1" smtClean="0"/>
              <a:t>ramah</a:t>
            </a:r>
            <a:r>
              <a:rPr lang="en-US" sz="1800" b="1" dirty="0" smtClean="0"/>
              <a:t> </a:t>
            </a:r>
            <a:r>
              <a:rPr lang="en-US" sz="1800" b="1" dirty="0" err="1" smtClean="0"/>
              <a:t>lingkungan</a:t>
            </a:r>
            <a:r>
              <a:rPr lang="en-US" sz="1800" b="1" dirty="0" smtClean="0"/>
              <a:t>, </a:t>
            </a:r>
            <a:r>
              <a:rPr lang="en-US" sz="1800" b="1" dirty="0" err="1" smtClean="0"/>
              <a:t>tidak</a:t>
            </a:r>
            <a:r>
              <a:rPr lang="en-US" sz="1800" b="1" dirty="0" smtClean="0"/>
              <a:t> </a:t>
            </a:r>
            <a:r>
              <a:rPr lang="en-US" sz="1800" b="1" dirty="0" err="1" smtClean="0"/>
              <a:t>adil</a:t>
            </a:r>
            <a:r>
              <a:rPr lang="en-US" sz="1800" b="1" dirty="0" smtClean="0"/>
              <a:t>,</a:t>
            </a:r>
            <a:r>
              <a:rPr lang="en-US" sz="1800" dirty="0" smtClean="0"/>
              <a:t> TIDAK SESUAI DENGAN NIALAI2 PANCASILA </a:t>
            </a:r>
            <a:r>
              <a:rPr lang="en-US" sz="1800" dirty="0" err="1" smtClean="0"/>
              <a:t>dan</a:t>
            </a:r>
            <a:r>
              <a:rPr lang="en-US" sz="1800" dirty="0" smtClean="0"/>
              <a:t> </a:t>
            </a:r>
            <a:r>
              <a:rPr lang="en-US" sz="1800" dirty="0" err="1" smtClean="0"/>
              <a:t>karena</a:t>
            </a:r>
            <a:r>
              <a:rPr lang="en-US" sz="1800" dirty="0" smtClean="0"/>
              <a:t> </a:t>
            </a:r>
            <a:r>
              <a:rPr lang="en-US" sz="1800" dirty="0" err="1" smtClean="0"/>
              <a:t>itu</a:t>
            </a:r>
            <a:r>
              <a:rPr lang="en-US" sz="1800" dirty="0" smtClean="0"/>
              <a:t> </a:t>
            </a:r>
            <a:r>
              <a:rPr lang="en-US" sz="1800" dirty="0" err="1" smtClean="0"/>
              <a:t>harus</a:t>
            </a:r>
            <a:r>
              <a:rPr lang="en-US" sz="1800" dirty="0" smtClean="0"/>
              <a:t> DITOLAK!</a:t>
            </a:r>
          </a:p>
          <a:p>
            <a:pPr>
              <a:buAutoNum type="arabicPeriod"/>
            </a:pPr>
            <a:r>
              <a:rPr lang="en-US" sz="1800" dirty="0" err="1" smtClean="0"/>
              <a:t>Menurut</a:t>
            </a:r>
            <a:r>
              <a:rPr lang="en-US" sz="1800" dirty="0" smtClean="0"/>
              <a:t> </a:t>
            </a:r>
            <a:r>
              <a:rPr lang="en-US" sz="1800" dirty="0" err="1" smtClean="0"/>
              <a:t>Pancasila</a:t>
            </a:r>
            <a:r>
              <a:rPr lang="en-US" sz="1800" dirty="0" smtClean="0"/>
              <a:t> </a:t>
            </a:r>
            <a:r>
              <a:rPr lang="en-US" sz="1800" dirty="0" err="1" smtClean="0"/>
              <a:t>dan</a:t>
            </a:r>
            <a:r>
              <a:rPr lang="en-US" sz="1800" dirty="0" smtClean="0"/>
              <a:t> UUD45 </a:t>
            </a:r>
            <a:r>
              <a:rPr lang="en-US" sz="1800" dirty="0" err="1" smtClean="0"/>
              <a:t>pembangunan</a:t>
            </a:r>
            <a:r>
              <a:rPr lang="en-US" sz="1800" dirty="0" smtClean="0"/>
              <a:t> </a:t>
            </a:r>
            <a:r>
              <a:rPr lang="en-US" sz="1800" dirty="0" err="1" smtClean="0"/>
              <a:t>manusia</a:t>
            </a:r>
            <a:r>
              <a:rPr lang="en-US" sz="1800" dirty="0" smtClean="0"/>
              <a:t> </a:t>
            </a:r>
            <a:r>
              <a:rPr lang="en-US" sz="1800" dirty="0" err="1" smtClean="0"/>
              <a:t>bersifat</a:t>
            </a:r>
            <a:r>
              <a:rPr lang="en-US" sz="1800" dirty="0" smtClean="0"/>
              <a:t> </a:t>
            </a:r>
            <a:r>
              <a:rPr lang="en-US" sz="1800" b="1" dirty="0" err="1" smtClean="0"/>
              <a:t>holistik</a:t>
            </a:r>
            <a:r>
              <a:rPr lang="en-US" sz="1800" b="1" dirty="0" smtClean="0"/>
              <a:t> (</a:t>
            </a:r>
            <a:r>
              <a:rPr lang="en-US" sz="1800" b="1" dirty="0" err="1" smtClean="0"/>
              <a:t>menyeluruh</a:t>
            </a:r>
            <a:r>
              <a:rPr lang="en-US" sz="1800" b="1" dirty="0" smtClean="0"/>
              <a:t>) </a:t>
            </a:r>
            <a:r>
              <a:rPr lang="en-US" sz="1800" b="1" dirty="0" err="1" smtClean="0"/>
              <a:t>menyangkut</a:t>
            </a:r>
            <a:r>
              <a:rPr lang="en-US" sz="1800" b="1" dirty="0" smtClean="0"/>
              <a:t> </a:t>
            </a:r>
            <a:r>
              <a:rPr lang="en-US" sz="1800" b="1" dirty="0" err="1" smtClean="0"/>
              <a:t>seluruh</a:t>
            </a:r>
            <a:r>
              <a:rPr lang="en-US" sz="1800" b="1" dirty="0" smtClean="0"/>
              <a:t> </a:t>
            </a:r>
            <a:r>
              <a:rPr lang="en-US" sz="1800" b="1" dirty="0" err="1" smtClean="0"/>
              <a:t>aspek</a:t>
            </a:r>
            <a:r>
              <a:rPr lang="en-US" sz="1800" b="1" dirty="0" smtClean="0"/>
              <a:t>: </a:t>
            </a:r>
            <a:r>
              <a:rPr lang="en-US" sz="1800" b="1" dirty="0" err="1" smtClean="0"/>
              <a:t>jiwa</a:t>
            </a:r>
            <a:r>
              <a:rPr lang="en-US" sz="1800" b="1" dirty="0" smtClean="0"/>
              <a:t> </a:t>
            </a:r>
            <a:r>
              <a:rPr lang="en-US" sz="1800" b="1" dirty="0" err="1" smtClean="0"/>
              <a:t>dan</a:t>
            </a:r>
            <a:r>
              <a:rPr lang="en-US" sz="1800" b="1" dirty="0" smtClean="0"/>
              <a:t> </a:t>
            </a:r>
            <a:r>
              <a:rPr lang="en-US" sz="1800" b="1" dirty="0" err="1" smtClean="0"/>
              <a:t>badan</a:t>
            </a:r>
            <a:r>
              <a:rPr lang="en-US" sz="1800" b="1" dirty="0" smtClean="0"/>
              <a:t>, </a:t>
            </a:r>
            <a:r>
              <a:rPr lang="en-US" sz="1800" b="1" dirty="0" err="1" smtClean="0"/>
              <a:t>rohani</a:t>
            </a:r>
            <a:r>
              <a:rPr lang="en-US" sz="1800" b="1" dirty="0" smtClean="0"/>
              <a:t> </a:t>
            </a:r>
            <a:r>
              <a:rPr lang="en-US" sz="1800" b="1" dirty="0" err="1" smtClean="0"/>
              <a:t>dan</a:t>
            </a:r>
            <a:r>
              <a:rPr lang="en-US" sz="1800" b="1" dirty="0" smtClean="0"/>
              <a:t> </a:t>
            </a:r>
            <a:r>
              <a:rPr lang="en-US" sz="1800" b="1" dirty="0" err="1" smtClean="0"/>
              <a:t>jasmani</a:t>
            </a:r>
            <a:r>
              <a:rPr lang="en-US" sz="1800" b="1" dirty="0" smtClean="0"/>
              <a:t>, </a:t>
            </a:r>
            <a:r>
              <a:rPr lang="en-US" sz="1800" b="1" dirty="0" err="1" smtClean="0"/>
              <a:t>bukan</a:t>
            </a:r>
            <a:r>
              <a:rPr lang="en-US" sz="1800" b="1" dirty="0" smtClean="0"/>
              <a:t> </a:t>
            </a:r>
            <a:r>
              <a:rPr lang="en-US" sz="1800" b="1" dirty="0" err="1" smtClean="0"/>
              <a:t>hanya</a:t>
            </a:r>
            <a:r>
              <a:rPr lang="en-US" sz="1800" b="1" dirty="0" smtClean="0"/>
              <a:t> </a:t>
            </a:r>
            <a:r>
              <a:rPr lang="en-US" sz="1800" b="1" dirty="0" err="1" smtClean="0"/>
              <a:t>ekonomi</a:t>
            </a:r>
            <a:r>
              <a:rPr lang="en-US" sz="1800" b="1" dirty="0" smtClean="0"/>
              <a:t> </a:t>
            </a:r>
            <a:r>
              <a:rPr lang="en-US" sz="1800" b="1" dirty="0" err="1" smtClean="0"/>
              <a:t>melulu</a:t>
            </a:r>
            <a:r>
              <a:rPr lang="en-US" sz="1800" b="1" dirty="0" smtClean="0"/>
              <a:t> </a:t>
            </a:r>
            <a:r>
              <a:rPr lang="en-US" sz="1800" b="1" dirty="0" err="1" smtClean="0"/>
              <a:t>seperti</a:t>
            </a:r>
            <a:r>
              <a:rPr lang="en-US" sz="1800" b="1" dirty="0" smtClean="0"/>
              <a:t> yang </a:t>
            </a:r>
            <a:r>
              <a:rPr lang="en-US" sz="1800" b="1" dirty="0" err="1" smtClean="0"/>
              <a:t>diusung</a:t>
            </a:r>
            <a:r>
              <a:rPr lang="en-US" sz="1800" b="1" dirty="0" smtClean="0"/>
              <a:t> </a:t>
            </a:r>
            <a:r>
              <a:rPr lang="en-US" sz="1800" b="1" dirty="0" err="1" smtClean="0"/>
              <a:t>oleh</a:t>
            </a:r>
            <a:r>
              <a:rPr lang="en-US" sz="1800" b="1" dirty="0" smtClean="0"/>
              <a:t> </a:t>
            </a:r>
            <a:r>
              <a:rPr lang="en-US" sz="1800" b="1" dirty="0" err="1" smtClean="0"/>
              <a:t>para</a:t>
            </a:r>
            <a:r>
              <a:rPr lang="en-US" sz="1800" b="1" dirty="0" smtClean="0"/>
              <a:t> </a:t>
            </a:r>
            <a:r>
              <a:rPr lang="en-US" sz="1800" b="1" dirty="0" err="1" smtClean="0"/>
              <a:t>pengusung</a:t>
            </a:r>
            <a:r>
              <a:rPr lang="en-US" sz="1800" b="1" dirty="0" smtClean="0"/>
              <a:t> </a:t>
            </a:r>
            <a:r>
              <a:rPr lang="en-US" sz="1800" b="1" dirty="0" err="1" smtClean="0"/>
              <a:t>kapitalisme</a:t>
            </a:r>
            <a:r>
              <a:rPr lang="en-US" sz="1800" b="1" dirty="0" smtClean="0"/>
              <a:t> neoliberal.</a:t>
            </a:r>
          </a:p>
          <a:p>
            <a:pPr>
              <a:buAutoNum type="arabicPeriod"/>
            </a:pPr>
            <a:r>
              <a:rPr lang="en-US" sz="1800" dirty="0" smtClean="0"/>
              <a:t>Karen a   </a:t>
            </a:r>
            <a:r>
              <a:rPr lang="en-US" sz="1800" dirty="0" err="1" smtClean="0"/>
              <a:t>itu</a:t>
            </a:r>
            <a:r>
              <a:rPr lang="en-US" sz="1800" dirty="0" smtClean="0"/>
              <a:t> INDONESIA </a:t>
            </a:r>
            <a:r>
              <a:rPr lang="en-US" sz="1800" dirty="0" err="1" smtClean="0"/>
              <a:t>mesti</a:t>
            </a:r>
            <a:r>
              <a:rPr lang="en-US" sz="1800" dirty="0" smtClean="0"/>
              <a:t> </a:t>
            </a:r>
            <a:r>
              <a:rPr lang="en-US" sz="1800" dirty="0" err="1" smtClean="0"/>
              <a:t>kembali</a:t>
            </a:r>
            <a:r>
              <a:rPr lang="en-US" sz="1800" dirty="0" smtClean="0"/>
              <a:t> </a:t>
            </a:r>
            <a:r>
              <a:rPr lang="en-US" sz="1800" dirty="0" err="1" smtClean="0"/>
              <a:t>ke</a:t>
            </a:r>
            <a:r>
              <a:rPr lang="en-US" sz="1800" dirty="0" smtClean="0"/>
              <a:t> </a:t>
            </a:r>
            <a:r>
              <a:rPr lang="en-US" sz="1800" b="1" dirty="0" smtClean="0"/>
              <a:t>SISTEM EKONOMI PAN</a:t>
            </a:r>
            <a:r>
              <a:rPr lang="en-US" sz="1800" dirty="0" smtClean="0"/>
              <a:t>CASILA  </a:t>
            </a:r>
            <a:r>
              <a:rPr lang="en-US" sz="1800" dirty="0" err="1" smtClean="0"/>
              <a:t>seperti</a:t>
            </a:r>
            <a:r>
              <a:rPr lang="en-US" sz="1800" dirty="0" smtClean="0"/>
              <a:t> </a:t>
            </a:r>
            <a:r>
              <a:rPr lang="en-US" sz="1800" dirty="0" err="1" smtClean="0"/>
              <a:t>termetari</a:t>
            </a:r>
            <a:r>
              <a:rPr lang="en-US" sz="1800" dirty="0" smtClean="0"/>
              <a:t> </a:t>
            </a:r>
            <a:r>
              <a:rPr lang="en-US" sz="1800" dirty="0" err="1" smtClean="0"/>
              <a:t>dalam</a:t>
            </a:r>
            <a:r>
              <a:rPr lang="en-US" sz="1800" dirty="0" smtClean="0"/>
              <a:t>  UUD45 Ps 33: </a:t>
            </a:r>
            <a:r>
              <a:rPr lang="en-US" sz="1800" dirty="0" err="1" smtClean="0"/>
              <a:t>semua</a:t>
            </a:r>
            <a:r>
              <a:rPr lang="en-US" sz="1800" dirty="0" smtClean="0"/>
              <a:t> </a:t>
            </a:r>
            <a:r>
              <a:rPr lang="en-US" sz="1800" dirty="0" err="1" smtClean="0"/>
              <a:t>aset-aset</a:t>
            </a:r>
            <a:r>
              <a:rPr lang="en-US" sz="1800" dirty="0" smtClean="0"/>
              <a:t> </a:t>
            </a:r>
            <a:r>
              <a:rPr lang="en-US" sz="1800" dirty="0" err="1" smtClean="0"/>
              <a:t>ekonomi</a:t>
            </a:r>
            <a:r>
              <a:rPr lang="en-US" sz="1800" dirty="0" smtClean="0"/>
              <a:t> </a:t>
            </a:r>
            <a:r>
              <a:rPr lang="en-US" sz="1800" dirty="0" err="1" smtClean="0"/>
              <a:t>yg</a:t>
            </a:r>
            <a:r>
              <a:rPr lang="en-US" sz="1800" dirty="0" smtClean="0"/>
              <a:t> vital </a:t>
            </a:r>
            <a:r>
              <a:rPr lang="en-US" sz="1800" dirty="0" err="1" smtClean="0"/>
              <a:t>menyangkut</a:t>
            </a:r>
            <a:r>
              <a:rPr lang="en-US" sz="1800" dirty="0" smtClean="0"/>
              <a:t> </a:t>
            </a:r>
            <a:r>
              <a:rPr lang="en-US" sz="1800" dirty="0" err="1" smtClean="0"/>
              <a:t>hidup</a:t>
            </a:r>
            <a:r>
              <a:rPr lang="en-US" sz="1800" dirty="0" smtClean="0"/>
              <a:t> </a:t>
            </a:r>
            <a:r>
              <a:rPr lang="en-US" sz="1800" dirty="0" err="1" smtClean="0"/>
              <a:t>seluruh</a:t>
            </a:r>
            <a:r>
              <a:rPr lang="en-US" sz="1800" dirty="0" smtClean="0"/>
              <a:t> </a:t>
            </a:r>
            <a:r>
              <a:rPr lang="en-US" sz="1800" dirty="0" err="1" smtClean="0"/>
              <a:t>rakyat</a:t>
            </a:r>
            <a:r>
              <a:rPr lang="en-US" sz="1800" dirty="0" smtClean="0"/>
              <a:t> Indonesia – </a:t>
            </a:r>
            <a:r>
              <a:rPr lang="en-US" sz="1800" dirty="0" err="1" smtClean="0"/>
              <a:t>perusahaan</a:t>
            </a:r>
            <a:r>
              <a:rPr lang="en-US" sz="1800" dirty="0" smtClean="0"/>
              <a:t> air </a:t>
            </a:r>
            <a:r>
              <a:rPr lang="en-US" sz="1800" dirty="0" err="1" smtClean="0"/>
              <a:t>minum</a:t>
            </a:r>
            <a:r>
              <a:rPr lang="en-US" sz="1800" dirty="0" smtClean="0"/>
              <a:t>, </a:t>
            </a:r>
            <a:r>
              <a:rPr lang="en-US" sz="1800" dirty="0" err="1" smtClean="0"/>
              <a:t>listrik</a:t>
            </a:r>
            <a:r>
              <a:rPr lang="en-US" sz="1800" dirty="0" smtClean="0"/>
              <a:t>, </a:t>
            </a:r>
            <a:r>
              <a:rPr lang="en-US" sz="1800" dirty="0" err="1" smtClean="0"/>
              <a:t>pelayanan</a:t>
            </a:r>
            <a:r>
              <a:rPr lang="en-US" sz="1800" dirty="0" smtClean="0"/>
              <a:t> pos </a:t>
            </a:r>
            <a:r>
              <a:rPr lang="en-US" sz="1800" dirty="0" err="1" smtClean="0"/>
              <a:t>dan</a:t>
            </a:r>
            <a:r>
              <a:rPr lang="en-US" sz="1800" dirty="0" smtClean="0"/>
              <a:t> </a:t>
            </a:r>
            <a:r>
              <a:rPr lang="en-US" sz="1800" dirty="0" err="1" smtClean="0"/>
              <a:t>giro</a:t>
            </a:r>
            <a:r>
              <a:rPr lang="en-US" sz="1800" dirty="0" smtClean="0"/>
              <a:t>, TELKOM, </a:t>
            </a:r>
            <a:r>
              <a:rPr lang="en-US" sz="1800" dirty="0" err="1" smtClean="0"/>
              <a:t>pengelolaan</a:t>
            </a:r>
            <a:r>
              <a:rPr lang="en-US" sz="1800" dirty="0" smtClean="0"/>
              <a:t> </a:t>
            </a:r>
            <a:r>
              <a:rPr lang="en-US" sz="1800" dirty="0" err="1" smtClean="0"/>
              <a:t>sumberdaya</a:t>
            </a:r>
            <a:r>
              <a:rPr lang="en-US" sz="1800" dirty="0" smtClean="0"/>
              <a:t> </a:t>
            </a:r>
            <a:r>
              <a:rPr lang="en-US" sz="1800" dirty="0" err="1" smtClean="0"/>
              <a:t>alam</a:t>
            </a:r>
            <a:r>
              <a:rPr lang="en-US" sz="1800" dirty="0" smtClean="0"/>
              <a:t> mineral, </a:t>
            </a:r>
            <a:r>
              <a:rPr lang="en-US" sz="1800" dirty="0" err="1" smtClean="0"/>
              <a:t>pendidikan</a:t>
            </a:r>
            <a:r>
              <a:rPr lang="en-US" sz="1800" dirty="0" smtClean="0"/>
              <a:t> </a:t>
            </a:r>
            <a:r>
              <a:rPr lang="en-US" sz="1800" dirty="0" err="1" smtClean="0"/>
              <a:t>dan</a:t>
            </a:r>
            <a:r>
              <a:rPr lang="en-US" sz="1800" dirty="0" smtClean="0"/>
              <a:t> </a:t>
            </a:r>
            <a:r>
              <a:rPr lang="en-US" sz="1800" dirty="0" err="1" smtClean="0"/>
              <a:t>kesehatan</a:t>
            </a:r>
            <a:r>
              <a:rPr lang="en-US" sz="1800" dirty="0" smtClean="0"/>
              <a:t> TIDAK DAPAT DIBENARKAN </a:t>
            </a:r>
            <a:r>
              <a:rPr lang="en-US" sz="1800" dirty="0" err="1" smtClean="0"/>
              <a:t>untuk</a:t>
            </a:r>
            <a:r>
              <a:rPr lang="en-US" sz="1800" dirty="0" smtClean="0"/>
              <a:t> </a:t>
            </a:r>
            <a:r>
              <a:rPr lang="en-US" sz="1800" dirty="0" err="1" smtClean="0"/>
              <a:t>dijual</a:t>
            </a:r>
            <a:r>
              <a:rPr lang="en-US" sz="1800" dirty="0" smtClean="0"/>
              <a:t> </a:t>
            </a:r>
            <a:r>
              <a:rPr lang="en-US" sz="1800" dirty="0" err="1" smtClean="0"/>
              <a:t>dan</a:t>
            </a:r>
            <a:r>
              <a:rPr lang="en-US" sz="1800" dirty="0" smtClean="0"/>
              <a:t> </a:t>
            </a:r>
            <a:r>
              <a:rPr lang="en-US" sz="1800" dirty="0" err="1" smtClean="0"/>
              <a:t>dikelola</a:t>
            </a:r>
            <a:r>
              <a:rPr lang="en-US" sz="1800" dirty="0" smtClean="0"/>
              <a:t> </a:t>
            </a:r>
            <a:r>
              <a:rPr lang="en-US" sz="1800" dirty="0" err="1" smtClean="0"/>
              <a:t>oleh</a:t>
            </a:r>
            <a:r>
              <a:rPr lang="en-US" sz="1800" dirty="0" smtClean="0"/>
              <a:t> PERUSAHAAN SWATAS </a:t>
            </a:r>
            <a:r>
              <a:rPr lang="en-US" sz="1800" dirty="0" err="1" smtClean="0"/>
              <a:t>baik</a:t>
            </a:r>
            <a:r>
              <a:rPr lang="en-US" sz="1800" dirty="0" smtClean="0"/>
              <a:t> </a:t>
            </a:r>
            <a:r>
              <a:rPr lang="en-US" sz="1800" dirty="0" err="1" smtClean="0"/>
              <a:t>nasional</a:t>
            </a:r>
            <a:r>
              <a:rPr lang="en-US" sz="1800" dirty="0" smtClean="0"/>
              <a:t> </a:t>
            </a:r>
            <a:r>
              <a:rPr lang="en-US" sz="1800" dirty="0" err="1" smtClean="0"/>
              <a:t>maupun</a:t>
            </a:r>
            <a:r>
              <a:rPr lang="en-US" sz="1800" dirty="0" smtClean="0"/>
              <a:t> </a:t>
            </a:r>
            <a:r>
              <a:rPr lang="en-US" sz="1800" dirty="0" err="1" smtClean="0"/>
              <a:t>transnasional</a:t>
            </a:r>
            <a:r>
              <a:rPr lang="en-US" sz="1800" dirty="0" smtClean="0"/>
              <a:t>, </a:t>
            </a:r>
            <a:r>
              <a:rPr lang="en-US" sz="1800" dirty="0" err="1" smtClean="0"/>
              <a:t>melainkan</a:t>
            </a:r>
            <a:r>
              <a:rPr lang="en-US" sz="1800" dirty="0" smtClean="0"/>
              <a:t> </a:t>
            </a:r>
            <a:r>
              <a:rPr lang="en-US" sz="1800" dirty="0" err="1" smtClean="0"/>
              <a:t>oleh</a:t>
            </a:r>
            <a:r>
              <a:rPr lang="en-US" sz="1800" dirty="0" smtClean="0"/>
              <a:t> BUMN, BUMP, BUMD, </a:t>
            </a:r>
            <a:r>
              <a:rPr lang="en-US" sz="1800" dirty="0" err="1" smtClean="0"/>
              <a:t>BUMDes</a:t>
            </a:r>
            <a:r>
              <a:rPr lang="en-US" sz="1800" dirty="0" smtClean="0"/>
              <a:t>, </a:t>
            </a:r>
            <a:r>
              <a:rPr lang="en-US" sz="1800" dirty="0" err="1" smtClean="0"/>
              <a:t>atas</a:t>
            </a:r>
            <a:r>
              <a:rPr lang="en-US" sz="1800" dirty="0" smtClean="0"/>
              <a:t> </a:t>
            </a:r>
            <a:r>
              <a:rPr lang="en-US" sz="1800" dirty="0" err="1" smtClean="0"/>
              <a:t>nama</a:t>
            </a:r>
            <a:r>
              <a:rPr lang="en-US" sz="1800" dirty="0" smtClean="0"/>
              <a:t> </a:t>
            </a:r>
            <a:r>
              <a:rPr lang="en-US" sz="1800" dirty="0" err="1" smtClean="0"/>
              <a:t>seluruh</a:t>
            </a:r>
            <a:r>
              <a:rPr lang="en-US" sz="1800" dirty="0" smtClean="0"/>
              <a:t> </a:t>
            </a:r>
            <a:r>
              <a:rPr lang="en-US" sz="1800" dirty="0" err="1" smtClean="0"/>
              <a:t>rakyat</a:t>
            </a:r>
            <a:r>
              <a:rPr lang="en-US" sz="1800" dirty="0" smtClean="0"/>
              <a:t> Indonesia </a:t>
            </a:r>
            <a:r>
              <a:rPr lang="en-US" sz="1800" dirty="0" err="1" smtClean="0"/>
              <a:t>dan</a:t>
            </a:r>
            <a:r>
              <a:rPr lang="en-US" sz="1800" dirty="0" smtClean="0"/>
              <a:t> </a:t>
            </a:r>
            <a:r>
              <a:rPr lang="en-US" sz="1800" dirty="0" err="1" smtClean="0"/>
              <a:t>digunakan</a:t>
            </a:r>
            <a:r>
              <a:rPr lang="en-US" sz="1800" dirty="0" smtClean="0"/>
              <a:t> </a:t>
            </a:r>
            <a:r>
              <a:rPr lang="en-US" sz="1800" dirty="0" err="1" smtClean="0"/>
              <a:t>sebesar-besarnya</a:t>
            </a:r>
            <a:r>
              <a:rPr lang="en-US" sz="1800" dirty="0" smtClean="0"/>
              <a:t> </a:t>
            </a:r>
            <a:r>
              <a:rPr lang="en-US" sz="1800" dirty="0" err="1" smtClean="0"/>
              <a:t>untuk</a:t>
            </a:r>
            <a:r>
              <a:rPr lang="en-US" sz="1800" dirty="0" smtClean="0"/>
              <a:t> </a:t>
            </a:r>
            <a:r>
              <a:rPr lang="en-US" sz="1800" dirty="0" err="1" smtClean="0"/>
              <a:t>kepentingan</a:t>
            </a:r>
            <a:r>
              <a:rPr lang="en-US" sz="1800" dirty="0" smtClean="0"/>
              <a:t> </a:t>
            </a:r>
            <a:r>
              <a:rPr lang="en-US" sz="1800" dirty="0" err="1" smtClean="0"/>
              <a:t>seluruh</a:t>
            </a:r>
            <a:r>
              <a:rPr lang="en-US" sz="1800" dirty="0" smtClean="0"/>
              <a:t> </a:t>
            </a:r>
            <a:r>
              <a:rPr lang="en-US" sz="1800" dirty="0" err="1" smtClean="0"/>
              <a:t>rakyat</a:t>
            </a:r>
            <a:r>
              <a:rPr lang="en-US" sz="1800" dirty="0" smtClean="0"/>
              <a:t>!</a:t>
            </a:r>
          </a:p>
          <a:p>
            <a:pPr>
              <a:buNone/>
            </a:pPr>
            <a:endParaRPr lang="en-US" sz="1600" dirty="0"/>
          </a:p>
        </p:txBody>
      </p:sp>
      <p:sp>
        <p:nvSpPr>
          <p:cNvPr id="5" name="Oval 4"/>
          <p:cNvSpPr/>
          <p:nvPr/>
        </p:nvSpPr>
        <p:spPr>
          <a:xfrm>
            <a:off x="2895600" y="5715000"/>
            <a:ext cx="4114800" cy="838200"/>
          </a:xfrm>
          <a:prstGeom prst="ellipse">
            <a:avLst/>
          </a:prstGeom>
          <a:solidFill>
            <a:srgbClr val="C0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Terimakasih</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457200" y="381000"/>
            <a:ext cx="152400" cy="533400"/>
          </a:xfrm>
        </p:spPr>
        <p:txBody>
          <a:bodyPr>
            <a:normAutofit/>
          </a:bodyPr>
          <a:lstStyle/>
          <a:p>
            <a:r>
              <a:rPr lang="en-US" sz="800" dirty="0" smtClean="0"/>
              <a:t>.</a:t>
            </a:r>
            <a:endParaRPr lang="id-ID" sz="800" dirty="0"/>
          </a:p>
        </p:txBody>
      </p:sp>
      <p:sp>
        <p:nvSpPr>
          <p:cNvPr id="3" name="Content Placeholder 2"/>
          <p:cNvSpPr>
            <a:spLocks noGrp="1"/>
          </p:cNvSpPr>
          <p:nvPr>
            <p:ph idx="1"/>
          </p:nvPr>
        </p:nvSpPr>
        <p:spPr>
          <a:xfrm>
            <a:off x="533400" y="1371600"/>
            <a:ext cx="8183880" cy="5105400"/>
          </a:xfrm>
          <a:ln>
            <a:solidFill>
              <a:schemeClr val="accent1"/>
            </a:solidFill>
          </a:ln>
        </p:spPr>
        <p:txBody>
          <a:bodyPr>
            <a:normAutofit fontScale="92500" lnSpcReduction="10000"/>
          </a:bodyPr>
          <a:lstStyle/>
          <a:p>
            <a:pPr>
              <a:buNone/>
            </a:pPr>
            <a:endParaRPr lang="it-IT" spc="300" dirty="0" smtClean="0"/>
          </a:p>
          <a:p>
            <a:pPr>
              <a:buNone/>
            </a:pPr>
            <a:r>
              <a:rPr lang="it-IT" spc="300" dirty="0" smtClean="0"/>
              <a:t> Hampir semua krisis sejak akhiar Perang Dunia II:gerakan 30 Sept 1965,krisis demokrasi, politik, ketakadilan sosial ekonomi, korupsi, pilpres dan  pilkada yang korup, pelanggaran HAM, krisis ekologi, human trafficking, gap kaya &amp; miskinyang semakin lebar di Indonesia dan juga secara global merupakan akibat dari sebuah sistem ekonomi yg tak adil, tak manusiawi, tak demokratis </a:t>
            </a:r>
            <a:r>
              <a:rPr lang="it-IT" b="1" spc="300" dirty="0" smtClean="0"/>
              <a:t>yaitu...</a:t>
            </a:r>
            <a:endParaRPr lang="it-IT" spc="300" dirty="0" smtClean="0"/>
          </a:p>
        </p:txBody>
      </p:sp>
      <p:sp>
        <p:nvSpPr>
          <p:cNvPr id="6" name="Oval 5"/>
          <p:cNvSpPr/>
          <p:nvPr/>
        </p:nvSpPr>
        <p:spPr>
          <a:xfrm>
            <a:off x="838200" y="1676400"/>
            <a:ext cx="7924800" cy="4267200"/>
          </a:xfrm>
          <a:prstGeom prst="ellipse">
            <a:avLst/>
          </a:prstGeom>
          <a:scene3d>
            <a:camera prst="orthographicFront"/>
            <a:lightRig rig="threePt" dir="t"/>
          </a:scene3d>
          <a:sp3d>
            <a:bevelT w="165100" prst="coolSlant"/>
          </a:sp3d>
        </p:spPr>
        <p:style>
          <a:lnRef idx="3">
            <a:schemeClr val="lt1"/>
          </a:lnRef>
          <a:fillRef idx="1">
            <a:schemeClr val="dk1"/>
          </a:fillRef>
          <a:effectRef idx="1">
            <a:schemeClr val="dk1"/>
          </a:effectRef>
          <a:fontRef idx="minor">
            <a:schemeClr val="lt1"/>
          </a:fontRef>
        </p:style>
        <p:txBody>
          <a:bodyPr rtlCol="0" anchor="ctr"/>
          <a:lstStyle/>
          <a:p>
            <a:pPr algn="ctr"/>
            <a:endParaRPr lang="it-IT" dirty="0" smtClean="0"/>
          </a:p>
          <a:p>
            <a:pPr algn="ctr"/>
            <a:endParaRPr lang="it-IT" dirty="0"/>
          </a:p>
          <a:p>
            <a:pPr algn="ctr"/>
            <a:endParaRPr lang="it-IT" dirty="0" smtClean="0"/>
          </a:p>
          <a:p>
            <a:pPr algn="ctr"/>
            <a:endParaRPr lang="it-IT" dirty="0" smtClean="0"/>
          </a:p>
          <a:p>
            <a:pPr algn="ctr"/>
            <a:r>
              <a:rPr lang="it-IT" sz="2200" b="1" dirty="0" smtClean="0">
                <a:solidFill>
                  <a:srgbClr val="FFFF00"/>
                </a:solidFill>
              </a:rPr>
              <a:t>SISTEM EKONOMI KAPITALIS LIBERAL</a:t>
            </a:r>
          </a:p>
          <a:p>
            <a:pPr algn="ctr"/>
            <a:r>
              <a:rPr lang="it-IT" dirty="0" smtClean="0"/>
              <a:t> </a:t>
            </a:r>
          </a:p>
          <a:p>
            <a:pPr algn="ctr"/>
            <a:r>
              <a:rPr lang="it-IT" dirty="0" smtClean="0"/>
              <a:t>atau </a:t>
            </a:r>
          </a:p>
          <a:p>
            <a:pPr algn="ctr"/>
            <a:endParaRPr lang="it-IT" dirty="0" smtClean="0"/>
          </a:p>
          <a:p>
            <a:pPr algn="ctr"/>
            <a:r>
              <a:rPr lang="it-IT" dirty="0" smtClean="0">
                <a:solidFill>
                  <a:srgbClr val="FFFF00"/>
                </a:solidFill>
              </a:rPr>
              <a:t>EKONOMI KAPITALIS LIBERAL TANPA KENDALI </a:t>
            </a:r>
          </a:p>
          <a:p>
            <a:pPr algn="ctr"/>
            <a:endParaRPr lang="it-IT" dirty="0"/>
          </a:p>
          <a:p>
            <a:pPr algn="ctr"/>
            <a:r>
              <a:rPr lang="it-IT" dirty="0" smtClean="0"/>
              <a:t>Di Indonesia, sistem ekonomi ini dibaptis dengan nama yang  netral,  manis dan cantik:</a:t>
            </a:r>
          </a:p>
          <a:p>
            <a:pPr algn="ctr"/>
            <a:endParaRPr lang="it-IT" dirty="0"/>
          </a:p>
          <a:p>
            <a:pPr algn="ctr"/>
            <a:r>
              <a:rPr lang="it-IT" sz="2400" b="1" dirty="0" smtClean="0">
                <a:solidFill>
                  <a:srgbClr val="00B050"/>
                </a:solidFill>
              </a:rPr>
              <a:t>EKONOMI PASAR BEBAS </a:t>
            </a:r>
          </a:p>
          <a:p>
            <a:pPr algn="ctr"/>
            <a:r>
              <a:rPr lang="it-IT" dirty="0" smtClean="0"/>
              <a:t>(tanpa ada embel-embel lain) </a:t>
            </a:r>
          </a:p>
          <a:p>
            <a:pPr algn="ctr"/>
            <a:r>
              <a:rPr lang="it-IT" dirty="0"/>
              <a:t>	</a:t>
            </a:r>
          </a:p>
          <a:p>
            <a:pPr algn="ctr"/>
            <a:endParaRPr lang="it-IT" dirty="0" smtClean="0"/>
          </a:p>
          <a:p>
            <a:pPr algn="ctr"/>
            <a:endParaRPr lang="id-ID" dirty="0"/>
          </a:p>
        </p:txBody>
      </p:sp>
      <p:sp>
        <p:nvSpPr>
          <p:cNvPr id="5" name="Oval 4"/>
          <p:cNvSpPr/>
          <p:nvPr/>
        </p:nvSpPr>
        <p:spPr>
          <a:xfrm>
            <a:off x="609600" y="533400"/>
            <a:ext cx="8001000" cy="10668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SEPAK TERJANG</a:t>
            </a:r>
          </a:p>
          <a:p>
            <a:pPr algn="ctr"/>
            <a:r>
              <a:rPr lang="en-US" sz="2800" dirty="0" smtClean="0"/>
              <a:t>SISTEM KAPITALIS LIBERAL </a:t>
            </a:r>
          </a:p>
          <a:p>
            <a:pPr algn="ctr"/>
            <a:r>
              <a:rPr lang="en-US" dirty="0" err="1" smtClean="0"/>
              <a:t>Pasc</a:t>
            </a:r>
            <a:r>
              <a:rPr lang="en-US" dirty="0" smtClean="0"/>
              <a:t> </a:t>
            </a:r>
            <a:r>
              <a:rPr lang="en-US" dirty="0" err="1" smtClean="0"/>
              <a:t>Perang</a:t>
            </a:r>
            <a:r>
              <a:rPr lang="en-US" dirty="0" smtClean="0"/>
              <a:t> </a:t>
            </a:r>
            <a:r>
              <a:rPr lang="en-US" dirty="0" err="1" smtClean="0"/>
              <a:t>Dunia</a:t>
            </a:r>
            <a:r>
              <a:rPr lang="en-US" dirty="0" smtClean="0"/>
              <a:t> II </a:t>
            </a:r>
            <a:r>
              <a:rPr lang="en-US" dirty="0" err="1" smtClean="0"/>
              <a:t>hingga</a:t>
            </a:r>
            <a:r>
              <a:rPr lang="en-US" dirty="0" smtClean="0"/>
              <a:t> </a:t>
            </a:r>
            <a:r>
              <a:rPr lang="en-US" dirty="0" err="1" smtClean="0"/>
              <a:t>hari</a:t>
            </a:r>
            <a:r>
              <a:rPr lang="en-US" dirty="0" smtClean="0"/>
              <a:t> </a:t>
            </a:r>
            <a:r>
              <a:rPr lang="en-US" dirty="0" err="1" smtClean="0"/>
              <a:t>ini</a:t>
            </a:r>
            <a:endParaRPr lang="en-US" dirty="0"/>
          </a:p>
        </p:txBody>
      </p:sp>
    </p:spTree>
    <p:extLst>
      <p:ext uri="{BB962C8B-B14F-4D97-AF65-F5344CB8AC3E}">
        <p14:creationId xmlns="" xmlns:p14="http://schemas.microsoft.com/office/powerpoint/2010/main" val="323110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800" dirty="0" smtClean="0"/>
              <a:t>.</a:t>
            </a:r>
            <a:endParaRPr lang="id-ID" sz="800" dirty="0"/>
          </a:p>
        </p:txBody>
      </p:sp>
      <p:sp>
        <p:nvSpPr>
          <p:cNvPr id="3" name="Content Placeholder 2"/>
          <p:cNvSpPr>
            <a:spLocks noGrp="1"/>
          </p:cNvSpPr>
          <p:nvPr>
            <p:ph idx="1"/>
          </p:nvPr>
        </p:nvSpPr>
        <p:spPr>
          <a:xfrm>
            <a:off x="502920" y="685800"/>
            <a:ext cx="8183880" cy="5562600"/>
          </a:xfrm>
        </p:spPr>
        <p:txBody>
          <a:bodyPr>
            <a:normAutofit fontScale="47500" lnSpcReduction="20000"/>
          </a:bodyPr>
          <a:lstStyle/>
          <a:p>
            <a:r>
              <a:rPr lang="it-IT" dirty="0" smtClean="0"/>
              <a:t> </a:t>
            </a:r>
            <a:r>
              <a:rPr lang="it-IT" sz="5000" dirty="0" smtClean="0"/>
              <a:t>KONTRAK SOSIAL EKONOMI DAN POLITIK 1945:</a:t>
            </a:r>
            <a:endParaRPr lang="it-IT" sz="5000" spc="300" dirty="0" smtClean="0"/>
          </a:p>
          <a:p>
            <a:pPr marL="0" indent="0">
              <a:buNone/>
            </a:pPr>
            <a:endParaRPr lang="it-IT" sz="5000" spc="300" dirty="0" smtClean="0"/>
          </a:p>
          <a:p>
            <a:r>
              <a:rPr lang="it-IT" sz="5000" spc="300" dirty="0" smtClean="0"/>
              <a:t>Tahun 1945: </a:t>
            </a:r>
          </a:p>
          <a:p>
            <a:pPr lvl="1">
              <a:buFont typeface="Wingdings" pitchFamily="2" charset="2"/>
              <a:buChar char="Ø"/>
            </a:pPr>
            <a:r>
              <a:rPr lang="it-IT" sz="4200" spc="300" dirty="0" smtClean="0"/>
              <a:t>200an suku di Kep. Nusantara merdekakan diri </a:t>
            </a:r>
            <a:r>
              <a:rPr lang="it-IT" sz="4200" b="1" spc="300" dirty="0" smtClean="0"/>
              <a:t>dari exploitasi bangsa asing = dari KAPITALISME LIBERA</a:t>
            </a:r>
            <a:r>
              <a:rPr lang="it-IT" sz="4200" spc="300" dirty="0" smtClean="0"/>
              <a:t>!</a:t>
            </a:r>
          </a:p>
          <a:p>
            <a:pPr lvl="1">
              <a:buFont typeface="Wingdings" pitchFamily="2" charset="2"/>
              <a:buChar char="Ø"/>
            </a:pPr>
            <a:r>
              <a:rPr lang="it-IT" sz="4200" b="1" spc="300" dirty="0" smtClean="0"/>
              <a:t>Mereka bersatu utk pertahankan dan lindungi sumber-sumber ekonomi mereka</a:t>
            </a:r>
            <a:r>
              <a:rPr lang="it-IT" sz="4200" spc="300" dirty="0" smtClean="0"/>
              <a:t>: hutan, mineral etc.  </a:t>
            </a:r>
          </a:p>
          <a:p>
            <a:pPr lvl="1">
              <a:buNone/>
            </a:pPr>
            <a:r>
              <a:rPr lang="it-IT" sz="4200" spc="300" dirty="0" smtClean="0"/>
              <a:t>  Ini yg dilakukan Sukarno dari tahun 1945 sd 1965...!</a:t>
            </a:r>
          </a:p>
          <a:p>
            <a:pPr lvl="1">
              <a:buFont typeface="Wingdings" pitchFamily="2" charset="2"/>
              <a:buChar char="Ø"/>
            </a:pPr>
            <a:r>
              <a:rPr lang="it-IT" sz="4200" spc="300" dirty="0" smtClean="0"/>
              <a:t>Bersama-sama membangun masa depan yang sejahtera, adil &amp; makmur seperti dirumuskan Pancasila &amp; UUD45.</a:t>
            </a:r>
          </a:p>
          <a:p>
            <a:pPr lvl="1">
              <a:buFont typeface="Wingdings" pitchFamily="2" charset="2"/>
              <a:buChar char="Ø"/>
            </a:pPr>
            <a:r>
              <a:rPr lang="it-IT" sz="4200" spc="300" dirty="0" smtClean="0"/>
              <a:t>PANCASILA menjadi intisari jatidiri bangsa Indonesia: asal, eksistensi dan tujuan orang Indonesia berbansa dan bernegara: KEMAKMURAN, KESEJAHTERAN &amp; KEADILAN SOSIAL EKONOMI BAGI SELURUH RAKYAT....!</a:t>
            </a:r>
          </a:p>
          <a:p>
            <a:pPr lvl="1">
              <a:buNone/>
            </a:pPr>
            <a:r>
              <a:rPr lang="it-IT" sz="4200" spc="300" dirty="0" smtClean="0"/>
              <a:t>   </a:t>
            </a:r>
            <a:endParaRPr lang="id-ID" sz="3200" spc="300" dirty="0"/>
          </a:p>
        </p:txBody>
      </p:sp>
      <p:sp>
        <p:nvSpPr>
          <p:cNvPr id="4" name="Oval 3"/>
          <p:cNvSpPr/>
          <p:nvPr/>
        </p:nvSpPr>
        <p:spPr>
          <a:xfrm>
            <a:off x="1676400" y="2133600"/>
            <a:ext cx="6019800" cy="3276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Sistem</a:t>
            </a:r>
            <a:r>
              <a:rPr lang="en-US" dirty="0" smtClean="0"/>
              <a:t> </a:t>
            </a:r>
            <a:r>
              <a:rPr lang="en-US" dirty="0" err="1" smtClean="0"/>
              <a:t>ekonomi</a:t>
            </a:r>
            <a:r>
              <a:rPr lang="en-US" dirty="0" smtClean="0"/>
              <a:t> yang </a:t>
            </a:r>
            <a:r>
              <a:rPr lang="en-US" dirty="0" err="1" smtClean="0"/>
              <a:t>diusung</a:t>
            </a:r>
            <a:r>
              <a:rPr lang="en-US" dirty="0" smtClean="0"/>
              <a:t> </a:t>
            </a:r>
            <a:r>
              <a:rPr lang="en-US" dirty="0" err="1" smtClean="0"/>
              <a:t>pendiri</a:t>
            </a:r>
            <a:r>
              <a:rPr lang="en-US" dirty="0" smtClean="0"/>
              <a:t> </a:t>
            </a:r>
            <a:r>
              <a:rPr lang="en-US" dirty="0" err="1" smtClean="0"/>
              <a:t>bangsa</a:t>
            </a:r>
            <a:r>
              <a:rPr lang="en-US" dirty="0" smtClean="0"/>
              <a:t>:</a:t>
            </a:r>
          </a:p>
          <a:p>
            <a:pPr algn="ctr"/>
            <a:r>
              <a:rPr lang="en-US" dirty="0" smtClean="0"/>
              <a:t>SISTEM EKONOMI JALAN TENGAH  (middle way economic system) alias </a:t>
            </a:r>
          </a:p>
          <a:p>
            <a:pPr algn="ctr"/>
            <a:r>
              <a:rPr lang="en-US" dirty="0" smtClean="0"/>
              <a:t>DEMOKRASI EKONOMI</a:t>
            </a:r>
          </a:p>
          <a:p>
            <a:pPr algn="ctr"/>
            <a:r>
              <a:rPr lang="en-US" dirty="0" smtClean="0"/>
              <a:t> (UUD45 PASAL 33)</a:t>
            </a:r>
            <a:endParaRPr lang="en-US" dirty="0"/>
          </a:p>
        </p:txBody>
      </p:sp>
    </p:spTree>
    <p:extLst>
      <p:ext uri="{BB962C8B-B14F-4D97-AF65-F5344CB8AC3E}">
        <p14:creationId xmlns="" xmlns:p14="http://schemas.microsoft.com/office/powerpoint/2010/main" val="93864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a:solidFill>
            <a:schemeClr val="accent2">
              <a:lumMod val="50000"/>
            </a:schemeClr>
          </a:solidFill>
        </p:spPr>
        <p:txBody>
          <a:bodyPr>
            <a:normAutofit/>
          </a:bodyPr>
          <a:lstStyle/>
          <a:p>
            <a:r>
              <a:rPr lang="en-US" sz="2800" b="1" dirty="0" smtClean="0">
                <a:solidFill>
                  <a:srgbClr val="FFFF00"/>
                </a:solidFill>
              </a:rPr>
              <a:t>AKIBATNYA BAGI INDONESIA</a:t>
            </a:r>
            <a:endParaRPr lang="en-US" sz="2800" b="1" dirty="0">
              <a:solidFill>
                <a:srgbClr val="FFFF00"/>
              </a:solidFill>
            </a:endParaRPr>
          </a:p>
        </p:txBody>
      </p:sp>
      <p:sp>
        <p:nvSpPr>
          <p:cNvPr id="3" name="Content Placeholder 2"/>
          <p:cNvSpPr>
            <a:spLocks noGrp="1"/>
          </p:cNvSpPr>
          <p:nvPr>
            <p:ph idx="1"/>
          </p:nvPr>
        </p:nvSpPr>
        <p:spPr>
          <a:xfrm>
            <a:off x="304800" y="1524000"/>
            <a:ext cx="8534400" cy="4953000"/>
          </a:xfrm>
          <a:ln>
            <a:solidFill>
              <a:schemeClr val="accent6">
                <a:lumMod val="75000"/>
              </a:schemeClr>
            </a:solidFill>
          </a:ln>
        </p:spPr>
        <p:txBody>
          <a:bodyPr>
            <a:normAutofit fontScale="92500" lnSpcReduction="20000"/>
          </a:bodyPr>
          <a:lstStyle/>
          <a:p>
            <a:pPr marL="514350" indent="-514350">
              <a:buAutoNum type="arabicPeriod"/>
            </a:pPr>
            <a:r>
              <a:rPr lang="en-US" b="1" dirty="0" err="1" smtClean="0"/>
              <a:t>Jurang</a:t>
            </a:r>
            <a:r>
              <a:rPr lang="en-US" b="1" dirty="0" smtClean="0"/>
              <a:t> </a:t>
            </a:r>
            <a:r>
              <a:rPr lang="en-US" b="1" dirty="0" err="1" smtClean="0"/>
              <a:t>yg</a:t>
            </a:r>
            <a:r>
              <a:rPr lang="en-US" b="1" dirty="0" smtClean="0"/>
              <a:t> </a:t>
            </a:r>
            <a:r>
              <a:rPr lang="en-US" b="1" dirty="0" err="1" smtClean="0"/>
              <a:t>semakin</a:t>
            </a:r>
            <a:r>
              <a:rPr lang="en-US" b="1" dirty="0" smtClean="0"/>
              <a:t> </a:t>
            </a:r>
            <a:r>
              <a:rPr lang="en-US" b="1" dirty="0" err="1" smtClean="0"/>
              <a:t>lebar</a:t>
            </a:r>
            <a:r>
              <a:rPr lang="en-US" b="1" dirty="0" smtClean="0"/>
              <a:t> </a:t>
            </a:r>
            <a:r>
              <a:rPr lang="en-US" b="1" dirty="0" err="1" smtClean="0"/>
              <a:t>antara</a:t>
            </a:r>
            <a:r>
              <a:rPr lang="en-US" b="1" dirty="0" smtClean="0"/>
              <a:t> </a:t>
            </a:r>
            <a:r>
              <a:rPr lang="en-US" b="1" dirty="0" err="1" smtClean="0"/>
              <a:t>segelintir</a:t>
            </a:r>
            <a:r>
              <a:rPr lang="en-US" b="1" dirty="0" smtClean="0"/>
              <a:t> </a:t>
            </a:r>
            <a:r>
              <a:rPr lang="en-US" b="1" dirty="0" err="1" smtClean="0"/>
              <a:t>orang</a:t>
            </a:r>
            <a:r>
              <a:rPr lang="en-US" b="1" dirty="0" smtClean="0"/>
              <a:t> </a:t>
            </a:r>
            <a:r>
              <a:rPr lang="en-US" b="1" dirty="0" err="1" smtClean="0"/>
              <a:t>kaya</a:t>
            </a:r>
            <a:r>
              <a:rPr lang="en-US" b="1" dirty="0" smtClean="0"/>
              <a:t> </a:t>
            </a:r>
            <a:r>
              <a:rPr lang="en-US" b="1" dirty="0" err="1" smtClean="0"/>
              <a:t>dan</a:t>
            </a:r>
            <a:r>
              <a:rPr lang="en-US" b="1" dirty="0" smtClean="0"/>
              <a:t> </a:t>
            </a:r>
            <a:r>
              <a:rPr lang="en-US" b="1" dirty="0" err="1" smtClean="0"/>
              <a:t>mayoritas</a:t>
            </a:r>
            <a:r>
              <a:rPr lang="en-US" b="1" dirty="0" smtClean="0"/>
              <a:t> </a:t>
            </a:r>
            <a:r>
              <a:rPr lang="en-US" b="1" dirty="0" err="1" smtClean="0"/>
              <a:t>orang</a:t>
            </a:r>
            <a:r>
              <a:rPr lang="en-US" b="1" dirty="0" smtClean="0"/>
              <a:t> </a:t>
            </a:r>
            <a:r>
              <a:rPr lang="en-US" b="1" dirty="0" err="1" smtClean="0"/>
              <a:t>miskin</a:t>
            </a:r>
            <a:r>
              <a:rPr lang="en-US" b="1" dirty="0" smtClean="0"/>
              <a:t> </a:t>
            </a:r>
            <a:r>
              <a:rPr lang="en-US" b="1" dirty="0" err="1" smtClean="0"/>
              <a:t>di</a:t>
            </a:r>
            <a:r>
              <a:rPr lang="en-US" b="1" dirty="0" smtClean="0"/>
              <a:t> RI</a:t>
            </a:r>
            <a:r>
              <a:rPr lang="en-US" dirty="0" smtClean="0"/>
              <a:t>.</a:t>
            </a:r>
          </a:p>
          <a:p>
            <a:pPr marL="514350" indent="-514350"/>
            <a:r>
              <a:rPr lang="en-US" dirty="0" smtClean="0"/>
              <a:t>50% </a:t>
            </a:r>
            <a:r>
              <a:rPr lang="en-US" dirty="0" err="1" smtClean="0"/>
              <a:t>rakyat</a:t>
            </a:r>
            <a:r>
              <a:rPr lang="en-US" dirty="0" smtClean="0"/>
              <a:t> Indonesia </a:t>
            </a:r>
            <a:r>
              <a:rPr lang="en-US" dirty="0" err="1" smtClean="0"/>
              <a:t>hidup</a:t>
            </a:r>
            <a:r>
              <a:rPr lang="en-US" dirty="0" smtClean="0"/>
              <a:t> </a:t>
            </a:r>
            <a:r>
              <a:rPr lang="en-US" dirty="0" err="1" smtClean="0"/>
              <a:t>dgn</a:t>
            </a:r>
            <a:r>
              <a:rPr lang="en-US" dirty="0" smtClean="0"/>
              <a:t> </a:t>
            </a:r>
            <a:r>
              <a:rPr lang="en-US" dirty="0" err="1" smtClean="0"/>
              <a:t>kurang</a:t>
            </a:r>
            <a:r>
              <a:rPr lang="en-US" dirty="0" smtClean="0"/>
              <a:t> </a:t>
            </a:r>
            <a:r>
              <a:rPr lang="en-US" dirty="0" err="1" smtClean="0"/>
              <a:t>dari</a:t>
            </a:r>
            <a:r>
              <a:rPr lang="en-US" dirty="0" smtClean="0"/>
              <a:t> US$2 per </a:t>
            </a:r>
            <a:r>
              <a:rPr lang="en-US" dirty="0" err="1" smtClean="0"/>
              <a:t>hari</a:t>
            </a:r>
            <a:r>
              <a:rPr lang="en-US" dirty="0" smtClean="0"/>
              <a:t>!</a:t>
            </a:r>
          </a:p>
          <a:p>
            <a:pPr marL="514350" indent="-514350"/>
            <a:r>
              <a:rPr lang="en-US" dirty="0" err="1" smtClean="0"/>
              <a:t>Sebahagian</a:t>
            </a:r>
            <a:r>
              <a:rPr lang="en-US" dirty="0" smtClean="0"/>
              <a:t> </a:t>
            </a:r>
            <a:r>
              <a:rPr lang="en-US" dirty="0" err="1" smtClean="0"/>
              <a:t>besar</a:t>
            </a:r>
            <a:r>
              <a:rPr lang="en-US" dirty="0" smtClean="0"/>
              <a:t> </a:t>
            </a:r>
            <a:r>
              <a:rPr lang="en-US" dirty="0" err="1" smtClean="0"/>
              <a:t>kekayaan</a:t>
            </a:r>
            <a:r>
              <a:rPr lang="en-US" dirty="0" smtClean="0"/>
              <a:t> </a:t>
            </a:r>
            <a:r>
              <a:rPr lang="en-US" dirty="0" err="1" smtClean="0"/>
              <a:t>alam</a:t>
            </a:r>
            <a:r>
              <a:rPr lang="en-US" dirty="0" smtClean="0"/>
              <a:t> Sumatera , Kalimantan, Sulawesi etc </a:t>
            </a:r>
            <a:r>
              <a:rPr lang="en-US" dirty="0" err="1" smtClean="0"/>
              <a:t>sudah</a:t>
            </a:r>
            <a:r>
              <a:rPr lang="en-US" dirty="0" smtClean="0"/>
              <a:t> </a:t>
            </a:r>
            <a:r>
              <a:rPr lang="en-US" dirty="0" err="1" smtClean="0"/>
              <a:t>habis</a:t>
            </a:r>
            <a:r>
              <a:rPr lang="en-US" dirty="0" smtClean="0"/>
              <a:t> </a:t>
            </a:r>
            <a:r>
              <a:rPr lang="en-US" dirty="0" err="1" smtClean="0"/>
              <a:t>diexploitasi</a:t>
            </a:r>
            <a:r>
              <a:rPr lang="en-US" dirty="0" smtClean="0"/>
              <a:t> </a:t>
            </a:r>
            <a:r>
              <a:rPr lang="en-US" dirty="0" err="1" smtClean="0"/>
              <a:t>selama</a:t>
            </a:r>
            <a:r>
              <a:rPr lang="en-US" dirty="0" smtClean="0"/>
              <a:t> 00-an </a:t>
            </a:r>
            <a:r>
              <a:rPr lang="en-US" dirty="0" err="1" smtClean="0"/>
              <a:t>tahun</a:t>
            </a:r>
            <a:r>
              <a:rPr lang="en-US" dirty="0" smtClean="0"/>
              <a:t> </a:t>
            </a:r>
            <a:r>
              <a:rPr lang="en-US" dirty="0" err="1" smtClean="0"/>
              <a:t>tapi</a:t>
            </a:r>
            <a:r>
              <a:rPr lang="en-US" dirty="0" smtClean="0"/>
              <a:t> </a:t>
            </a:r>
            <a:r>
              <a:rPr lang="en-US" dirty="0" err="1" smtClean="0"/>
              <a:t>hanya</a:t>
            </a:r>
            <a:r>
              <a:rPr lang="en-US" dirty="0" smtClean="0"/>
              <a:t> </a:t>
            </a:r>
            <a:r>
              <a:rPr lang="en-US" dirty="0" err="1" smtClean="0"/>
              <a:t>utk</a:t>
            </a:r>
            <a:r>
              <a:rPr lang="en-US" dirty="0" smtClean="0"/>
              <a:t> </a:t>
            </a:r>
            <a:r>
              <a:rPr lang="en-US" dirty="0" err="1" smtClean="0"/>
              <a:t>memperkaya</a:t>
            </a:r>
            <a:r>
              <a:rPr lang="en-US" dirty="0" smtClean="0"/>
              <a:t> </a:t>
            </a:r>
            <a:r>
              <a:rPr lang="en-US" dirty="0" err="1" smtClean="0"/>
              <a:t>segelintir</a:t>
            </a:r>
            <a:r>
              <a:rPr lang="en-US" dirty="0" smtClean="0"/>
              <a:t> </a:t>
            </a:r>
            <a:r>
              <a:rPr lang="en-US" dirty="0" err="1" smtClean="0"/>
              <a:t>orang</a:t>
            </a:r>
            <a:r>
              <a:rPr lang="en-US" dirty="0" smtClean="0"/>
              <a:t> </a:t>
            </a:r>
            <a:r>
              <a:rPr lang="en-US" dirty="0" err="1" smtClean="0"/>
              <a:t>kaya</a:t>
            </a:r>
            <a:r>
              <a:rPr lang="en-US" dirty="0" smtClean="0"/>
              <a:t> </a:t>
            </a:r>
            <a:r>
              <a:rPr lang="en-US" dirty="0" err="1" smtClean="0"/>
              <a:t>termasuk</a:t>
            </a:r>
            <a:r>
              <a:rPr lang="en-US" dirty="0" smtClean="0"/>
              <a:t> </a:t>
            </a:r>
            <a:r>
              <a:rPr lang="en-US" dirty="0" err="1" smtClean="0"/>
              <a:t>perusahaan</a:t>
            </a:r>
            <a:r>
              <a:rPr lang="en-US" dirty="0" smtClean="0"/>
              <a:t> </a:t>
            </a:r>
            <a:r>
              <a:rPr lang="en-US" dirty="0" err="1" smtClean="0"/>
              <a:t>transnasional</a:t>
            </a:r>
            <a:r>
              <a:rPr lang="en-US" dirty="0" smtClean="0"/>
              <a:t> </a:t>
            </a:r>
            <a:r>
              <a:rPr lang="en-US" dirty="0" err="1" smtClean="0"/>
              <a:t>tapi</a:t>
            </a:r>
            <a:r>
              <a:rPr lang="en-US" dirty="0" smtClean="0"/>
              <a:t>  </a:t>
            </a:r>
            <a:r>
              <a:rPr lang="en-US" dirty="0" err="1" smtClean="0"/>
              <a:t>orang-orang</a:t>
            </a:r>
            <a:r>
              <a:rPr lang="en-US" dirty="0" smtClean="0"/>
              <a:t> </a:t>
            </a:r>
            <a:r>
              <a:rPr lang="en-US" dirty="0" err="1" smtClean="0"/>
              <a:t>desa</a:t>
            </a:r>
            <a:r>
              <a:rPr lang="en-US" dirty="0" smtClean="0"/>
              <a:t> </a:t>
            </a:r>
            <a:r>
              <a:rPr lang="en-US" dirty="0" err="1" smtClean="0"/>
              <a:t>di</a:t>
            </a:r>
            <a:r>
              <a:rPr lang="en-US" dirty="0" smtClean="0"/>
              <a:t> </a:t>
            </a:r>
            <a:r>
              <a:rPr lang="en-US" dirty="0" err="1" smtClean="0"/>
              <a:t>seluruh</a:t>
            </a:r>
            <a:r>
              <a:rPr lang="en-US" dirty="0" smtClean="0"/>
              <a:t> Indonesia </a:t>
            </a:r>
            <a:r>
              <a:rPr lang="en-US" dirty="0" err="1" smtClean="0"/>
              <a:t>tetap</a:t>
            </a:r>
            <a:r>
              <a:rPr lang="en-US" dirty="0" smtClean="0"/>
              <a:t> </a:t>
            </a:r>
            <a:r>
              <a:rPr lang="en-US" dirty="0" err="1" smtClean="0"/>
              <a:t>miskin</a:t>
            </a:r>
            <a:r>
              <a:rPr lang="en-US" dirty="0" smtClean="0"/>
              <a:t>.</a:t>
            </a:r>
          </a:p>
          <a:p>
            <a:pPr marL="514350" indent="-514350"/>
            <a:r>
              <a:rPr lang="en-US" dirty="0" smtClean="0"/>
              <a:t>10% </a:t>
            </a:r>
            <a:r>
              <a:rPr lang="en-US" dirty="0" err="1" smtClean="0"/>
              <a:t>orang</a:t>
            </a:r>
            <a:r>
              <a:rPr lang="en-US" dirty="0" smtClean="0"/>
              <a:t> </a:t>
            </a:r>
            <a:r>
              <a:rPr lang="en-US" dirty="0" err="1" smtClean="0"/>
              <a:t>kaya</a:t>
            </a:r>
            <a:r>
              <a:rPr lang="en-US" dirty="0" smtClean="0"/>
              <a:t> </a:t>
            </a:r>
            <a:r>
              <a:rPr lang="en-US" dirty="0" err="1" smtClean="0"/>
              <a:t>di</a:t>
            </a:r>
            <a:r>
              <a:rPr lang="en-US" dirty="0" smtClean="0"/>
              <a:t> Indonesia </a:t>
            </a:r>
            <a:r>
              <a:rPr lang="en-US" dirty="0" err="1" smtClean="0"/>
              <a:t>kuasai</a:t>
            </a:r>
            <a:r>
              <a:rPr lang="en-US" dirty="0" smtClean="0"/>
              <a:t> 75% SDA </a:t>
            </a:r>
            <a:r>
              <a:rPr lang="en-US" dirty="0" err="1" smtClean="0"/>
              <a:t>seluruh</a:t>
            </a:r>
            <a:r>
              <a:rPr lang="en-US" dirty="0" smtClean="0"/>
              <a:t> </a:t>
            </a:r>
            <a:r>
              <a:rPr lang="en-US" dirty="0" err="1" smtClean="0"/>
              <a:t>tanah</a:t>
            </a:r>
            <a:r>
              <a:rPr lang="en-US" dirty="0" smtClean="0"/>
              <a:t> air Indonesia.</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style>
          <a:lnRef idx="0">
            <a:schemeClr val="accent1"/>
          </a:lnRef>
          <a:fillRef idx="3">
            <a:schemeClr val="accent1"/>
          </a:fillRef>
          <a:effectRef idx="3">
            <a:schemeClr val="accent1"/>
          </a:effectRef>
          <a:fontRef idx="minor">
            <a:schemeClr val="lt1"/>
          </a:fontRef>
        </p:style>
        <p:txBody>
          <a:bodyPr>
            <a:noAutofit/>
          </a:bodyPr>
          <a:lstStyle/>
          <a:p>
            <a:r>
              <a:rPr lang="it-IT" sz="2400" b="1" dirty="0" smtClean="0">
                <a:solidFill>
                  <a:srgbClr val="FFFF00"/>
                </a:solidFill>
                <a:latin typeface="Times New Roman" panose="02020603050405020304" pitchFamily="18" charset="0"/>
                <a:cs typeface="Times New Roman" panose="02020603050405020304" pitchFamily="18" charset="0"/>
              </a:rPr>
              <a:t>Menurut Malah Forbes, thn 2013 Indonesia memiliki 25 billioner dalam dollar AS dan duduki posisi ke 12 di Dunia!</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id-ID"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19200"/>
            <a:ext cx="9144000" cy="556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21142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Aspect</Template>
  <TotalTime>3551</TotalTime>
  <Words>2553</Words>
  <Application>Microsoft Office PowerPoint</Application>
  <PresentationFormat>On-screen Show (4:3)</PresentationFormat>
  <Paragraphs>311</Paragraphs>
  <Slides>54</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57" baseType="lpstr">
      <vt:lpstr>Aspect</vt:lpstr>
      <vt:lpstr>Office Theme</vt:lpstr>
      <vt:lpstr>Acrobat Document</vt:lpstr>
      <vt:lpstr>Latihan Kepemimpinan &amp; Kaderisasi PMKRI</vt:lpstr>
      <vt:lpstr>ARTI KATA:</vt:lpstr>
      <vt:lpstr>The HISTORY OF LIBERALISM  &amp; COMMUNISM</vt:lpstr>
      <vt:lpstr>The HISTORY OF LIBERALISM &amp; COMMUNISM</vt:lpstr>
      <vt:lpstr>Slide 5</vt:lpstr>
      <vt:lpstr>.</vt:lpstr>
      <vt:lpstr>.</vt:lpstr>
      <vt:lpstr>AKIBATNYA BAGI INDONESIA</vt:lpstr>
      <vt:lpstr>Menurut Malah Forbes, thn 2013 Indonesia memiliki 25 billioner dalam dollar AS dan duduki posisi ke 12 di Dunia!</vt:lpstr>
      <vt:lpstr>Slide 10</vt:lpstr>
      <vt:lpstr>.</vt:lpstr>
      <vt:lpstr>3. Korupsi Publik Merajalela </vt:lpstr>
      <vt:lpstr>4. Pelanggaran HAM Yang Merajalela</vt:lpstr>
      <vt:lpstr>5. Penyerbuan Perusahaan Transnasional </vt:lpstr>
      <vt:lpstr>.</vt:lpstr>
      <vt:lpstr>Namanya macam-macam:</vt:lpstr>
      <vt:lpstr>Dalam kuliah di STFK Ledalero kami beri judul:</vt:lpstr>
      <vt:lpstr>«Kredo» utama dari sistem ekonomi pasar bebas:</vt:lpstr>
      <vt:lpstr>KRITIK UTAMA TERHADAP SISTEM EKONOMI PASAR BEBAS</vt:lpstr>
      <vt:lpstr>.</vt:lpstr>
      <vt:lpstr>Dan sejak tahun 1980-an</vt:lpstr>
      <vt:lpstr>AKIBAT KAPITALISME LIBERAL SECARA GLOBAL:  DUNIA TERBELAH DUA SECARA EKONOMIS:  DUNIA KAYA vs DUNIA MISKIN</vt:lpstr>
      <vt:lpstr>THE WORLD DEVIDED BY TWO</vt:lpstr>
      <vt:lpstr>  AKIBAT KAPITALISME GLOBAL: KETAKADILAN GLOBAL Menurut sebuah data thn 2006: penduduk kaya dunia yg jumlahnya hanya 20% mengkonsumi 80% kekayaan pelanet bumi! Lalu 80% penduduk dunia yang miskin hanya mengkonsumi 20% dari kekayaan alam pelanet bumi (sisa dari rekan mereka yg kaya yg jumlahnya 20%!  </vt:lpstr>
      <vt:lpstr>.</vt:lpstr>
      <vt:lpstr>AKIBAT LEBIH LANJUT: SEJAK TAHUN 2000 hingga hari ini…</vt:lpstr>
      <vt:lpstr>Kantor IMF di Washington DC, USA</vt:lpstr>
      <vt:lpstr>Kantor Bank Dunia di Washington, DC, USA</vt:lpstr>
      <vt:lpstr>Slide 29</vt:lpstr>
      <vt:lpstr>Slide 30</vt:lpstr>
      <vt:lpstr>PROTEST TERHADAP IMF</vt:lpstr>
      <vt:lpstr>Slide 32</vt:lpstr>
      <vt:lpstr>Slide 33</vt:lpstr>
      <vt:lpstr>Slide 34</vt:lpstr>
      <vt:lpstr>No Odious Debt of the IMF!!! = TOLAK UTANG TAK SAH DARI IMF!</vt:lpstr>
      <vt:lpstr>.</vt:lpstr>
      <vt:lpstr>.</vt:lpstr>
      <vt:lpstr>.</vt:lpstr>
      <vt:lpstr>.</vt:lpstr>
      <vt:lpstr>.</vt:lpstr>
      <vt:lpstr>Slide 41</vt:lpstr>
      <vt:lpstr>.</vt:lpstr>
      <vt:lpstr>.</vt:lpstr>
      <vt:lpstr>Slide 44</vt:lpstr>
      <vt:lpstr>.</vt:lpstr>
      <vt:lpstr>   Naomi Klein The Shock Doctrine: The Rise of Disaster Capitalism (New York, 2008)</vt:lpstr>
      <vt:lpstr>Prof. Haa-Jon Chang, Bad Samaritans: The Myth of Free Trade and the Secret History of Capitalism (2008)</vt:lpstr>
      <vt:lpstr>Indonesia sdh kehilangan kedaulatan ekonomi!</vt:lpstr>
      <vt:lpstr>.</vt:lpstr>
      <vt:lpstr> UTANG LUAR NGERI INDONESIA HINGGA OKTOBER 2019:</vt:lpstr>
      <vt:lpstr>Richard Peet, Unholy Trinity: The IMF, the World Bank and WTO (2010)</vt:lpstr>
      <vt:lpstr>Harry Glasbeek, Wealth by Stealth: Corporate Crime, Corporate Law and the Perversion of Democracy (Toronton, 2002) </vt:lpstr>
      <vt:lpstr>Prof. Dr. Noreena Hertz, The Silent Takeover: Global Capitalism and the Death of Democracy (London, 2002) </vt:lpstr>
      <vt:lpstr>KESIMPULAN: TOLAK KAPITALISME LIBERAL &amp; KITA  KEMBALI SISTEM EKONOMI PANCASILA SETURUT UUD 1945 PASAL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Jebadu</dc:creator>
  <cp:lastModifiedBy>userR1916</cp:lastModifiedBy>
  <cp:revision>133</cp:revision>
  <dcterms:created xsi:type="dcterms:W3CDTF">2006-08-16T00:00:00Z</dcterms:created>
  <dcterms:modified xsi:type="dcterms:W3CDTF">2020-12-08T04:22:31Z</dcterms:modified>
</cp:coreProperties>
</file>