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14" r:id="rId3"/>
    <p:sldId id="315" r:id="rId4"/>
    <p:sldId id="316" r:id="rId5"/>
    <p:sldId id="317" r:id="rId6"/>
    <p:sldId id="318" r:id="rId7"/>
    <p:sldId id="319" r:id="rId8"/>
    <p:sldId id="320" r:id="rId9"/>
    <p:sldId id="321" r:id="rId10"/>
    <p:sldId id="322" r:id="rId11"/>
    <p:sldId id="261" r:id="rId12"/>
    <p:sldId id="262" r:id="rId13"/>
    <p:sldId id="323" r:id="rId14"/>
    <p:sldId id="324" r:id="rId15"/>
    <p:sldId id="325" r:id="rId16"/>
    <p:sldId id="326" r:id="rId17"/>
    <p:sldId id="266" r:id="rId18"/>
    <p:sldId id="327" r:id="rId19"/>
    <p:sldId id="328" r:id="rId20"/>
    <p:sldId id="329" r:id="rId21"/>
    <p:sldId id="263" r:id="rId22"/>
    <p:sldId id="282" r:id="rId23"/>
    <p:sldId id="264" r:id="rId24"/>
    <p:sldId id="267" r:id="rId25"/>
    <p:sldId id="268" r:id="rId26"/>
    <p:sldId id="269" r:id="rId27"/>
    <p:sldId id="271" r:id="rId28"/>
    <p:sldId id="272" r:id="rId29"/>
    <p:sldId id="273" r:id="rId30"/>
    <p:sldId id="274" r:id="rId31"/>
    <p:sldId id="275" r:id="rId32"/>
    <p:sldId id="276" r:id="rId33"/>
    <p:sldId id="277" r:id="rId34"/>
    <p:sldId id="278" r:id="rId35"/>
    <p:sldId id="279" r:id="rId36"/>
    <p:sldId id="280" r:id="rId37"/>
    <p:sldId id="281" r:id="rId38"/>
    <p:sldId id="283" r:id="rId39"/>
    <p:sldId id="284" r:id="rId40"/>
    <p:sldId id="285" r:id="rId41"/>
    <p:sldId id="287" r:id="rId42"/>
    <p:sldId id="288" r:id="rId43"/>
    <p:sldId id="311" r:id="rId44"/>
    <p:sldId id="308" r:id="rId45"/>
    <p:sldId id="309" r:id="rId46"/>
    <p:sldId id="289" r:id="rId47"/>
    <p:sldId id="293" r:id="rId48"/>
    <p:sldId id="294" r:id="rId49"/>
    <p:sldId id="290" r:id="rId50"/>
    <p:sldId id="291" r:id="rId51"/>
    <p:sldId id="29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R12915"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lgn="ctr">
              <a:defRPr sz="1600">
                <a:solidFill>
                  <a:schemeClr val="dk1"/>
                </a:solidFill>
                <a:latin typeface="+mn-lt"/>
                <a:ea typeface="+mn-ea"/>
                <a:cs typeface="+mn-cs"/>
              </a:defRPr>
            </a:pPr>
            <a:r>
              <a:rPr lang="en-US" sz="2400" dirty="0" err="1">
                <a:solidFill>
                  <a:schemeClr val="dk1"/>
                </a:solidFill>
                <a:latin typeface="+mn-lt"/>
                <a:ea typeface="+mn-ea"/>
                <a:cs typeface="+mn-cs"/>
              </a:rPr>
              <a:t>Korban</a:t>
            </a:r>
            <a:r>
              <a:rPr lang="en-US" sz="2400" dirty="0">
                <a:solidFill>
                  <a:schemeClr val="dk1"/>
                </a:solidFill>
                <a:latin typeface="+mn-lt"/>
                <a:ea typeface="+mn-ea"/>
                <a:cs typeface="+mn-cs"/>
              </a:rPr>
              <a:t> Human Trafficking </a:t>
            </a:r>
            <a:r>
              <a:rPr lang="en-US" sz="2400" dirty="0" err="1" smtClean="0">
                <a:solidFill>
                  <a:schemeClr val="dk1"/>
                </a:solidFill>
                <a:latin typeface="+mn-lt"/>
                <a:ea typeface="+mn-ea"/>
                <a:cs typeface="+mn-cs"/>
              </a:rPr>
              <a:t>menurut</a:t>
            </a:r>
            <a:r>
              <a:rPr lang="en-US" sz="2400" dirty="0" smtClean="0">
                <a:solidFill>
                  <a:schemeClr val="dk1"/>
                </a:solidFill>
                <a:latin typeface="+mn-lt"/>
                <a:ea typeface="+mn-ea"/>
                <a:cs typeface="+mn-cs"/>
              </a:rPr>
              <a:t> </a:t>
            </a:r>
            <a:r>
              <a:rPr lang="en-US" sz="2400" dirty="0" err="1">
                <a:solidFill>
                  <a:schemeClr val="dk1"/>
                </a:solidFill>
                <a:latin typeface="+mn-lt"/>
                <a:ea typeface="+mn-ea"/>
                <a:cs typeface="+mn-cs"/>
              </a:rPr>
              <a:t>Jenis</a:t>
            </a:r>
            <a:r>
              <a:rPr lang="en-US" sz="2400" dirty="0">
                <a:solidFill>
                  <a:schemeClr val="dk1"/>
                </a:solidFill>
                <a:latin typeface="+mn-lt"/>
                <a:ea typeface="+mn-ea"/>
                <a:cs typeface="+mn-cs"/>
              </a:rPr>
              <a:t> </a:t>
            </a:r>
            <a:r>
              <a:rPr lang="en-US" sz="2400" dirty="0" err="1">
                <a:solidFill>
                  <a:schemeClr val="dk1"/>
                </a:solidFill>
                <a:latin typeface="+mn-lt"/>
                <a:ea typeface="+mn-ea"/>
                <a:cs typeface="+mn-cs"/>
              </a:rPr>
              <a:t>Kelamin</a:t>
            </a:r>
            <a:r>
              <a:rPr lang="en-US" sz="2400" dirty="0">
                <a:solidFill>
                  <a:schemeClr val="dk1"/>
                </a:solidFill>
                <a:latin typeface="+mn-lt"/>
                <a:ea typeface="+mn-ea"/>
                <a:cs typeface="+mn-cs"/>
              </a:rPr>
              <a:t> </a:t>
            </a:r>
          </a:p>
          <a:p>
            <a:pPr algn="ctr">
              <a:defRPr sz="1600">
                <a:solidFill>
                  <a:schemeClr val="dk1"/>
                </a:solidFill>
                <a:latin typeface="+mn-lt"/>
                <a:ea typeface="+mn-ea"/>
                <a:cs typeface="+mn-cs"/>
              </a:defRPr>
            </a:pPr>
            <a:r>
              <a:rPr lang="en-US" sz="2400" dirty="0" err="1">
                <a:solidFill>
                  <a:schemeClr val="dk1"/>
                </a:solidFill>
                <a:latin typeface="+mn-lt"/>
                <a:ea typeface="+mn-ea"/>
                <a:cs typeface="+mn-cs"/>
              </a:rPr>
              <a:t>menurut</a:t>
            </a:r>
            <a:r>
              <a:rPr lang="en-US" sz="2400" baseline="0" dirty="0">
                <a:solidFill>
                  <a:schemeClr val="dk1"/>
                </a:solidFill>
                <a:latin typeface="+mn-lt"/>
                <a:ea typeface="+mn-ea"/>
                <a:cs typeface="+mn-cs"/>
              </a:rPr>
              <a:t> UNODC </a:t>
            </a:r>
            <a:r>
              <a:rPr lang="en-US" sz="2400" baseline="0" dirty="0" err="1">
                <a:solidFill>
                  <a:schemeClr val="dk1"/>
                </a:solidFill>
                <a:latin typeface="+mn-lt"/>
                <a:ea typeface="+mn-ea"/>
                <a:cs typeface="+mn-cs"/>
              </a:rPr>
              <a:t>tahun</a:t>
            </a:r>
            <a:r>
              <a:rPr lang="en-US" sz="2400" baseline="0" dirty="0">
                <a:solidFill>
                  <a:schemeClr val="dk1"/>
                </a:solidFill>
                <a:latin typeface="+mn-lt"/>
                <a:ea typeface="+mn-ea"/>
                <a:cs typeface="+mn-cs"/>
              </a:rPr>
              <a:t> 2006</a:t>
            </a:r>
            <a:endParaRPr lang="en-US" sz="2400" dirty="0">
              <a:solidFill>
                <a:schemeClr val="dk1"/>
              </a:solidFill>
              <a:latin typeface="+mn-lt"/>
              <a:ea typeface="+mn-ea"/>
              <a:cs typeface="+mn-cs"/>
            </a:endParaRPr>
          </a:p>
        </c:rich>
      </c:tx>
      <c:layout>
        <c:manualLayout>
          <c:xMode val="edge"/>
          <c:yMode val="edge"/>
          <c:x val="0.18488200589970524"/>
          <c:y val="0.86569269202795462"/>
        </c:manualLayout>
      </c:layout>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view3D>
      <c:rAngAx val="1"/>
    </c:view3D>
    <c:plotArea>
      <c:layout>
        <c:manualLayout>
          <c:layoutTarget val="inner"/>
          <c:xMode val="edge"/>
          <c:yMode val="edge"/>
          <c:x val="8.3912851601514418E-2"/>
          <c:y val="2.4478626020118271E-2"/>
          <c:w val="0.8877022834023196"/>
          <c:h val="0.72960682907118724"/>
        </c:manualLayout>
      </c:layout>
      <c:bar3DChart>
        <c:barDir val="col"/>
        <c:grouping val="clustered"/>
        <c:ser>
          <c:idx val="0"/>
          <c:order val="0"/>
          <c:tx>
            <c:strRef>
              <c:f>Sheet1!$B$1</c:f>
              <c:strCache>
                <c:ptCount val="1"/>
                <c:pt idx="0">
                  <c:v>Series 1</c:v>
                </c:pt>
              </c:strCache>
            </c:strRef>
          </c:tx>
          <c:dLbls>
            <c:dLbl>
              <c:idx val="0"/>
              <c:layout>
                <c:manualLayout>
                  <c:x val="3.0092592592592591E-2"/>
                  <c:y val="3.9682539682539897E-3"/>
                </c:manualLayout>
              </c:layout>
              <c:showVal val="1"/>
            </c:dLbl>
            <c:txPr>
              <a:bodyPr/>
              <a:lstStyle/>
              <a:p>
                <a:pPr>
                  <a:defRPr sz="2400"/>
                </a:pPr>
                <a:endParaRPr lang="en-US"/>
              </a:p>
            </c:txPr>
            <c:showVal val="1"/>
          </c:dLbls>
          <c:cat>
            <c:strRef>
              <c:f>Sheet1!$A$2:$A$6</c:f>
              <c:strCache>
                <c:ptCount val="5"/>
                <c:pt idx="0">
                  <c:v>perempuan</c:v>
                </c:pt>
                <c:pt idx="1">
                  <c:v>pria</c:v>
                </c:pt>
                <c:pt idx="2">
                  <c:v>anak-anak </c:v>
                </c:pt>
                <c:pt idx="3">
                  <c:v>anak pria remaja </c:v>
                </c:pt>
                <c:pt idx="4">
                  <c:v>anak gadis remaja</c:v>
                </c:pt>
              </c:strCache>
            </c:strRef>
          </c:cat>
          <c:val>
            <c:numRef>
              <c:f>Sheet1!$B$2:$B$6</c:f>
              <c:numCache>
                <c:formatCode>0%</c:formatCode>
                <c:ptCount val="5"/>
                <c:pt idx="0">
                  <c:v>0.77000000000000124</c:v>
                </c:pt>
                <c:pt idx="1">
                  <c:v>9.0000000000000066E-2</c:v>
                </c:pt>
                <c:pt idx="2">
                  <c:v>0.33000000000000174</c:v>
                </c:pt>
                <c:pt idx="3">
                  <c:v>0.12000000000000002</c:v>
                </c:pt>
                <c:pt idx="4">
                  <c:v>0.48000000000000032</c:v>
                </c:pt>
              </c:numCache>
            </c:numRef>
          </c:val>
        </c:ser>
        <c:ser>
          <c:idx val="1"/>
          <c:order val="1"/>
          <c:tx>
            <c:strRef>
              <c:f>Sheet1!$C$1</c:f>
              <c:strCache>
                <c:ptCount val="1"/>
                <c:pt idx="0">
                  <c:v>Column1</c:v>
                </c:pt>
              </c:strCache>
            </c:strRef>
          </c:tx>
          <c:cat>
            <c:strRef>
              <c:f>Sheet1!$A$2:$A$6</c:f>
              <c:strCache>
                <c:ptCount val="5"/>
                <c:pt idx="0">
                  <c:v>perempuan</c:v>
                </c:pt>
                <c:pt idx="1">
                  <c:v>pria</c:v>
                </c:pt>
                <c:pt idx="2">
                  <c:v>anak-anak </c:v>
                </c:pt>
                <c:pt idx="3">
                  <c:v>anak pria remaja </c:v>
                </c:pt>
                <c:pt idx="4">
                  <c:v>anak gadis remaja</c:v>
                </c:pt>
              </c:strCache>
            </c:strRef>
          </c:cat>
          <c:val>
            <c:numRef>
              <c:f>Sheet1!$C$2:$C$6</c:f>
              <c:numCache>
                <c:formatCode>General</c:formatCode>
                <c:ptCount val="5"/>
              </c:numCache>
            </c:numRef>
          </c:val>
        </c:ser>
        <c:ser>
          <c:idx val="2"/>
          <c:order val="2"/>
          <c:tx>
            <c:strRef>
              <c:f>Sheet1!$D$1</c:f>
              <c:strCache>
                <c:ptCount val="1"/>
                <c:pt idx="0">
                  <c:v>Column2</c:v>
                </c:pt>
              </c:strCache>
            </c:strRef>
          </c:tx>
          <c:cat>
            <c:strRef>
              <c:f>Sheet1!$A$2:$A$6</c:f>
              <c:strCache>
                <c:ptCount val="5"/>
                <c:pt idx="0">
                  <c:v>perempuan</c:v>
                </c:pt>
                <c:pt idx="1">
                  <c:v>pria</c:v>
                </c:pt>
                <c:pt idx="2">
                  <c:v>anak-anak </c:v>
                </c:pt>
                <c:pt idx="3">
                  <c:v>anak pria remaja </c:v>
                </c:pt>
                <c:pt idx="4">
                  <c:v>anak gadis remaja</c:v>
                </c:pt>
              </c:strCache>
            </c:strRef>
          </c:cat>
          <c:val>
            <c:numRef>
              <c:f>Sheet1!$D$2:$D$6</c:f>
              <c:numCache>
                <c:formatCode>General</c:formatCode>
                <c:ptCount val="5"/>
              </c:numCache>
            </c:numRef>
          </c:val>
        </c:ser>
        <c:gapWidth val="75"/>
        <c:shape val="cylinder"/>
        <c:axId val="95598848"/>
        <c:axId val="95666944"/>
        <c:axId val="0"/>
      </c:bar3DChart>
      <c:catAx>
        <c:axId val="95598848"/>
        <c:scaling>
          <c:orientation val="minMax"/>
        </c:scaling>
        <c:axPos val="b"/>
        <c:title>
          <c:tx>
            <c:rich>
              <a:bodyPr/>
              <a:lstStyle/>
              <a:p>
                <a:pPr>
                  <a:defRPr/>
                </a:pPr>
                <a:r>
                  <a:rPr lang="en-US" sz="800">
                    <a:latin typeface="Times New Roman" pitchFamily="18" charset="0"/>
                    <a:cs typeface="Times New Roman" pitchFamily="18" charset="0"/>
                  </a:rPr>
                  <a:t>.</a:t>
                </a:r>
              </a:p>
            </c:rich>
          </c:tx>
          <c:layout/>
        </c:title>
        <c:majorTickMark val="none"/>
        <c:tickLblPos val="nextTo"/>
        <c:txPr>
          <a:bodyPr/>
          <a:lstStyle/>
          <a:p>
            <a:pPr>
              <a:defRPr sz="1600" b="1"/>
            </a:pPr>
            <a:endParaRPr lang="en-US"/>
          </a:p>
        </c:txPr>
        <c:crossAx val="95666944"/>
        <c:crosses val="autoZero"/>
        <c:auto val="1"/>
        <c:lblAlgn val="ctr"/>
        <c:lblOffset val="100"/>
      </c:catAx>
      <c:valAx>
        <c:axId val="95666944"/>
        <c:scaling>
          <c:orientation val="minMax"/>
        </c:scaling>
        <c:axPos val="l"/>
        <c:majorGridlines/>
        <c:numFmt formatCode="0%" sourceLinked="1"/>
        <c:majorTickMark val="none"/>
        <c:tickLblPos val="nextTo"/>
        <c:crossAx val="9559884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Series 1</c:v>
                </c:pt>
              </c:strCache>
            </c:strRef>
          </c:tx>
          <c:dLbls>
            <c:txPr>
              <a:bodyPr/>
              <a:lstStyle/>
              <a:p>
                <a:pPr>
                  <a:defRPr sz="2400"/>
                </a:pPr>
                <a:endParaRPr lang="en-US"/>
              </a:p>
            </c:txPr>
            <c:showVal val="1"/>
            <c:showCatName val="1"/>
          </c:dLbls>
          <c:cat>
            <c:strRef>
              <c:f>Sheet1!$A$2:$A$5</c:f>
              <c:strCache>
                <c:ptCount val="2"/>
                <c:pt idx="0">
                  <c:v>Exploitasi Sexual</c:v>
                </c:pt>
                <c:pt idx="1">
                  <c:v>Kerja Paksa</c:v>
                </c:pt>
              </c:strCache>
            </c:strRef>
          </c:cat>
          <c:val>
            <c:numRef>
              <c:f>Sheet1!$B$2:$B$5</c:f>
              <c:numCache>
                <c:formatCode>0%</c:formatCode>
                <c:ptCount val="4"/>
                <c:pt idx="0">
                  <c:v>0.87000000000000266</c:v>
                </c:pt>
                <c:pt idx="1">
                  <c:v>0.28000000000000008</c:v>
                </c:pt>
              </c:numCache>
            </c:numRef>
          </c:val>
        </c:ser>
        <c:ser>
          <c:idx val="1"/>
          <c:order val="1"/>
          <c:tx>
            <c:strRef>
              <c:f>Sheet1!$C$1</c:f>
              <c:strCache>
                <c:ptCount val="1"/>
                <c:pt idx="0">
                  <c:v>Column1</c:v>
                </c:pt>
              </c:strCache>
            </c:strRef>
          </c:tx>
          <c:dLbls>
            <c:showVal val="1"/>
            <c:showCatName val="1"/>
          </c:dLbls>
          <c:cat>
            <c:strRef>
              <c:f>Sheet1!$A$2:$A$5</c:f>
              <c:strCache>
                <c:ptCount val="2"/>
                <c:pt idx="0">
                  <c:v>Exploitasi Sexual</c:v>
                </c:pt>
                <c:pt idx="1">
                  <c:v>Kerja Paksa</c:v>
                </c:pt>
              </c:strCache>
            </c:strRef>
          </c:cat>
          <c:val>
            <c:numRef>
              <c:f>Sheet1!$C$2:$C$5</c:f>
              <c:numCache>
                <c:formatCode>General</c:formatCode>
                <c:ptCount val="4"/>
              </c:numCache>
            </c:numRef>
          </c:val>
        </c:ser>
        <c:ser>
          <c:idx val="2"/>
          <c:order val="2"/>
          <c:tx>
            <c:strRef>
              <c:f>Sheet1!$D$1</c:f>
              <c:strCache>
                <c:ptCount val="1"/>
                <c:pt idx="0">
                  <c:v>Column2</c:v>
                </c:pt>
              </c:strCache>
            </c:strRef>
          </c:tx>
          <c:dLbls>
            <c:showVal val="1"/>
            <c:showCatName val="1"/>
          </c:dLbls>
          <c:cat>
            <c:strRef>
              <c:f>Sheet1!$A$2:$A$5</c:f>
              <c:strCache>
                <c:ptCount val="2"/>
                <c:pt idx="0">
                  <c:v>Exploitasi Sexual</c:v>
                </c:pt>
                <c:pt idx="1">
                  <c:v>Kerja Paksa</c:v>
                </c:pt>
              </c:strCache>
            </c:strRef>
          </c:cat>
          <c:val>
            <c:numRef>
              <c:f>Sheet1!$D$2:$D$5</c:f>
              <c:numCache>
                <c:formatCode>General</c:formatCode>
                <c:ptCount val="4"/>
              </c:numCache>
            </c:numRef>
          </c:val>
        </c:ser>
        <c:dLbls>
          <c:showVal val="1"/>
          <c:showCatName val="1"/>
        </c:dLbls>
        <c:firstSliceAng val="0"/>
      </c:pieChart>
    </c:plotArea>
    <c:plotVisOnly val="1"/>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Series 1</c:v>
                </c:pt>
              </c:strCache>
            </c:strRef>
          </c:tx>
          <c:dLbls>
            <c:txPr>
              <a:bodyPr/>
              <a:lstStyle/>
              <a:p>
                <a:pPr>
                  <a:defRPr sz="2400"/>
                </a:pPr>
                <a:endParaRPr lang="en-US"/>
              </a:p>
            </c:txPr>
            <c:dLblPos val="outEnd"/>
            <c:showVal val="1"/>
          </c:dLbls>
          <c:cat>
            <c:strRef>
              <c:f>Sheet1!$A$2:$A$6</c:f>
              <c:strCache>
                <c:ptCount val="5"/>
                <c:pt idx="0">
                  <c:v>AS &amp; Eropa Barat</c:v>
                </c:pt>
                <c:pt idx="1">
                  <c:v>Timur Tengah</c:v>
                </c:pt>
                <c:pt idx="2">
                  <c:v>Asia Timur &amp; Pasifik</c:v>
                </c:pt>
                <c:pt idx="3">
                  <c:v>Asia Selatan &amp; Tengah</c:v>
                </c:pt>
                <c:pt idx="4">
                  <c:v>Afrika</c:v>
                </c:pt>
              </c:strCache>
            </c:strRef>
          </c:cat>
          <c:val>
            <c:numRef>
              <c:f>Sheet1!$B$2:$B$6</c:f>
              <c:numCache>
                <c:formatCode>General</c:formatCode>
                <c:ptCount val="5"/>
                <c:pt idx="0">
                  <c:v>1606</c:v>
                </c:pt>
                <c:pt idx="1">
                  <c:v>696</c:v>
                </c:pt>
                <c:pt idx="2">
                  <c:v>860</c:v>
                </c:pt>
                <c:pt idx="3">
                  <c:v>1049</c:v>
                </c:pt>
                <c:pt idx="4">
                  <c:v>303</c:v>
                </c:pt>
              </c:numCache>
            </c:numRef>
          </c:val>
        </c:ser>
        <c:ser>
          <c:idx val="1"/>
          <c:order val="1"/>
          <c:tx>
            <c:strRef>
              <c:f>Sheet1!$C$1</c:f>
              <c:strCache>
                <c:ptCount val="1"/>
                <c:pt idx="0">
                  <c:v>Column1</c:v>
                </c:pt>
              </c:strCache>
            </c:strRef>
          </c:tx>
          <c:cat>
            <c:strRef>
              <c:f>Sheet1!$A$2:$A$6</c:f>
              <c:strCache>
                <c:ptCount val="5"/>
                <c:pt idx="0">
                  <c:v>AS &amp; Eropa Barat</c:v>
                </c:pt>
                <c:pt idx="1">
                  <c:v>Timur Tengah</c:v>
                </c:pt>
                <c:pt idx="2">
                  <c:v>Asia Timur &amp; Pasifik</c:v>
                </c:pt>
                <c:pt idx="3">
                  <c:v>Asia Selatan &amp; Tengah</c:v>
                </c:pt>
                <c:pt idx="4">
                  <c:v>Afrika</c:v>
                </c:pt>
              </c:strCache>
            </c:strRef>
          </c:cat>
          <c:val>
            <c:numRef>
              <c:f>Sheet1!$C$2:$C$6</c:f>
              <c:numCache>
                <c:formatCode>General</c:formatCode>
                <c:ptCount val="5"/>
              </c:numCache>
            </c:numRef>
          </c:val>
        </c:ser>
        <c:ser>
          <c:idx val="2"/>
          <c:order val="2"/>
          <c:tx>
            <c:strRef>
              <c:f>Sheet1!$D$1</c:f>
              <c:strCache>
                <c:ptCount val="1"/>
                <c:pt idx="0">
                  <c:v>Column2</c:v>
                </c:pt>
              </c:strCache>
            </c:strRef>
          </c:tx>
          <c:cat>
            <c:strRef>
              <c:f>Sheet1!$A$2:$A$6</c:f>
              <c:strCache>
                <c:ptCount val="5"/>
                <c:pt idx="0">
                  <c:v>AS &amp; Eropa Barat</c:v>
                </c:pt>
                <c:pt idx="1">
                  <c:v>Timur Tengah</c:v>
                </c:pt>
                <c:pt idx="2">
                  <c:v>Asia Timur &amp; Pasifik</c:v>
                </c:pt>
                <c:pt idx="3">
                  <c:v>Asia Selatan &amp; Tengah</c:v>
                </c:pt>
                <c:pt idx="4">
                  <c:v>Afrika</c:v>
                </c:pt>
              </c:strCache>
            </c:strRef>
          </c:cat>
          <c:val>
            <c:numRef>
              <c:f>Sheet1!$D$2:$D$6</c:f>
              <c:numCache>
                <c:formatCode>General</c:formatCode>
                <c:ptCount val="5"/>
              </c:numCache>
            </c:numRef>
          </c:val>
        </c:ser>
        <c:axId val="45486848"/>
        <c:axId val="45488384"/>
      </c:barChart>
      <c:catAx>
        <c:axId val="45486848"/>
        <c:scaling>
          <c:orientation val="minMax"/>
        </c:scaling>
        <c:axPos val="l"/>
        <c:tickLblPos val="nextTo"/>
        <c:txPr>
          <a:bodyPr/>
          <a:lstStyle/>
          <a:p>
            <a:pPr>
              <a:defRPr sz="1800" b="1"/>
            </a:pPr>
            <a:endParaRPr lang="en-US"/>
          </a:p>
        </c:txPr>
        <c:crossAx val="45488384"/>
        <c:crosses val="autoZero"/>
        <c:auto val="1"/>
        <c:lblAlgn val="ctr"/>
        <c:lblOffset val="100"/>
      </c:catAx>
      <c:valAx>
        <c:axId val="45488384"/>
        <c:scaling>
          <c:orientation val="minMax"/>
        </c:scaling>
        <c:axPos val="b"/>
        <c:majorGridlines/>
        <c:title>
          <c:tx>
            <c:rich>
              <a:bodyPr/>
              <a:lstStyle/>
              <a:p>
                <a:pPr>
                  <a:defRPr sz="1800">
                    <a:solidFill>
                      <a:schemeClr val="dk1"/>
                    </a:solidFill>
                    <a:latin typeface="+mn-lt"/>
                    <a:ea typeface="+mn-ea"/>
                    <a:cs typeface="+mn-cs"/>
                  </a:defRPr>
                </a:pPr>
                <a:r>
                  <a:rPr lang="en-US" sz="1800">
                    <a:solidFill>
                      <a:schemeClr val="dk1"/>
                    </a:solidFill>
                    <a:latin typeface="+mn-lt"/>
                    <a:ea typeface="+mn-ea"/>
                    <a:cs typeface="+mn-cs"/>
                  </a:rPr>
                  <a:t>Kasus</a:t>
                </a:r>
                <a:r>
                  <a:rPr lang="en-US" sz="1800" baseline="0">
                    <a:solidFill>
                      <a:schemeClr val="dk1"/>
                    </a:solidFill>
                    <a:latin typeface="+mn-lt"/>
                    <a:ea typeface="+mn-ea"/>
                    <a:cs typeface="+mn-cs"/>
                  </a:rPr>
                  <a:t> Human Trafficking Menurut Wilayah yang ditangani IOM pada tahun 2011</a:t>
                </a:r>
                <a:endParaRPr lang="en-US" sz="1800">
                  <a:solidFill>
                    <a:schemeClr val="dk1"/>
                  </a:solidFill>
                  <a:latin typeface="+mn-lt"/>
                  <a:ea typeface="+mn-ea"/>
                  <a:cs typeface="+mn-cs"/>
                </a:endParaRPr>
              </a:p>
            </c:rich>
          </c:tx>
          <c:layout>
            <c:manualLayout>
              <c:xMode val="edge"/>
              <c:yMode val="edge"/>
              <c:x val="0.17539669383432396"/>
              <c:y val="0.94603260118800969"/>
            </c:manualLayout>
          </c:layout>
          <c:spPr>
            <a:solidFill>
              <a:schemeClr val="lt1"/>
            </a:solidFill>
            <a:ln w="25400" cap="flat" cmpd="sng" algn="ctr">
              <a:solidFill>
                <a:schemeClr val="accent6"/>
              </a:solidFill>
              <a:prstDash val="solid"/>
            </a:ln>
            <a:effectLst/>
          </c:spPr>
        </c:title>
        <c:numFmt formatCode="General" sourceLinked="1"/>
        <c:tickLblPos val="nextTo"/>
        <c:txPr>
          <a:bodyPr/>
          <a:lstStyle/>
          <a:p>
            <a:pPr>
              <a:defRPr sz="2000"/>
            </a:pPr>
            <a:endParaRPr lang="en-US"/>
          </a:p>
        </c:txPr>
        <c:crossAx val="4548684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91A08-7A25-429C-8C45-CDC6484DF8BD}" type="datetimeFigureOut">
              <a:rPr lang="en-US" smtClean="0"/>
              <a:pPr/>
              <a:t>10/6/2017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EF50A-104E-4289-9147-5197C076E3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08F486-40C7-47FC-BF52-DF0873B5D184}"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08F486-40C7-47FC-BF52-DF0873B5D18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6EF50A-104E-4289-9147-5197C076E3B8}"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6EF50A-104E-4289-9147-5197C076E3B8}"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ng.com/maps/?v=2&amp;where1=Feb.%208,%202000%20&amp;sty=h&amp;form=msdate" TargetMode="External"/><Relationship Id="rId2" Type="http://schemas.openxmlformats.org/officeDocument/2006/relationships/hyperlink" Target="http://www.nbcnews.com/id/10912486"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log.worldwidemetric.com/author/admin/" TargetMode="External"/><Relationship Id="rId2" Type="http://schemas.openxmlformats.org/officeDocument/2006/relationships/hyperlink" Target="http://blog.worldwidemetric.com/trade-talk/illegal-migrants-in-shipping-containers-could-become-a-new-trend/"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8610600" cy="5334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err="1" smtClean="0">
                <a:solidFill>
                  <a:schemeClr val="tx1"/>
                </a:solidFill>
              </a:rPr>
              <a:t>Dosen</a:t>
            </a:r>
            <a:r>
              <a:rPr lang="en-US" b="1" dirty="0" smtClean="0">
                <a:solidFill>
                  <a:schemeClr val="tx1"/>
                </a:solidFill>
              </a:rPr>
              <a:t> STFK </a:t>
            </a:r>
            <a:r>
              <a:rPr lang="en-US" b="1" dirty="0" smtClean="0">
                <a:solidFill>
                  <a:schemeClr val="tx1"/>
                </a:solidFill>
              </a:rPr>
              <a:t>LEDALERO, 6 MEI </a:t>
            </a:r>
            <a:r>
              <a:rPr lang="en-US" b="1" dirty="0" smtClean="0">
                <a:solidFill>
                  <a:schemeClr val="tx1"/>
                </a:solidFill>
              </a:rPr>
              <a:t>2017</a:t>
            </a:r>
            <a:endParaRPr lang="en-US" b="1" dirty="0">
              <a:solidFill>
                <a:schemeClr val="tx1"/>
              </a:solidFill>
            </a:endParaRPr>
          </a:p>
        </p:txBody>
      </p:sp>
      <p:sp>
        <p:nvSpPr>
          <p:cNvPr id="3" name="Content Placeholder 2"/>
          <p:cNvSpPr>
            <a:spLocks noGrp="1"/>
          </p:cNvSpPr>
          <p:nvPr>
            <p:ph idx="1"/>
          </p:nvPr>
        </p:nvSpPr>
        <p:spPr>
          <a:xfrm>
            <a:off x="228600" y="152400"/>
            <a:ext cx="8610600" cy="5715000"/>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en-US" sz="2000" b="1" i="1" dirty="0" smtClean="0">
                <a:solidFill>
                  <a:srgbClr val="FFFF00"/>
                </a:solidFill>
                <a:latin typeface="Times New Roman" pitchFamily="18" charset="0"/>
                <a:cs typeface="Times New Roman" pitchFamily="18" charset="0"/>
              </a:rPr>
              <a:t>HUMAN   </a:t>
            </a:r>
            <a:r>
              <a:rPr lang="en-US" sz="2000" b="1" i="1" dirty="0" smtClean="0">
                <a:solidFill>
                  <a:srgbClr val="FFFF00"/>
                </a:solidFill>
                <a:latin typeface="Times New Roman" pitchFamily="18" charset="0"/>
                <a:cs typeface="Times New Roman" pitchFamily="18" charset="0"/>
              </a:rPr>
              <a:t>TRAFFICKING </a:t>
            </a:r>
          </a:p>
          <a:p>
            <a:pPr algn="ctr">
              <a:buNone/>
            </a:pPr>
            <a:r>
              <a:rPr lang="en-US" sz="2000" b="1" dirty="0" smtClean="0">
                <a:solidFill>
                  <a:srgbClr val="FFFF00"/>
                </a:solidFill>
                <a:latin typeface="Times New Roman" pitchFamily="18" charset="0"/>
                <a:cs typeface="Times New Roman" pitchFamily="18" charset="0"/>
              </a:rPr>
              <a:t>SEBAGAI   KEJAHATAN   GLOBAL</a:t>
            </a:r>
            <a:endParaRPr lang="en-US" sz="2000" dirty="0" smtClean="0">
              <a:solidFill>
                <a:srgbClr val="FFFF00"/>
              </a:solidFill>
              <a:latin typeface="Times New Roman" pitchFamily="18" charset="0"/>
              <a:cs typeface="Times New Roman" pitchFamily="18" charset="0"/>
            </a:endParaRPr>
          </a:p>
          <a:p>
            <a:pPr algn="ctr">
              <a:buNone/>
            </a:pPr>
            <a:r>
              <a:rPr lang="en-US" sz="2000" b="1" dirty="0" smtClean="0">
                <a:solidFill>
                  <a:srgbClr val="FFFF00"/>
                </a:solidFill>
                <a:latin typeface="Times New Roman" pitchFamily="18" charset="0"/>
                <a:cs typeface="Times New Roman" pitchFamily="18" charset="0"/>
              </a:rPr>
              <a:t>&amp; </a:t>
            </a:r>
          </a:p>
          <a:p>
            <a:pPr algn="ctr">
              <a:buNone/>
            </a:pPr>
            <a:r>
              <a:rPr lang="en-US" sz="2000" b="1" dirty="0" smtClean="0">
                <a:solidFill>
                  <a:srgbClr val="FFFF00"/>
                </a:solidFill>
                <a:latin typeface="Times New Roman" pitchFamily="18" charset="0"/>
                <a:cs typeface="Times New Roman" pitchFamily="18" charset="0"/>
              </a:rPr>
              <a:t>GERAKAN   INTERNASIONAL  </a:t>
            </a:r>
          </a:p>
          <a:p>
            <a:pPr algn="ctr">
              <a:buNone/>
            </a:pPr>
            <a:r>
              <a:rPr lang="en-US" sz="2000" b="1" dirty="0" smtClean="0">
                <a:solidFill>
                  <a:srgbClr val="FFFF00"/>
                </a:solidFill>
                <a:latin typeface="Times New Roman" pitchFamily="18" charset="0"/>
                <a:cs typeface="Times New Roman" pitchFamily="18" charset="0"/>
              </a:rPr>
              <a:t>UNTUK  </a:t>
            </a:r>
            <a:r>
              <a:rPr lang="en-US" sz="2000" b="1" dirty="0" smtClean="0">
                <a:solidFill>
                  <a:srgbClr val="FFFF00"/>
                </a:solidFill>
                <a:latin typeface="Times New Roman" pitchFamily="18" charset="0"/>
                <a:cs typeface="Times New Roman" pitchFamily="18" charset="0"/>
              </a:rPr>
              <a:t>MENGHENTIKANNYA</a:t>
            </a:r>
          </a:p>
          <a:p>
            <a:pPr algn="ctr">
              <a:buNone/>
            </a:pPr>
            <a:r>
              <a:rPr lang="en-US" sz="2800" dirty="0" smtClean="0">
                <a:solidFill>
                  <a:srgbClr val="FFFF00"/>
                </a:solidFill>
                <a:latin typeface="Times New Roman" pitchFamily="18" charset="0"/>
                <a:cs typeface="Times New Roman" pitchFamily="18" charset="0"/>
              </a:rPr>
              <a:t>Oleh </a:t>
            </a:r>
          </a:p>
          <a:p>
            <a:pPr algn="ctr">
              <a:buNone/>
            </a:pPr>
            <a:r>
              <a:rPr lang="en-US" sz="2800" dirty="0" smtClean="0">
                <a:solidFill>
                  <a:srgbClr val="FFFF00"/>
                </a:solidFill>
                <a:latin typeface="Times New Roman" pitchFamily="18" charset="0"/>
                <a:cs typeface="Times New Roman" pitchFamily="18" charset="0"/>
              </a:rPr>
              <a:t>Dr Alexander </a:t>
            </a:r>
            <a:r>
              <a:rPr lang="en-US" sz="2800" dirty="0" err="1" smtClean="0">
                <a:solidFill>
                  <a:srgbClr val="FFFF00"/>
                </a:solidFill>
                <a:latin typeface="Times New Roman" pitchFamily="18" charset="0"/>
                <a:cs typeface="Times New Roman" pitchFamily="18" charset="0"/>
              </a:rPr>
              <a:t>Jebadu</a:t>
            </a:r>
            <a:r>
              <a:rPr lang="en-US" sz="2800" dirty="0" smtClean="0">
                <a:solidFill>
                  <a:srgbClr val="FFFF00"/>
                </a:solidFill>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pic>
        <p:nvPicPr>
          <p:cNvPr id="1026" name="Picture 2" descr="D:\00 HUMAN TRAFFICKING DGN P OTO\Bahan Internet slides on HT\human-trafficking-presentation-27-728.jpg"/>
          <p:cNvPicPr>
            <a:picLocks noChangeAspect="1" noChangeArrowheads="1"/>
          </p:cNvPicPr>
          <p:nvPr/>
        </p:nvPicPr>
        <p:blipFill>
          <a:blip r:embed="rId2"/>
          <a:srcRect/>
          <a:stretch>
            <a:fillRect/>
          </a:stretch>
        </p:blipFill>
        <p:spPr bwMode="auto">
          <a:xfrm>
            <a:off x="5105400" y="3124200"/>
            <a:ext cx="3505200" cy="2514600"/>
          </a:xfrm>
          <a:prstGeom prst="rect">
            <a:avLst/>
          </a:prstGeom>
          <a:noFill/>
        </p:spPr>
      </p:pic>
      <p:pic>
        <p:nvPicPr>
          <p:cNvPr id="1027" name="Picture 3" descr="D:\00 HUMAN TRAFFICKING DGN P OTO\Bahan Internet slides on HT\human-trafficking-presentation-4-728.jpg"/>
          <p:cNvPicPr>
            <a:picLocks noChangeAspect="1" noChangeArrowheads="1"/>
          </p:cNvPicPr>
          <p:nvPr/>
        </p:nvPicPr>
        <p:blipFill>
          <a:blip r:embed="rId3"/>
          <a:srcRect/>
          <a:stretch>
            <a:fillRect/>
          </a:stretch>
        </p:blipFill>
        <p:spPr bwMode="auto">
          <a:xfrm>
            <a:off x="457200" y="3048000"/>
            <a:ext cx="3962400" cy="25907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28600" y="274638"/>
            <a:ext cx="228600" cy="792162"/>
          </a:xfrm>
          <a:ln>
            <a:solidFill>
              <a:schemeClr val="accent3">
                <a:lumMod val="20000"/>
                <a:lumOff val="80000"/>
              </a:schemeClr>
            </a:solidFill>
          </a:ln>
        </p:spPr>
        <p:txBody>
          <a:bodyPr>
            <a:noAutofit/>
          </a:bodyPr>
          <a:lstStyle/>
          <a:p>
            <a:r>
              <a:rPr lang="en-US" sz="800" dirty="0" smtClean="0"/>
              <a:t>.</a:t>
            </a:r>
            <a:endParaRPr lang="en-US" sz="800" dirty="0"/>
          </a:p>
        </p:txBody>
      </p:sp>
      <p:sp>
        <p:nvSpPr>
          <p:cNvPr id="3" name="Content Placeholder 2"/>
          <p:cNvSpPr>
            <a:spLocks noGrp="1"/>
          </p:cNvSpPr>
          <p:nvPr>
            <p:ph idx="1"/>
          </p:nvPr>
        </p:nvSpPr>
        <p:spPr>
          <a:xfrm>
            <a:off x="3048000" y="2286000"/>
            <a:ext cx="2743200" cy="2362200"/>
          </a:xfrm>
          <a:ln>
            <a:solidFill>
              <a:schemeClr val="accent1"/>
            </a:solidFill>
          </a:ln>
        </p:spPr>
        <p:txBody>
          <a:bodyPr>
            <a:normAutofit/>
          </a:bodyPr>
          <a:lstStyle/>
          <a:p>
            <a:r>
              <a:rPr lang="en-US" sz="800" dirty="0" smtClean="0"/>
              <a:t>.</a:t>
            </a:r>
            <a:endParaRPr lang="en-US" sz="800" dirty="0"/>
          </a:p>
        </p:txBody>
      </p:sp>
      <p:sp>
        <p:nvSpPr>
          <p:cNvPr id="5" name="Oval 4"/>
          <p:cNvSpPr/>
          <p:nvPr/>
        </p:nvSpPr>
        <p:spPr>
          <a:xfrm>
            <a:off x="457200" y="609600"/>
            <a:ext cx="8686800" cy="5715000"/>
          </a:xfrm>
          <a:prstGeom prst="ellipse">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smtClean="0"/>
              <a:t>Secara</a:t>
            </a:r>
            <a:r>
              <a:rPr lang="en-US" sz="2800" dirty="0" smtClean="0"/>
              <a:t> </a:t>
            </a:r>
            <a:r>
              <a:rPr lang="en-US" sz="2800" dirty="0" err="1" smtClean="0"/>
              <a:t>hukum</a:t>
            </a:r>
            <a:r>
              <a:rPr lang="en-US" sz="2800" dirty="0" smtClean="0"/>
              <a:t>, </a:t>
            </a:r>
            <a:r>
              <a:rPr lang="en-US" sz="2800" dirty="0" err="1" smtClean="0"/>
              <a:t>kalau</a:t>
            </a:r>
            <a:r>
              <a:rPr lang="en-US" sz="2800" dirty="0" smtClean="0"/>
              <a:t> </a:t>
            </a:r>
            <a:r>
              <a:rPr lang="en-US" sz="2800" dirty="0" err="1" smtClean="0"/>
              <a:t>orang</a:t>
            </a:r>
            <a:r>
              <a:rPr lang="en-US" sz="2800" dirty="0" smtClean="0"/>
              <a:t> </a:t>
            </a:r>
            <a:r>
              <a:rPr lang="en-US" sz="2800" dirty="0" err="1" smtClean="0"/>
              <a:t>baru</a:t>
            </a:r>
            <a:r>
              <a:rPr lang="en-US" sz="2800" dirty="0" smtClean="0"/>
              <a:t> </a:t>
            </a:r>
            <a:r>
              <a:rPr lang="en-US" sz="2800" dirty="0" err="1" smtClean="0"/>
              <a:t>berada</a:t>
            </a:r>
            <a:r>
              <a:rPr lang="en-US" sz="2800" dirty="0" smtClean="0"/>
              <a:t> </a:t>
            </a:r>
            <a:r>
              <a:rPr lang="en-US" sz="2800" dirty="0" err="1" smtClean="0"/>
              <a:t>pada</a:t>
            </a:r>
            <a:r>
              <a:rPr lang="en-US" sz="2800" dirty="0" smtClean="0"/>
              <a:t> </a:t>
            </a:r>
            <a:r>
              <a:rPr lang="en-US" sz="2800" dirty="0" err="1" smtClean="0"/>
              <a:t>tahap</a:t>
            </a:r>
            <a:r>
              <a:rPr lang="en-US" sz="2800" dirty="0" smtClean="0"/>
              <a:t> </a:t>
            </a:r>
            <a:r>
              <a:rPr lang="en-US" sz="2800" dirty="0" err="1" smtClean="0"/>
              <a:t>perencanaan</a:t>
            </a:r>
            <a:r>
              <a:rPr lang="en-US" sz="2800" dirty="0" smtClean="0"/>
              <a:t> </a:t>
            </a:r>
            <a:r>
              <a:rPr lang="en-US" sz="2800" dirty="0" err="1" smtClean="0"/>
              <a:t>untuk</a:t>
            </a:r>
            <a:r>
              <a:rPr lang="en-US" sz="2800" dirty="0" smtClean="0"/>
              <a:t> </a:t>
            </a:r>
            <a:r>
              <a:rPr lang="en-US" sz="2800" dirty="0" err="1" smtClean="0"/>
              <a:t>melakukan</a:t>
            </a:r>
            <a:r>
              <a:rPr lang="en-US" sz="2800" dirty="0" smtClean="0"/>
              <a:t> </a:t>
            </a:r>
            <a:r>
              <a:rPr lang="en-US" sz="2800" dirty="0" err="1" smtClean="0"/>
              <a:t>tindakan</a:t>
            </a:r>
            <a:r>
              <a:rPr lang="en-US" sz="2800" dirty="0" smtClean="0"/>
              <a:t> </a:t>
            </a:r>
            <a:r>
              <a:rPr lang="en-US" sz="2800" dirty="0" err="1" smtClean="0"/>
              <a:t>perdagangan</a:t>
            </a:r>
            <a:r>
              <a:rPr lang="en-US" sz="2800" dirty="0" smtClean="0"/>
              <a:t> </a:t>
            </a:r>
            <a:r>
              <a:rPr lang="en-US" sz="2800" dirty="0" err="1" smtClean="0"/>
              <a:t>orang</a:t>
            </a:r>
            <a:r>
              <a:rPr lang="en-US" sz="2800" dirty="0" smtClean="0"/>
              <a:t> </a:t>
            </a:r>
            <a:r>
              <a:rPr lang="en-US" sz="2800" dirty="0" err="1" smtClean="0"/>
              <a:t>maka</a:t>
            </a:r>
            <a:r>
              <a:rPr lang="en-US" sz="2800" dirty="0" smtClean="0"/>
              <a:t> </a:t>
            </a:r>
            <a:r>
              <a:rPr lang="en-US" sz="2800" dirty="0" err="1" smtClean="0"/>
              <a:t>orang</a:t>
            </a:r>
            <a:r>
              <a:rPr lang="en-US" sz="2800" dirty="0" smtClean="0"/>
              <a:t> </a:t>
            </a:r>
            <a:r>
              <a:rPr lang="en-US" sz="2800" dirty="0" err="1" smtClean="0"/>
              <a:t>itu</a:t>
            </a:r>
            <a:r>
              <a:rPr lang="en-US" sz="2800" dirty="0" smtClean="0"/>
              <a:t> </a:t>
            </a:r>
            <a:r>
              <a:rPr lang="en-US" sz="2800" dirty="0" err="1" smtClean="0"/>
              <a:t>sudah</a:t>
            </a:r>
            <a:r>
              <a:rPr lang="en-US" sz="2800" dirty="0" smtClean="0"/>
              <a:t> </a:t>
            </a:r>
            <a:r>
              <a:rPr lang="en-US" sz="2800" dirty="0" err="1" smtClean="0"/>
              <a:t>bisa</a:t>
            </a:r>
            <a:r>
              <a:rPr lang="en-US" sz="2800" dirty="0" smtClean="0"/>
              <a:t> </a:t>
            </a:r>
            <a:r>
              <a:rPr lang="en-US" sz="2800" dirty="0" err="1" smtClean="0"/>
              <a:t>dijerat</a:t>
            </a:r>
            <a:r>
              <a:rPr lang="en-US" sz="2800" dirty="0" smtClean="0"/>
              <a:t> </a:t>
            </a:r>
            <a:r>
              <a:rPr lang="en-US" sz="2800" dirty="0" err="1" smtClean="0"/>
              <a:t>dengan</a:t>
            </a:r>
            <a:r>
              <a:rPr lang="en-US" sz="2800" dirty="0" smtClean="0"/>
              <a:t> UU No. 21/2007 </a:t>
            </a:r>
            <a:r>
              <a:rPr lang="en-US" sz="2800" dirty="0" err="1" smtClean="0"/>
              <a:t>tentang</a:t>
            </a:r>
            <a:r>
              <a:rPr lang="en-US" sz="2800" dirty="0" smtClean="0"/>
              <a:t> </a:t>
            </a:r>
            <a:r>
              <a:rPr lang="en-US" sz="2800" dirty="0" err="1" smtClean="0"/>
              <a:t>tindakan</a:t>
            </a:r>
            <a:r>
              <a:rPr lang="en-US" sz="2800" dirty="0" smtClean="0"/>
              <a:t> </a:t>
            </a:r>
            <a:r>
              <a:rPr lang="en-US" sz="2800" dirty="0" err="1" smtClean="0"/>
              <a:t>perdagangan</a:t>
            </a:r>
            <a:r>
              <a:rPr lang="en-US" sz="2800" dirty="0" smtClean="0"/>
              <a:t> </a:t>
            </a:r>
            <a:r>
              <a:rPr lang="en-US" sz="2800" dirty="0" err="1" smtClean="0"/>
              <a:t>orang</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TPPO  = </a:t>
            </a:r>
            <a:r>
              <a:rPr lang="en-US" dirty="0" err="1" smtClean="0"/>
              <a:t>sebuah</a:t>
            </a:r>
            <a:r>
              <a:rPr lang="en-US" dirty="0" smtClean="0"/>
              <a:t> </a:t>
            </a:r>
            <a:br>
              <a:rPr lang="en-US" dirty="0" smtClean="0"/>
            </a:br>
            <a:r>
              <a:rPr lang="en-US" dirty="0" err="1" smtClean="0"/>
              <a:t>perbudakan</a:t>
            </a:r>
            <a:r>
              <a:rPr lang="en-US" dirty="0" smtClean="0"/>
              <a:t> modern!</a:t>
            </a:r>
            <a:endParaRPr lang="en-US" dirty="0"/>
          </a:p>
        </p:txBody>
      </p:sp>
      <p:sp>
        <p:nvSpPr>
          <p:cNvPr id="3" name="Content Placeholder 2"/>
          <p:cNvSpPr>
            <a:spLocks noGrp="1"/>
          </p:cNvSpPr>
          <p:nvPr>
            <p:ph idx="1"/>
          </p:nvPr>
        </p:nvSpPr>
        <p:spPr>
          <a:xfrm>
            <a:off x="457200" y="1600200"/>
            <a:ext cx="8229600" cy="5029200"/>
          </a:xfrm>
        </p:spPr>
        <p:style>
          <a:lnRef idx="0">
            <a:schemeClr val="accent2"/>
          </a:lnRef>
          <a:fillRef idx="3">
            <a:schemeClr val="accent2"/>
          </a:fillRef>
          <a:effectRef idx="3">
            <a:schemeClr val="accent2"/>
          </a:effectRef>
          <a:fontRef idx="minor">
            <a:schemeClr val="lt1"/>
          </a:fontRef>
        </p:style>
        <p:txBody>
          <a:bodyPr>
            <a:normAutofit fontScale="92500"/>
          </a:bodyPr>
          <a:lstStyle/>
          <a:p>
            <a:r>
              <a:rPr lang="en-US" b="1" dirty="0" err="1" smtClean="0">
                <a:solidFill>
                  <a:srgbClr val="FFFF00"/>
                </a:solidFill>
              </a:rPr>
              <a:t>Pada</a:t>
            </a:r>
            <a:r>
              <a:rPr lang="en-US" b="1" dirty="0" smtClean="0">
                <a:solidFill>
                  <a:srgbClr val="FFFF00"/>
                </a:solidFill>
              </a:rPr>
              <a:t> </a:t>
            </a:r>
            <a:r>
              <a:rPr lang="en-US" b="1" dirty="0" err="1" smtClean="0">
                <a:solidFill>
                  <a:srgbClr val="FFFF00"/>
                </a:solidFill>
              </a:rPr>
              <a:t>zaman</a:t>
            </a:r>
            <a:r>
              <a:rPr lang="en-US" b="1" dirty="0" smtClean="0">
                <a:solidFill>
                  <a:srgbClr val="FFFF00"/>
                </a:solidFill>
              </a:rPr>
              <a:t> </a:t>
            </a:r>
            <a:r>
              <a:rPr lang="en-US" b="1" dirty="0" err="1" smtClean="0">
                <a:solidFill>
                  <a:srgbClr val="FFFF00"/>
                </a:solidFill>
              </a:rPr>
              <a:t>kuno</a:t>
            </a:r>
            <a:r>
              <a:rPr lang="en-US" b="1" dirty="0" smtClean="0">
                <a:solidFill>
                  <a:srgbClr val="FFFF00"/>
                </a:solidFill>
              </a:rPr>
              <a:t> </a:t>
            </a:r>
            <a:r>
              <a:rPr lang="en-US" dirty="0" smtClean="0"/>
              <a:t>– </a:t>
            </a:r>
            <a:r>
              <a:rPr lang="en-US" dirty="0" err="1" smtClean="0"/>
              <a:t>hingga</a:t>
            </a:r>
            <a:r>
              <a:rPr lang="en-US" dirty="0" smtClean="0"/>
              <a:t> </a:t>
            </a:r>
            <a:r>
              <a:rPr lang="en-US" dirty="0" err="1" smtClean="0"/>
              <a:t>sebelum</a:t>
            </a:r>
            <a:r>
              <a:rPr lang="en-US" dirty="0" smtClean="0"/>
              <a:t> </a:t>
            </a:r>
            <a:r>
              <a:rPr lang="en-US" dirty="0" err="1" smtClean="0"/>
              <a:t>Revolusi</a:t>
            </a:r>
            <a:r>
              <a:rPr lang="en-US" dirty="0" smtClean="0"/>
              <a:t> AS </a:t>
            </a:r>
            <a:r>
              <a:rPr lang="en-US" dirty="0" err="1" smtClean="0"/>
              <a:t>dan</a:t>
            </a:r>
            <a:r>
              <a:rPr lang="en-US" dirty="0" smtClean="0"/>
              <a:t> </a:t>
            </a:r>
            <a:r>
              <a:rPr lang="en-US" dirty="0" err="1" smtClean="0"/>
              <a:t>Revolusi</a:t>
            </a:r>
            <a:r>
              <a:rPr lang="en-US" dirty="0" smtClean="0"/>
              <a:t> </a:t>
            </a:r>
            <a:r>
              <a:rPr lang="en-US" dirty="0" err="1" smtClean="0"/>
              <a:t>Perancis</a:t>
            </a:r>
            <a:r>
              <a:rPr lang="en-US" dirty="0" smtClean="0"/>
              <a:t>  </a:t>
            </a:r>
            <a:r>
              <a:rPr lang="en-US" dirty="0" err="1" smtClean="0"/>
              <a:t>pada</a:t>
            </a:r>
            <a:r>
              <a:rPr lang="en-US" dirty="0" smtClean="0"/>
              <a:t> </a:t>
            </a:r>
            <a:r>
              <a:rPr lang="en-US" dirty="0" err="1" smtClean="0"/>
              <a:t>akhir</a:t>
            </a:r>
            <a:r>
              <a:rPr lang="en-US" dirty="0" smtClean="0"/>
              <a:t> </a:t>
            </a:r>
            <a:r>
              <a:rPr lang="en-US" dirty="0" err="1" smtClean="0"/>
              <a:t>abad</a:t>
            </a:r>
            <a:r>
              <a:rPr lang="en-US" dirty="0" smtClean="0"/>
              <a:t> XVIII </a:t>
            </a:r>
            <a:r>
              <a:rPr lang="en-US" dirty="0" err="1" smtClean="0"/>
              <a:t>dan</a:t>
            </a:r>
            <a:r>
              <a:rPr lang="en-US" dirty="0" smtClean="0"/>
              <a:t> </a:t>
            </a:r>
            <a:r>
              <a:rPr lang="en-US" dirty="0" err="1" smtClean="0"/>
              <a:t>sejak</a:t>
            </a:r>
            <a:r>
              <a:rPr lang="en-US" dirty="0" smtClean="0"/>
              <a:t> DUHAM </a:t>
            </a:r>
            <a:r>
              <a:rPr lang="en-US" dirty="0" err="1" smtClean="0"/>
              <a:t>oleh</a:t>
            </a:r>
            <a:r>
              <a:rPr lang="en-US" dirty="0" smtClean="0"/>
              <a:t> PBB </a:t>
            </a:r>
            <a:r>
              <a:rPr lang="en-US" dirty="0" err="1" smtClean="0"/>
              <a:t>tahun</a:t>
            </a:r>
            <a:r>
              <a:rPr lang="en-US" dirty="0" smtClean="0"/>
              <a:t> 1948 –: </a:t>
            </a:r>
            <a:r>
              <a:rPr lang="en-US" dirty="0" err="1" smtClean="0">
                <a:solidFill>
                  <a:srgbClr val="FFFF00"/>
                </a:solidFill>
              </a:rPr>
              <a:t>perbudakan</a:t>
            </a:r>
            <a:r>
              <a:rPr lang="en-US" dirty="0" smtClean="0">
                <a:solidFill>
                  <a:srgbClr val="FFFF00"/>
                </a:solidFill>
              </a:rPr>
              <a:t> </a:t>
            </a:r>
            <a:r>
              <a:rPr lang="en-US" dirty="0" err="1" smtClean="0">
                <a:solidFill>
                  <a:srgbClr val="FFFF00"/>
                </a:solidFill>
              </a:rPr>
              <a:t>merupakan</a:t>
            </a:r>
            <a:r>
              <a:rPr lang="en-US" dirty="0" smtClean="0">
                <a:solidFill>
                  <a:srgbClr val="FFFF00"/>
                </a:solidFill>
              </a:rPr>
              <a:t> </a:t>
            </a:r>
            <a:r>
              <a:rPr lang="en-US" dirty="0" err="1" smtClean="0">
                <a:solidFill>
                  <a:srgbClr val="FFFF00"/>
                </a:solidFill>
              </a:rPr>
              <a:t>sebuah</a:t>
            </a:r>
            <a:r>
              <a:rPr lang="en-US" dirty="0" smtClean="0">
                <a:solidFill>
                  <a:srgbClr val="FFFF00"/>
                </a:solidFill>
              </a:rPr>
              <a:t> </a:t>
            </a:r>
            <a:r>
              <a:rPr lang="en-US" dirty="0" err="1" smtClean="0">
                <a:solidFill>
                  <a:srgbClr val="FFFF00"/>
                </a:solidFill>
              </a:rPr>
              <a:t>praktek</a:t>
            </a:r>
            <a:r>
              <a:rPr lang="en-US" dirty="0" smtClean="0">
                <a:solidFill>
                  <a:srgbClr val="FFFF00"/>
                </a:solidFill>
              </a:rPr>
              <a:t> yang </a:t>
            </a:r>
            <a:r>
              <a:rPr lang="en-US" dirty="0" err="1" smtClean="0">
                <a:solidFill>
                  <a:srgbClr val="FFFF00"/>
                </a:solidFill>
              </a:rPr>
              <a:t>cukup</a:t>
            </a:r>
            <a:r>
              <a:rPr lang="en-US" dirty="0" smtClean="0">
                <a:solidFill>
                  <a:srgbClr val="FFFF00"/>
                </a:solidFill>
              </a:rPr>
              <a:t> </a:t>
            </a:r>
            <a:r>
              <a:rPr lang="en-US" dirty="0" err="1" smtClean="0">
                <a:solidFill>
                  <a:srgbClr val="FFFF00"/>
                </a:solidFill>
              </a:rPr>
              <a:t>umum</a:t>
            </a:r>
            <a:r>
              <a:rPr lang="en-US" dirty="0" smtClean="0">
                <a:solidFill>
                  <a:srgbClr val="FFFF00"/>
                </a:solidFill>
              </a:rPr>
              <a:t> &amp; </a:t>
            </a:r>
            <a:r>
              <a:rPr lang="en-US" dirty="0" err="1" smtClean="0">
                <a:solidFill>
                  <a:srgbClr val="FFFF00"/>
                </a:solidFill>
              </a:rPr>
              <a:t>bahkan</a:t>
            </a:r>
            <a:r>
              <a:rPr lang="en-US" dirty="0" smtClean="0">
                <a:solidFill>
                  <a:srgbClr val="FFFF00"/>
                </a:solidFill>
              </a:rPr>
              <a:t> </a:t>
            </a:r>
            <a:r>
              <a:rPr lang="en-US" dirty="0" err="1" smtClean="0">
                <a:solidFill>
                  <a:srgbClr val="FFFF00"/>
                </a:solidFill>
              </a:rPr>
              <a:t>diatur</a:t>
            </a:r>
            <a:r>
              <a:rPr lang="en-US" dirty="0" smtClean="0">
                <a:solidFill>
                  <a:srgbClr val="FFFF00"/>
                </a:solidFill>
              </a:rPr>
              <a:t> </a:t>
            </a:r>
            <a:r>
              <a:rPr lang="en-US" dirty="0" err="1" smtClean="0">
                <a:solidFill>
                  <a:srgbClr val="FFFF00"/>
                </a:solidFill>
              </a:rPr>
              <a:t>oleh</a:t>
            </a:r>
            <a:r>
              <a:rPr lang="en-US" dirty="0" smtClean="0">
                <a:solidFill>
                  <a:srgbClr val="FFFF00"/>
                </a:solidFill>
              </a:rPr>
              <a:t> </a:t>
            </a:r>
            <a:r>
              <a:rPr lang="en-US" dirty="0" err="1" smtClean="0">
                <a:solidFill>
                  <a:srgbClr val="FFFF00"/>
                </a:solidFill>
              </a:rPr>
              <a:t>hukum</a:t>
            </a:r>
            <a:r>
              <a:rPr lang="en-US" dirty="0" smtClean="0">
                <a:solidFill>
                  <a:srgbClr val="FFFF00"/>
                </a:solidFill>
              </a:rPr>
              <a:t> </a:t>
            </a:r>
            <a:r>
              <a:rPr lang="en-US" dirty="0" smtClean="0"/>
              <a:t>(legal).</a:t>
            </a:r>
          </a:p>
          <a:p>
            <a:r>
              <a:rPr lang="en-US" dirty="0" err="1" smtClean="0"/>
              <a:t>Sejak</a:t>
            </a:r>
            <a:r>
              <a:rPr lang="en-US" dirty="0" smtClean="0"/>
              <a:t> DUHAM 1948: </a:t>
            </a:r>
            <a:r>
              <a:rPr lang="en-US" dirty="0" err="1" smtClean="0"/>
              <a:t>perbudakan</a:t>
            </a:r>
            <a:r>
              <a:rPr lang="en-US" dirty="0" smtClean="0"/>
              <a:t>  </a:t>
            </a:r>
            <a:r>
              <a:rPr lang="en-US" dirty="0" err="1" smtClean="0"/>
              <a:t>secara</a:t>
            </a:r>
            <a:r>
              <a:rPr lang="en-US" dirty="0" smtClean="0"/>
              <a:t> </a:t>
            </a:r>
            <a:r>
              <a:rPr lang="en-US" dirty="0" err="1" smtClean="0"/>
              <a:t>resmi</a:t>
            </a:r>
            <a:r>
              <a:rPr lang="en-US" dirty="0" smtClean="0"/>
              <a:t> </a:t>
            </a:r>
            <a:r>
              <a:rPr lang="en-US" b="1" dirty="0" smtClean="0">
                <a:solidFill>
                  <a:srgbClr val="FFFF00"/>
                </a:solidFill>
              </a:rPr>
              <a:t>DIAKHIRI  </a:t>
            </a:r>
            <a:r>
              <a:rPr lang="en-US" dirty="0" smtClean="0"/>
              <a:t>&amp; </a:t>
            </a:r>
            <a:r>
              <a:rPr lang="en-US" dirty="0" err="1" smtClean="0"/>
              <a:t>menjadi</a:t>
            </a:r>
            <a:r>
              <a:rPr lang="en-US" dirty="0" smtClean="0"/>
              <a:t> </a:t>
            </a:r>
            <a:r>
              <a:rPr lang="en-US" b="1" dirty="0" smtClean="0">
                <a:solidFill>
                  <a:srgbClr val="FFFF00"/>
                </a:solidFill>
              </a:rPr>
              <a:t>ILEGAL</a:t>
            </a:r>
            <a:r>
              <a:rPr lang="en-US" dirty="0" smtClean="0"/>
              <a:t>.</a:t>
            </a:r>
          </a:p>
          <a:p>
            <a:r>
              <a:rPr lang="en-US" dirty="0" err="1" smtClean="0"/>
              <a:t>Tapi</a:t>
            </a:r>
            <a:r>
              <a:rPr lang="en-US" dirty="0" smtClean="0"/>
              <a:t> </a:t>
            </a:r>
            <a:r>
              <a:rPr lang="en-US" dirty="0" err="1" smtClean="0"/>
              <a:t>tanpa</a:t>
            </a:r>
            <a:r>
              <a:rPr lang="en-US" dirty="0" smtClean="0"/>
              <a:t> </a:t>
            </a:r>
            <a:r>
              <a:rPr lang="en-US" dirty="0" err="1" smtClean="0"/>
              <a:t>disadari</a:t>
            </a:r>
            <a:r>
              <a:rPr lang="en-US" dirty="0" smtClean="0"/>
              <a:t>: </a:t>
            </a:r>
            <a:r>
              <a:rPr lang="en-US" dirty="0" err="1" smtClean="0"/>
              <a:t>perbudakan</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baru</a:t>
            </a:r>
            <a:r>
              <a:rPr lang="en-US" dirty="0" smtClean="0"/>
              <a:t> </a:t>
            </a:r>
            <a:r>
              <a:rPr lang="en-US" dirty="0" err="1" smtClean="0"/>
              <a:t>kembali</a:t>
            </a:r>
            <a:r>
              <a:rPr lang="en-US" dirty="0" smtClean="0"/>
              <a:t> </a:t>
            </a:r>
            <a:r>
              <a:rPr lang="en-US" dirty="0" err="1" smtClean="0"/>
              <a:t>mengejutkan</a:t>
            </a:r>
            <a:r>
              <a:rPr lang="en-US" dirty="0" smtClean="0"/>
              <a:t> </a:t>
            </a:r>
            <a:r>
              <a:rPr lang="en-US" dirty="0" err="1" smtClean="0"/>
              <a:t>dunia</a:t>
            </a:r>
            <a:r>
              <a:rPr lang="en-US" dirty="0" smtClean="0"/>
              <a:t>  </a:t>
            </a:r>
            <a:r>
              <a:rPr lang="en-US" dirty="0" err="1" smtClean="0"/>
              <a:t>yaitu</a:t>
            </a:r>
            <a:r>
              <a:rPr lang="en-US" dirty="0" smtClean="0"/>
              <a:t> </a:t>
            </a:r>
            <a:r>
              <a:rPr lang="en-US" b="1" i="1" dirty="0" smtClean="0">
                <a:solidFill>
                  <a:srgbClr val="FFFF00"/>
                </a:solidFill>
              </a:rPr>
              <a:t>human trafficking</a:t>
            </a:r>
            <a:r>
              <a:rPr lang="en-US" dirty="0" smtClean="0"/>
              <a:t> &amp; </a:t>
            </a:r>
            <a:r>
              <a:rPr lang="en-US" dirty="0" err="1" smtClean="0"/>
              <a:t>lasim</a:t>
            </a:r>
            <a:r>
              <a:rPr lang="en-US" dirty="0" smtClean="0"/>
              <a:t> </a:t>
            </a:r>
            <a:r>
              <a:rPr lang="en-US" dirty="0" err="1" smtClean="0"/>
              <a:t>disebut</a:t>
            </a:r>
            <a:r>
              <a:rPr lang="en-US" dirty="0" smtClean="0"/>
              <a:t> </a:t>
            </a:r>
            <a:r>
              <a:rPr lang="en-US" b="1" dirty="0" smtClean="0">
                <a:solidFill>
                  <a:srgbClr val="FFFF00"/>
                </a:solidFill>
              </a:rPr>
              <a:t>MODERN SLAVERY</a:t>
            </a: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Perbudakan</a:t>
            </a:r>
            <a:r>
              <a:rPr lang="en-US" dirty="0" smtClean="0"/>
              <a:t> </a:t>
            </a:r>
            <a:r>
              <a:rPr lang="en-US" dirty="0" err="1" smtClean="0"/>
              <a:t>zaman</a:t>
            </a:r>
            <a:r>
              <a:rPr lang="en-US" dirty="0" smtClean="0"/>
              <a:t> </a:t>
            </a:r>
            <a:r>
              <a:rPr lang="en-US" dirty="0" err="1" smtClean="0"/>
              <a:t>kuno</a:t>
            </a:r>
            <a:r>
              <a:rPr lang="en-US" dirty="0" smtClean="0"/>
              <a:t> </a:t>
            </a:r>
            <a:r>
              <a:rPr lang="en-US" dirty="0" err="1" smtClean="0"/>
              <a:t>vs</a:t>
            </a:r>
            <a:r>
              <a:rPr lang="en-US" dirty="0" smtClean="0"/>
              <a:t> </a:t>
            </a:r>
            <a:r>
              <a:rPr lang="en-US" dirty="0" err="1" smtClean="0"/>
              <a:t>Perbudakan</a:t>
            </a:r>
            <a:r>
              <a:rPr lang="en-US" dirty="0" smtClean="0"/>
              <a:t> modern (TPPO)</a:t>
            </a:r>
            <a:endParaRPr lang="en-US" dirty="0"/>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r>
              <a:rPr lang="en-US" b="1" dirty="0" err="1" smtClean="0">
                <a:solidFill>
                  <a:srgbClr val="FFFF00"/>
                </a:solidFill>
              </a:rPr>
              <a:t>Kesamaan</a:t>
            </a:r>
            <a:r>
              <a:rPr lang="en-US" dirty="0" smtClean="0"/>
              <a:t>: </a:t>
            </a:r>
            <a:r>
              <a:rPr lang="en-US" dirty="0" err="1" smtClean="0"/>
              <a:t>kehidupan</a:t>
            </a:r>
            <a:r>
              <a:rPr lang="en-US" dirty="0" smtClean="0"/>
              <a:t> </a:t>
            </a:r>
            <a:r>
              <a:rPr lang="en-US" dirty="0" err="1" smtClean="0"/>
              <a:t>para</a:t>
            </a:r>
            <a:r>
              <a:rPr lang="en-US" dirty="0" smtClean="0"/>
              <a:t> </a:t>
            </a:r>
            <a:r>
              <a:rPr lang="en-US" dirty="0" err="1" smtClean="0"/>
              <a:t>budak</a:t>
            </a:r>
            <a:r>
              <a:rPr lang="en-US" dirty="0" smtClean="0"/>
              <a:t> </a:t>
            </a:r>
            <a:r>
              <a:rPr lang="en-US" dirty="0" err="1" smtClean="0"/>
              <a:t>dikontrol</a:t>
            </a:r>
            <a:r>
              <a:rPr lang="en-US" dirty="0" smtClean="0"/>
              <a:t> </a:t>
            </a:r>
            <a:r>
              <a:rPr lang="en-US" dirty="0" err="1" smtClean="0"/>
              <a:t>dan</a:t>
            </a:r>
            <a:r>
              <a:rPr lang="en-US" dirty="0" smtClean="0"/>
              <a:t> </a:t>
            </a:r>
            <a:r>
              <a:rPr lang="en-US" dirty="0" err="1" smtClean="0"/>
              <a:t>dikuasai</a:t>
            </a:r>
            <a:r>
              <a:rPr lang="en-US" dirty="0" smtClean="0"/>
              <a:t> </a:t>
            </a:r>
            <a:r>
              <a:rPr lang="en-US" dirty="0" err="1" smtClean="0"/>
              <a:t>secara</a:t>
            </a:r>
            <a:r>
              <a:rPr lang="en-US" dirty="0" smtClean="0"/>
              <a:t> </a:t>
            </a:r>
            <a:r>
              <a:rPr lang="en-US" dirty="0" err="1" smtClean="0"/>
              <a:t>mutlak</a:t>
            </a:r>
            <a:r>
              <a:rPr lang="en-US" dirty="0" smtClean="0"/>
              <a:t> </a:t>
            </a:r>
            <a:r>
              <a:rPr lang="en-US" dirty="0" err="1" smtClean="0"/>
              <a:t>oleh</a:t>
            </a:r>
            <a:r>
              <a:rPr lang="en-US" dirty="0" smtClean="0"/>
              <a:t> </a:t>
            </a:r>
            <a:r>
              <a:rPr lang="en-US" dirty="0" err="1" smtClean="0"/>
              <a:t>tuan</a:t>
            </a:r>
            <a:r>
              <a:rPr lang="en-US" dirty="0" smtClean="0"/>
              <a:t> </a:t>
            </a:r>
            <a:r>
              <a:rPr lang="en-US" dirty="0" err="1" smtClean="0"/>
              <a:t>mereka</a:t>
            </a:r>
            <a:r>
              <a:rPr lang="en-US" dirty="0" smtClean="0"/>
              <a:t> </a:t>
            </a:r>
            <a:r>
              <a:rPr lang="en-US" dirty="0" err="1" smtClean="0"/>
              <a:t>dan</a:t>
            </a:r>
            <a:r>
              <a:rPr lang="en-US" dirty="0" smtClean="0"/>
              <a:t> </a:t>
            </a:r>
            <a:r>
              <a:rPr lang="en-US" dirty="0" err="1" smtClean="0"/>
              <a:t>mereka</a:t>
            </a:r>
            <a:r>
              <a:rPr lang="en-US" dirty="0" smtClean="0"/>
              <a:t> </a:t>
            </a:r>
            <a:r>
              <a:rPr lang="en-US" dirty="0" err="1" smtClean="0"/>
              <a:t>harus</a:t>
            </a:r>
            <a:r>
              <a:rPr lang="en-US" dirty="0" smtClean="0"/>
              <a:t> </a:t>
            </a:r>
            <a:r>
              <a:rPr lang="en-US" dirty="0" err="1" smtClean="0"/>
              <a:t>bekerja</a:t>
            </a:r>
            <a:r>
              <a:rPr lang="en-US" dirty="0" smtClean="0"/>
              <a:t> </a:t>
            </a:r>
            <a:r>
              <a:rPr lang="en-US" dirty="0" err="1" smtClean="0"/>
              <a:t>seturut</a:t>
            </a:r>
            <a:r>
              <a:rPr lang="en-US" dirty="0" smtClean="0"/>
              <a:t> </a:t>
            </a:r>
            <a:r>
              <a:rPr lang="en-US" dirty="0" err="1" smtClean="0"/>
              <a:t>perintah</a:t>
            </a:r>
            <a:r>
              <a:rPr lang="en-US" dirty="0" smtClean="0"/>
              <a:t> sang </a:t>
            </a:r>
            <a:r>
              <a:rPr lang="en-US" dirty="0" err="1" smtClean="0"/>
              <a:t>tuan</a:t>
            </a:r>
            <a:r>
              <a:rPr lang="en-US" dirty="0" smtClean="0"/>
              <a:t>.</a:t>
            </a:r>
          </a:p>
          <a:p>
            <a:r>
              <a:rPr lang="en-US" b="1" dirty="0" err="1" smtClean="0">
                <a:solidFill>
                  <a:srgbClr val="FFFF00"/>
                </a:solidFill>
              </a:rPr>
              <a:t>Perbedaan</a:t>
            </a:r>
            <a:r>
              <a:rPr lang="en-US" dirty="0" smtClean="0"/>
              <a:t>: </a:t>
            </a:r>
          </a:p>
          <a:p>
            <a:pPr marL="514350" indent="-514350">
              <a:buAutoNum type="arabicParenR"/>
            </a:pPr>
            <a:r>
              <a:rPr lang="en-US" dirty="0" err="1" smtClean="0"/>
              <a:t>karena</a:t>
            </a:r>
            <a:r>
              <a:rPr lang="en-US" dirty="0" smtClean="0"/>
              <a:t> </a:t>
            </a:r>
            <a:r>
              <a:rPr lang="en-US" b="1" dirty="0" err="1" smtClean="0">
                <a:solidFill>
                  <a:srgbClr val="FFFF00"/>
                </a:solidFill>
              </a:rPr>
              <a:t>perbudakan</a:t>
            </a:r>
            <a:r>
              <a:rPr lang="en-US" b="1" dirty="0" smtClean="0">
                <a:solidFill>
                  <a:srgbClr val="FFFF00"/>
                </a:solidFill>
              </a:rPr>
              <a:t> modern </a:t>
            </a:r>
            <a:r>
              <a:rPr lang="en-US" dirty="0" err="1" smtClean="0"/>
              <a:t>ilegal</a:t>
            </a:r>
            <a:r>
              <a:rPr lang="en-US" dirty="0" smtClean="0"/>
              <a:t>, </a:t>
            </a:r>
            <a:r>
              <a:rPr lang="en-US" dirty="0" err="1" smtClean="0"/>
              <a:t>maka</a:t>
            </a:r>
            <a:r>
              <a:rPr lang="en-US" dirty="0" smtClean="0"/>
              <a:t> </a:t>
            </a:r>
            <a:r>
              <a:rPr lang="en-US" b="1" dirty="0" err="1" smtClean="0">
                <a:solidFill>
                  <a:srgbClr val="FFFF00"/>
                </a:solidFill>
              </a:rPr>
              <a:t>para</a:t>
            </a:r>
            <a:r>
              <a:rPr lang="en-US" dirty="0" smtClean="0"/>
              <a:t> </a:t>
            </a:r>
            <a:r>
              <a:rPr lang="en-US" b="1" dirty="0" err="1" smtClean="0">
                <a:solidFill>
                  <a:srgbClr val="FFFF00"/>
                </a:solidFill>
              </a:rPr>
              <a:t>korbannya</a:t>
            </a:r>
            <a:r>
              <a:rPr lang="en-US" b="1" dirty="0" smtClean="0">
                <a:solidFill>
                  <a:srgbClr val="FFFF00"/>
                </a:solidFill>
              </a:rPr>
              <a:t> </a:t>
            </a:r>
            <a:r>
              <a:rPr lang="en-US" b="1" dirty="0" err="1" smtClean="0">
                <a:solidFill>
                  <a:srgbClr val="FFFF00"/>
                </a:solidFill>
              </a:rPr>
              <a:t>disembunyikan</a:t>
            </a:r>
            <a:r>
              <a:rPr lang="en-US" b="1" dirty="0" smtClean="0">
                <a:solidFill>
                  <a:srgbClr val="FFFF00"/>
                </a:solidFill>
              </a:rPr>
              <a:t> </a:t>
            </a:r>
            <a:r>
              <a:rPr lang="en-US" dirty="0" err="1" smtClean="0"/>
              <a:t>oleh</a:t>
            </a:r>
            <a:r>
              <a:rPr lang="en-US" dirty="0" smtClean="0"/>
              <a:t> </a:t>
            </a:r>
            <a:r>
              <a:rPr lang="en-US" dirty="0" err="1" smtClean="0"/>
              <a:t>pelakunya</a:t>
            </a:r>
            <a:r>
              <a:rPr lang="en-US" dirty="0" smtClean="0"/>
              <a:t>. </a:t>
            </a:r>
          </a:p>
          <a:p>
            <a:pPr marL="514350" indent="-514350">
              <a:buAutoNum type="arabicParenR"/>
            </a:pPr>
            <a:r>
              <a:rPr lang="en-US" dirty="0" err="1" smtClean="0"/>
              <a:t>pemilik</a:t>
            </a:r>
            <a:r>
              <a:rPr lang="en-US" dirty="0" smtClean="0"/>
              <a:t> </a:t>
            </a:r>
            <a:r>
              <a:rPr lang="en-US" dirty="0" err="1" smtClean="0"/>
              <a:t>budak</a:t>
            </a:r>
            <a:r>
              <a:rPr lang="en-US" dirty="0" smtClean="0"/>
              <a:t> </a:t>
            </a:r>
            <a:r>
              <a:rPr lang="en-US" dirty="0" err="1" smtClean="0"/>
              <a:t>tak</a:t>
            </a:r>
            <a:r>
              <a:rPr lang="en-US" dirty="0" smtClean="0"/>
              <a:t> </a:t>
            </a:r>
            <a:r>
              <a:rPr lang="en-US" dirty="0" err="1" smtClean="0"/>
              <a:t>bersandar</a:t>
            </a:r>
            <a:r>
              <a:rPr lang="en-US" dirty="0" smtClean="0"/>
              <a:t> </a:t>
            </a:r>
            <a:r>
              <a:rPr lang="en-US" dirty="0" err="1" smtClean="0"/>
              <a:t>pada</a:t>
            </a:r>
            <a:r>
              <a:rPr lang="en-US" dirty="0" smtClean="0"/>
              <a:t> </a:t>
            </a:r>
            <a:r>
              <a:rPr lang="en-US" dirty="0" err="1" smtClean="0"/>
              <a:t>hukum</a:t>
            </a:r>
            <a:r>
              <a:rPr lang="en-US" dirty="0" smtClean="0"/>
              <a:t> </a:t>
            </a:r>
            <a:r>
              <a:rPr lang="en-US" dirty="0" err="1" smtClean="0"/>
              <a:t>untuk</a:t>
            </a:r>
            <a:r>
              <a:rPr lang="en-US" dirty="0" smtClean="0"/>
              <a:t> </a:t>
            </a:r>
            <a:r>
              <a:rPr lang="en-US" dirty="0" err="1" smtClean="0"/>
              <a:t>mengontrol</a:t>
            </a:r>
            <a:r>
              <a:rPr lang="en-US" dirty="0" smtClean="0"/>
              <a:t> </a:t>
            </a:r>
            <a:r>
              <a:rPr lang="en-US" dirty="0" err="1" smtClean="0"/>
              <a:t>para</a:t>
            </a:r>
            <a:r>
              <a:rPr lang="en-US" dirty="0" smtClean="0"/>
              <a:t> </a:t>
            </a:r>
            <a:r>
              <a:rPr lang="en-US" dirty="0" err="1" smtClean="0"/>
              <a:t>budak</a:t>
            </a:r>
            <a:r>
              <a:rPr lang="en-US" dirty="0" smtClean="0"/>
              <a:t> </a:t>
            </a:r>
            <a:r>
              <a:rPr lang="en-US" dirty="0" err="1" smtClean="0"/>
              <a:t>tapi</a:t>
            </a:r>
            <a:r>
              <a:rPr lang="en-US" dirty="0" smtClean="0"/>
              <a:t> </a:t>
            </a:r>
            <a:r>
              <a:rPr lang="en-US" b="1" dirty="0" err="1" smtClean="0">
                <a:solidFill>
                  <a:srgbClr val="FFFF00"/>
                </a:solidFill>
              </a:rPr>
              <a:t>dengan</a:t>
            </a:r>
            <a:r>
              <a:rPr lang="en-US" b="1" dirty="0" smtClean="0">
                <a:solidFill>
                  <a:srgbClr val="FFFF00"/>
                </a:solidFill>
              </a:rPr>
              <a:t> </a:t>
            </a:r>
            <a:r>
              <a:rPr lang="en-US" b="1" dirty="0" err="1" smtClean="0">
                <a:solidFill>
                  <a:srgbClr val="FFFF00"/>
                </a:solidFill>
              </a:rPr>
              <a:t>ancaman</a:t>
            </a:r>
            <a:r>
              <a:rPr lang="en-US" b="1" dirty="0" smtClean="0">
                <a:solidFill>
                  <a:srgbClr val="FFFF00"/>
                </a:solidFill>
              </a:rPr>
              <a:t>, </a:t>
            </a:r>
            <a:r>
              <a:rPr lang="en-US" b="1" dirty="0" err="1" smtClean="0">
                <a:solidFill>
                  <a:srgbClr val="FFFF00"/>
                </a:solidFill>
              </a:rPr>
              <a:t>paksaan</a:t>
            </a:r>
            <a:r>
              <a:rPr lang="en-US" b="1" dirty="0" smtClean="0">
                <a:solidFill>
                  <a:srgbClr val="FFFF00"/>
                </a:solidFill>
              </a:rPr>
              <a:t> </a:t>
            </a:r>
            <a:r>
              <a:rPr lang="en-US" b="1" dirty="0" err="1" smtClean="0">
                <a:solidFill>
                  <a:srgbClr val="FFFF00"/>
                </a:solidFill>
              </a:rPr>
              <a:t>atau</a:t>
            </a:r>
            <a:r>
              <a:rPr lang="en-US" b="1" dirty="0" smtClean="0">
                <a:solidFill>
                  <a:srgbClr val="FFFF00"/>
                </a:solidFill>
              </a:rPr>
              <a:t> </a:t>
            </a:r>
            <a:r>
              <a:rPr lang="en-US" b="1" dirty="0" err="1" smtClean="0">
                <a:solidFill>
                  <a:srgbClr val="FFFF00"/>
                </a:solidFill>
              </a:rPr>
              <a:t>tipu</a:t>
            </a:r>
            <a:r>
              <a:rPr lang="en-US" b="1" dirty="0" smtClean="0">
                <a:solidFill>
                  <a:srgbClr val="FFFF00"/>
                </a:solidFill>
              </a:rPr>
              <a:t> </a:t>
            </a:r>
            <a:r>
              <a:rPr lang="en-US" b="1" dirty="0" err="1" smtClean="0">
                <a:solidFill>
                  <a:srgbClr val="FFFF00"/>
                </a:solidFill>
              </a:rPr>
              <a:t>muslihat</a:t>
            </a:r>
            <a:r>
              <a:rPr lang="en-US" dirty="0" smtClean="0"/>
              <a:t>. </a:t>
            </a:r>
          </a:p>
          <a:p>
            <a:pPr marL="514350" indent="-514350">
              <a:buAutoNum type="arabicParenR"/>
            </a:pPr>
            <a:r>
              <a:rPr lang="en-US" dirty="0" smtClean="0"/>
              <a:t>Para </a:t>
            </a:r>
            <a:r>
              <a:rPr lang="en-US" dirty="0" err="1" smtClean="0"/>
              <a:t>budak</a:t>
            </a:r>
            <a:r>
              <a:rPr lang="en-US" dirty="0" smtClean="0"/>
              <a:t> modern </a:t>
            </a:r>
            <a:r>
              <a:rPr lang="en-US" b="1" dirty="0" err="1" smtClean="0">
                <a:solidFill>
                  <a:srgbClr val="FFFF00"/>
                </a:solidFill>
              </a:rPr>
              <a:t>harus</a:t>
            </a:r>
            <a:r>
              <a:rPr lang="en-US" b="1" dirty="0" smtClean="0">
                <a:solidFill>
                  <a:srgbClr val="FFFF00"/>
                </a:solidFill>
              </a:rPr>
              <a:t> </a:t>
            </a:r>
            <a:r>
              <a:rPr lang="en-US" b="1" dirty="0" err="1" smtClean="0">
                <a:solidFill>
                  <a:srgbClr val="FFFF00"/>
                </a:solidFill>
              </a:rPr>
              <a:t>membayar</a:t>
            </a:r>
            <a:r>
              <a:rPr lang="en-US" b="1" dirty="0" smtClean="0">
                <a:solidFill>
                  <a:srgbClr val="FFFF00"/>
                </a:solidFill>
              </a:rPr>
              <a:t> </a:t>
            </a:r>
            <a:r>
              <a:rPr lang="en-US" b="1" dirty="0" err="1" smtClean="0">
                <a:solidFill>
                  <a:srgbClr val="FFFF00"/>
                </a:solidFill>
              </a:rPr>
              <a:t>sendiri</a:t>
            </a:r>
            <a:r>
              <a:rPr lang="en-US" b="1" dirty="0" smtClean="0">
                <a:solidFill>
                  <a:srgbClr val="FFFF00"/>
                </a:solidFill>
              </a:rPr>
              <a:t> </a:t>
            </a:r>
            <a:r>
              <a:rPr lang="en-US" b="1" dirty="0" err="1" smtClean="0">
                <a:solidFill>
                  <a:srgbClr val="FFFF00"/>
                </a:solidFill>
              </a:rPr>
              <a:t>penjualan</a:t>
            </a:r>
            <a:r>
              <a:rPr lang="en-US" b="1" dirty="0" smtClean="0">
                <a:solidFill>
                  <a:srgbClr val="FFFF00"/>
                </a:solidFill>
              </a:rPr>
              <a:t> </a:t>
            </a:r>
            <a:r>
              <a:rPr lang="en-US" b="1" dirty="0" err="1" smtClean="0">
                <a:solidFill>
                  <a:srgbClr val="FFFF00"/>
                </a:solidFill>
              </a:rPr>
              <a:t>diri</a:t>
            </a:r>
            <a:r>
              <a:rPr lang="en-US" b="1" dirty="0" smtClean="0">
                <a:solidFill>
                  <a:srgbClr val="FFFF00"/>
                </a:solidFill>
              </a:rPr>
              <a:t> </a:t>
            </a:r>
            <a:r>
              <a:rPr lang="en-US" b="1" dirty="0" err="1" smtClean="0">
                <a:solidFill>
                  <a:srgbClr val="FFFF00"/>
                </a:solidFill>
              </a:rPr>
              <a:t>mereka</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Perdagangan</a:t>
            </a:r>
            <a:r>
              <a:rPr lang="en-US" dirty="0" smtClean="0"/>
              <a:t> </a:t>
            </a:r>
            <a:r>
              <a:rPr lang="en-US" dirty="0" err="1" smtClean="0"/>
              <a:t>manusia</a:t>
            </a:r>
            <a:r>
              <a:rPr lang="en-US" dirty="0" smtClean="0"/>
              <a:t> </a:t>
            </a:r>
            <a:r>
              <a:rPr lang="en-US" dirty="0" err="1" smtClean="0"/>
              <a:t>sudah</a:t>
            </a:r>
            <a:r>
              <a:rPr lang="en-US" dirty="0" smtClean="0"/>
              <a:t> </a:t>
            </a:r>
            <a:r>
              <a:rPr lang="en-US" dirty="0" err="1" smtClean="0"/>
              <a:t>menjadi</a:t>
            </a:r>
            <a:r>
              <a:rPr lang="en-US" dirty="0" smtClean="0"/>
              <a:t> </a:t>
            </a:r>
            <a:r>
              <a:rPr lang="en-US" dirty="0" err="1" smtClean="0"/>
              <a:t>masalah</a:t>
            </a:r>
            <a:r>
              <a:rPr lang="en-US" dirty="0" smtClean="0"/>
              <a:t> </a:t>
            </a:r>
            <a:r>
              <a:rPr lang="en-US" dirty="0" err="1" smtClean="0"/>
              <a:t>internasional</a:t>
            </a:r>
            <a:endParaRPr lang="en-US" dirty="0"/>
          </a:p>
        </p:txBody>
      </p:sp>
      <p:pic>
        <p:nvPicPr>
          <p:cNvPr id="27650" name="Picture 2" descr="D:\00 HUMAN TRAFFICKING DGN P OTO\Bahan Internet slides on HT\human-trafficking-presentation-13-728.jpg"/>
          <p:cNvPicPr>
            <a:picLocks noGrp="1" noChangeAspect="1" noChangeArrowheads="1"/>
          </p:cNvPicPr>
          <p:nvPr>
            <p:ph idx="1"/>
          </p:nvPr>
        </p:nvPicPr>
        <p:blipFill>
          <a:blip r:embed="rId2"/>
          <a:srcRect/>
          <a:stretch>
            <a:fillRect/>
          </a:stretch>
        </p:blipFill>
        <p:spPr bwMode="auto">
          <a:xfrm>
            <a:off x="457200" y="1524000"/>
            <a:ext cx="8382000" cy="510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00 HUMAN TRAFFICKING DGN P OTO\Bahan Internet slides on HT\human-trafficking-presentation-5-728.jpg"/>
          <p:cNvPicPr>
            <a:picLocks noChangeAspect="1" noChangeArrowheads="1"/>
          </p:cNvPicPr>
          <p:nvPr/>
        </p:nvPicPr>
        <p:blipFill>
          <a:blip r:embed="rId2"/>
          <a:srcRect/>
          <a:stretch>
            <a:fillRect/>
          </a:stretch>
        </p:blipFill>
        <p:spPr bwMode="auto">
          <a:xfrm>
            <a:off x="381000" y="381000"/>
            <a:ext cx="8458200" cy="617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0 HUMAN TRAFFICKING DGN P OTO\Bahan Internet slides on HT\human-trafficking-presentation-10-728.jpg"/>
          <p:cNvPicPr>
            <a:picLocks noChangeAspect="1" noChangeArrowheads="1"/>
          </p:cNvPicPr>
          <p:nvPr/>
        </p:nvPicPr>
        <p:blipFill>
          <a:blip r:embed="rId2"/>
          <a:srcRect/>
          <a:stretch>
            <a:fillRect/>
          </a:stretch>
        </p:blipFill>
        <p:spPr bwMode="auto">
          <a:xfrm>
            <a:off x="228600" y="533400"/>
            <a:ext cx="4114800" cy="5867399"/>
          </a:xfrm>
          <a:prstGeom prst="rect">
            <a:avLst/>
          </a:prstGeom>
          <a:noFill/>
        </p:spPr>
      </p:pic>
      <p:pic>
        <p:nvPicPr>
          <p:cNvPr id="1027" name="Picture 3" descr="D:\00 HUMAN TRAFFICKING DGN P OTO\Bahan Internet slides on HT\human-trafficking-presentation-9-728.jpg"/>
          <p:cNvPicPr>
            <a:picLocks noChangeAspect="1" noChangeArrowheads="1"/>
          </p:cNvPicPr>
          <p:nvPr/>
        </p:nvPicPr>
        <p:blipFill>
          <a:blip r:embed="rId3"/>
          <a:srcRect/>
          <a:stretch>
            <a:fillRect/>
          </a:stretch>
        </p:blipFill>
        <p:spPr bwMode="auto">
          <a:xfrm>
            <a:off x="4343400" y="533400"/>
            <a:ext cx="4572000" cy="58673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00 HUMAN TRAFFICKING DGN P OTO\Bahan Internet slides on HT\human-trafficking-presentation-11-728.jpg"/>
          <p:cNvPicPr>
            <a:picLocks noChangeAspect="1" noChangeArrowheads="1"/>
          </p:cNvPicPr>
          <p:nvPr/>
        </p:nvPicPr>
        <p:blipFill>
          <a:blip r:embed="rId2"/>
          <a:srcRect/>
          <a:stretch>
            <a:fillRect/>
          </a:stretch>
        </p:blipFill>
        <p:spPr bwMode="auto">
          <a:xfrm>
            <a:off x="152400" y="685800"/>
            <a:ext cx="4419600" cy="5638800"/>
          </a:xfrm>
          <a:prstGeom prst="rect">
            <a:avLst/>
          </a:prstGeom>
          <a:noFill/>
        </p:spPr>
      </p:pic>
      <p:pic>
        <p:nvPicPr>
          <p:cNvPr id="2051" name="Picture 3" descr="D:\00 HUMAN TRAFFICKING DGN P OTO\Bahan Internet slides on HT\human-trafficking-presentation-12-728.jpg"/>
          <p:cNvPicPr>
            <a:picLocks noChangeAspect="1" noChangeArrowheads="1"/>
          </p:cNvPicPr>
          <p:nvPr/>
        </p:nvPicPr>
        <p:blipFill>
          <a:blip r:embed="rId3"/>
          <a:srcRect/>
          <a:stretch>
            <a:fillRect/>
          </a:stretch>
        </p:blipFill>
        <p:spPr bwMode="auto">
          <a:xfrm>
            <a:off x="4495800" y="685800"/>
            <a:ext cx="4495800" cy="56387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TPPO:</a:t>
            </a:r>
            <a:endParaRPr lang="en-US" dirty="0"/>
          </a:p>
        </p:txBody>
      </p:sp>
      <p:sp>
        <p:nvSpPr>
          <p:cNvPr id="3" name="Content Placeholder 2"/>
          <p:cNvSpPr>
            <a:spLocks noGrp="1"/>
          </p:cNvSpPr>
          <p:nvPr>
            <p:ph idx="1"/>
          </p:nvPr>
        </p:nvSpPr>
        <p:spPr>
          <a:xfrm>
            <a:off x="228600" y="1066800"/>
            <a:ext cx="8610600" cy="5486400"/>
          </a:xfrm>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r>
              <a:rPr lang="en-US" dirty="0" err="1" smtClean="0"/>
              <a:t>Bisa</a:t>
            </a:r>
            <a:r>
              <a:rPr lang="en-US" dirty="0" smtClean="0"/>
              <a:t> </a:t>
            </a:r>
            <a:r>
              <a:rPr lang="en-US" dirty="0" err="1" smtClean="0"/>
              <a:t>terjadi</a:t>
            </a:r>
            <a:r>
              <a:rPr lang="en-US" dirty="0" smtClean="0"/>
              <a:t> </a:t>
            </a:r>
            <a:r>
              <a:rPr lang="en-US" dirty="0" err="1" smtClean="0"/>
              <a:t>di</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negara</a:t>
            </a:r>
            <a:r>
              <a:rPr lang="en-US" dirty="0" smtClean="0"/>
              <a:t> (WITHIN A COUNTRY): </a:t>
            </a:r>
          </a:p>
          <a:p>
            <a:pPr lvl="1"/>
            <a:r>
              <a:rPr lang="en-US" dirty="0" err="1" smtClean="0"/>
              <a:t>Korban</a:t>
            </a:r>
            <a:r>
              <a:rPr lang="en-US" dirty="0" smtClean="0"/>
              <a:t> </a:t>
            </a:r>
            <a:r>
              <a:rPr lang="en-US" dirty="0" err="1" smtClean="0"/>
              <a:t>direkrut</a:t>
            </a:r>
            <a:r>
              <a:rPr lang="en-US" dirty="0" smtClean="0"/>
              <a:t> </a:t>
            </a:r>
            <a:r>
              <a:rPr lang="en-US" dirty="0" err="1" smtClean="0"/>
              <a:t>di</a:t>
            </a:r>
            <a:r>
              <a:rPr lang="en-US" dirty="0" smtClean="0"/>
              <a:t> </a:t>
            </a:r>
            <a:r>
              <a:rPr lang="en-US" dirty="0" err="1" smtClean="0"/>
              <a:t>desa</a:t>
            </a:r>
            <a:r>
              <a:rPr lang="en-US" dirty="0" smtClean="0"/>
              <a:t> </a:t>
            </a:r>
            <a:r>
              <a:rPr lang="en-US" dirty="0" err="1" smtClean="0"/>
              <a:t>dan</a:t>
            </a:r>
            <a:r>
              <a:rPr lang="en-US" dirty="0" smtClean="0"/>
              <a:t> </a:t>
            </a:r>
            <a:r>
              <a:rPr lang="en-US" dirty="0" err="1" smtClean="0"/>
              <a:t>dijual</a:t>
            </a:r>
            <a:r>
              <a:rPr lang="en-US" dirty="0" smtClean="0"/>
              <a:t> </a:t>
            </a:r>
            <a:r>
              <a:rPr lang="en-US" dirty="0" err="1" smtClean="0"/>
              <a:t>di</a:t>
            </a:r>
            <a:r>
              <a:rPr lang="en-US" dirty="0" smtClean="0"/>
              <a:t> </a:t>
            </a:r>
            <a:r>
              <a:rPr lang="en-US" dirty="0" err="1" smtClean="0"/>
              <a:t>kota</a:t>
            </a:r>
            <a:r>
              <a:rPr lang="en-US" dirty="0" smtClean="0"/>
              <a:t>, </a:t>
            </a:r>
            <a:r>
              <a:rPr lang="en-US" dirty="0" err="1" smtClean="0"/>
              <a:t>atau</a:t>
            </a:r>
            <a:endParaRPr lang="en-US" dirty="0" smtClean="0"/>
          </a:p>
          <a:p>
            <a:pPr lvl="1"/>
            <a:r>
              <a:rPr lang="en-US" dirty="0" err="1" smtClean="0"/>
              <a:t>Korban</a:t>
            </a:r>
            <a:r>
              <a:rPr lang="en-US" dirty="0" smtClean="0"/>
              <a:t> </a:t>
            </a:r>
            <a:r>
              <a:rPr lang="en-US" dirty="0" err="1" smtClean="0"/>
              <a:t>di</a:t>
            </a:r>
            <a:r>
              <a:rPr lang="en-US" dirty="0" smtClean="0"/>
              <a:t> </a:t>
            </a:r>
            <a:r>
              <a:rPr lang="en-US" dirty="0" err="1" smtClean="0"/>
              <a:t>rekrut</a:t>
            </a:r>
            <a:r>
              <a:rPr lang="en-US" dirty="0" smtClean="0"/>
              <a:t> </a:t>
            </a:r>
            <a:r>
              <a:rPr lang="en-US" dirty="0" err="1" smtClean="0"/>
              <a:t>di</a:t>
            </a:r>
            <a:r>
              <a:rPr lang="en-US" dirty="0" smtClean="0"/>
              <a:t> </a:t>
            </a:r>
            <a:r>
              <a:rPr lang="en-US" dirty="0" err="1" smtClean="0"/>
              <a:t>sebuah</a:t>
            </a:r>
            <a:r>
              <a:rPr lang="en-US" dirty="0" smtClean="0"/>
              <a:t> </a:t>
            </a:r>
            <a:r>
              <a:rPr lang="en-US" dirty="0" err="1" smtClean="0"/>
              <a:t>daerah</a:t>
            </a:r>
            <a:r>
              <a:rPr lang="en-US" dirty="0" smtClean="0"/>
              <a:t>/</a:t>
            </a:r>
            <a:r>
              <a:rPr lang="en-US" dirty="0" err="1" smtClean="0"/>
              <a:t>pulau</a:t>
            </a:r>
            <a:r>
              <a:rPr lang="en-US" dirty="0" smtClean="0"/>
              <a:t> </a:t>
            </a:r>
            <a:r>
              <a:rPr lang="en-US" dirty="0" err="1" smtClean="0"/>
              <a:t>dan</a:t>
            </a:r>
            <a:r>
              <a:rPr lang="en-US" dirty="0" smtClean="0"/>
              <a:t> </a:t>
            </a:r>
            <a:r>
              <a:rPr lang="en-US" dirty="0" err="1" smtClean="0"/>
              <a:t>kemudian</a:t>
            </a:r>
            <a:r>
              <a:rPr lang="en-US" dirty="0" smtClean="0"/>
              <a:t> </a:t>
            </a:r>
            <a:r>
              <a:rPr lang="en-US" dirty="0" err="1" smtClean="0"/>
              <a:t>dijual</a:t>
            </a:r>
            <a:r>
              <a:rPr lang="en-US" dirty="0" smtClean="0"/>
              <a:t> </a:t>
            </a:r>
            <a:r>
              <a:rPr lang="en-US" dirty="0" err="1" smtClean="0"/>
              <a:t>di</a:t>
            </a:r>
            <a:r>
              <a:rPr lang="en-US" dirty="0" smtClean="0"/>
              <a:t> </a:t>
            </a:r>
            <a:r>
              <a:rPr lang="en-US" dirty="0" err="1" smtClean="0"/>
              <a:t>daerah</a:t>
            </a:r>
            <a:r>
              <a:rPr lang="en-US" dirty="0" smtClean="0"/>
              <a:t>/</a:t>
            </a:r>
            <a:r>
              <a:rPr lang="en-US" dirty="0" err="1" smtClean="0"/>
              <a:t>pulau</a:t>
            </a:r>
            <a:r>
              <a:rPr lang="en-US" dirty="0" smtClean="0"/>
              <a:t> lain.</a:t>
            </a:r>
          </a:p>
          <a:p>
            <a:r>
              <a:rPr lang="en-US" dirty="0" err="1" smtClean="0"/>
              <a:t>Bisa</a:t>
            </a:r>
            <a:r>
              <a:rPr lang="en-US" dirty="0" smtClean="0"/>
              <a:t> </a:t>
            </a:r>
            <a:r>
              <a:rPr lang="en-US" dirty="0" err="1" smtClean="0"/>
              <a:t>direkrut</a:t>
            </a:r>
            <a:r>
              <a:rPr lang="en-US" dirty="0" smtClean="0"/>
              <a:t> </a:t>
            </a:r>
            <a:r>
              <a:rPr lang="en-US" dirty="0" err="1" smtClean="0"/>
              <a:t>di</a:t>
            </a:r>
            <a:r>
              <a:rPr lang="en-US" dirty="0" smtClean="0"/>
              <a:t> </a:t>
            </a:r>
            <a:r>
              <a:rPr lang="en-US" dirty="0" err="1" smtClean="0"/>
              <a:t>sebuah</a:t>
            </a:r>
            <a:r>
              <a:rPr lang="en-US" dirty="0" smtClean="0"/>
              <a:t> </a:t>
            </a:r>
            <a:r>
              <a:rPr lang="en-US" dirty="0" err="1" smtClean="0"/>
              <a:t>negara</a:t>
            </a:r>
            <a:r>
              <a:rPr lang="en-US" dirty="0" smtClean="0"/>
              <a:t> (</a:t>
            </a:r>
            <a:r>
              <a:rPr lang="en-US" dirty="0" err="1" smtClean="0">
                <a:solidFill>
                  <a:srgbClr val="FFFF00"/>
                </a:solidFill>
              </a:rPr>
              <a:t>umumnya</a:t>
            </a:r>
            <a:r>
              <a:rPr lang="en-US" dirty="0" smtClean="0">
                <a:solidFill>
                  <a:srgbClr val="FFFF00"/>
                </a:solidFill>
              </a:rPr>
              <a:t> </a:t>
            </a:r>
            <a:r>
              <a:rPr lang="en-US" dirty="0" err="1" smtClean="0">
                <a:solidFill>
                  <a:srgbClr val="FFFF00"/>
                </a:solidFill>
              </a:rPr>
              <a:t>di</a:t>
            </a:r>
            <a:r>
              <a:rPr lang="en-US" dirty="0" smtClean="0">
                <a:solidFill>
                  <a:srgbClr val="FFFF00"/>
                </a:solidFill>
              </a:rPr>
              <a:t> </a:t>
            </a:r>
            <a:r>
              <a:rPr lang="en-US" dirty="0" err="1" smtClean="0">
                <a:solidFill>
                  <a:srgbClr val="FFFF00"/>
                </a:solidFill>
              </a:rPr>
              <a:t>negara</a:t>
            </a:r>
            <a:r>
              <a:rPr lang="en-US" dirty="0" smtClean="0">
                <a:solidFill>
                  <a:srgbClr val="FFFF00"/>
                </a:solidFill>
              </a:rPr>
              <a:t> </a:t>
            </a:r>
            <a:r>
              <a:rPr lang="en-US" dirty="0" err="1" smtClean="0">
                <a:solidFill>
                  <a:srgbClr val="FFFF00"/>
                </a:solidFill>
              </a:rPr>
              <a:t>miskin</a:t>
            </a:r>
            <a:r>
              <a:rPr lang="en-US" dirty="0" smtClean="0">
                <a:solidFill>
                  <a:srgbClr val="FFFF00"/>
                </a:solidFill>
              </a:rPr>
              <a:t> </a:t>
            </a:r>
            <a:r>
              <a:rPr lang="en-US" dirty="0" err="1" smtClean="0">
                <a:solidFill>
                  <a:srgbClr val="FFFF00"/>
                </a:solidFill>
              </a:rPr>
              <a:t>atau</a:t>
            </a:r>
            <a:r>
              <a:rPr lang="en-US" dirty="0" smtClean="0">
                <a:solidFill>
                  <a:srgbClr val="FFFF00"/>
                </a:solidFill>
              </a:rPr>
              <a:t> </a:t>
            </a:r>
            <a:r>
              <a:rPr lang="en-US" dirty="0" err="1" smtClean="0">
                <a:solidFill>
                  <a:srgbClr val="FFFF00"/>
                </a:solidFill>
              </a:rPr>
              <a:t>sedang</a:t>
            </a:r>
            <a:r>
              <a:rPr lang="en-US" dirty="0" smtClean="0">
                <a:solidFill>
                  <a:srgbClr val="FFFF00"/>
                </a:solidFill>
              </a:rPr>
              <a:t> </a:t>
            </a:r>
            <a:r>
              <a:rPr lang="en-US" dirty="0" err="1" smtClean="0">
                <a:solidFill>
                  <a:srgbClr val="FFFF00"/>
                </a:solidFill>
              </a:rPr>
              <a:t>dalam</a:t>
            </a:r>
            <a:r>
              <a:rPr lang="en-US" dirty="0" smtClean="0">
                <a:solidFill>
                  <a:srgbClr val="FFFF00"/>
                </a:solidFill>
              </a:rPr>
              <a:t> </a:t>
            </a:r>
            <a:r>
              <a:rPr lang="en-US" dirty="0" err="1" smtClean="0">
                <a:solidFill>
                  <a:srgbClr val="FFFF00"/>
                </a:solidFill>
              </a:rPr>
              <a:t>konflik</a:t>
            </a:r>
            <a:r>
              <a:rPr lang="en-US" dirty="0" smtClean="0">
                <a:solidFill>
                  <a:srgbClr val="FFFF00"/>
                </a:solidFill>
              </a:rPr>
              <a:t> </a:t>
            </a:r>
            <a:r>
              <a:rPr lang="en-US" dirty="0" err="1" smtClean="0">
                <a:solidFill>
                  <a:srgbClr val="FFFF00"/>
                </a:solidFill>
              </a:rPr>
              <a:t>atau</a:t>
            </a:r>
            <a:r>
              <a:rPr lang="en-US" dirty="0" smtClean="0">
                <a:solidFill>
                  <a:srgbClr val="FFFF00"/>
                </a:solidFill>
              </a:rPr>
              <a:t> </a:t>
            </a:r>
            <a:r>
              <a:rPr lang="en-US" dirty="0" err="1" smtClean="0">
                <a:solidFill>
                  <a:srgbClr val="FFFF00"/>
                </a:solidFill>
              </a:rPr>
              <a:t>tingkat</a:t>
            </a:r>
            <a:r>
              <a:rPr lang="en-US" dirty="0" smtClean="0">
                <a:solidFill>
                  <a:srgbClr val="FFFF00"/>
                </a:solidFill>
              </a:rPr>
              <a:t> </a:t>
            </a:r>
            <a:r>
              <a:rPr lang="en-US" dirty="0" err="1" smtClean="0">
                <a:solidFill>
                  <a:srgbClr val="FFFF00"/>
                </a:solidFill>
              </a:rPr>
              <a:t>korupsi</a:t>
            </a:r>
            <a:r>
              <a:rPr lang="en-US" dirty="0" smtClean="0">
                <a:solidFill>
                  <a:srgbClr val="FFFF00"/>
                </a:solidFill>
              </a:rPr>
              <a:t> </a:t>
            </a:r>
            <a:r>
              <a:rPr lang="en-US" dirty="0" err="1" smtClean="0">
                <a:solidFill>
                  <a:srgbClr val="FFFF00"/>
                </a:solidFill>
              </a:rPr>
              <a:t>tinggi</a:t>
            </a:r>
            <a:r>
              <a:rPr lang="en-US" dirty="0" smtClean="0"/>
              <a:t>), </a:t>
            </a:r>
            <a:r>
              <a:rPr lang="en-US" dirty="0" err="1" smtClean="0"/>
              <a:t>diangkut</a:t>
            </a:r>
            <a:r>
              <a:rPr lang="en-US" dirty="0" smtClean="0"/>
              <a:t> </a:t>
            </a:r>
            <a:r>
              <a:rPr lang="en-US" dirty="0" err="1" smtClean="0"/>
              <a:t>ke</a:t>
            </a:r>
            <a:r>
              <a:rPr lang="en-US" dirty="0" smtClean="0"/>
              <a:t> </a:t>
            </a:r>
            <a:r>
              <a:rPr lang="en-US" dirty="0" err="1" smtClean="0"/>
              <a:t>sebuah</a:t>
            </a:r>
            <a:r>
              <a:rPr lang="en-US" dirty="0" smtClean="0"/>
              <a:t> </a:t>
            </a:r>
            <a:r>
              <a:rPr lang="en-US" dirty="0" err="1" smtClean="0"/>
              <a:t>negara</a:t>
            </a:r>
            <a:r>
              <a:rPr lang="en-US" dirty="0" smtClean="0"/>
              <a:t> transit </a:t>
            </a:r>
            <a:r>
              <a:rPr lang="en-US" dirty="0" err="1" smtClean="0"/>
              <a:t>dan</a:t>
            </a:r>
            <a:r>
              <a:rPr lang="en-US" dirty="0" smtClean="0"/>
              <a:t> </a:t>
            </a:r>
            <a:r>
              <a:rPr lang="en-US" dirty="0" err="1" smtClean="0"/>
              <a:t>kemudian</a:t>
            </a:r>
            <a:r>
              <a:rPr lang="en-US" dirty="0" smtClean="0"/>
              <a:t> </a:t>
            </a:r>
            <a:r>
              <a:rPr lang="en-US" dirty="0" err="1" smtClean="0"/>
              <a:t>diangkut</a:t>
            </a:r>
            <a:r>
              <a:rPr lang="en-US" dirty="0" smtClean="0"/>
              <a:t> </a:t>
            </a:r>
            <a:r>
              <a:rPr lang="en-US" dirty="0" err="1" smtClean="0"/>
              <a:t>lagi</a:t>
            </a:r>
            <a:r>
              <a:rPr lang="en-US" dirty="0" smtClean="0"/>
              <a:t> </a:t>
            </a:r>
            <a:r>
              <a:rPr lang="en-US" dirty="0" err="1" smtClean="0"/>
              <a:t>untuk</a:t>
            </a:r>
            <a:r>
              <a:rPr lang="en-US" dirty="0" smtClean="0"/>
              <a:t> </a:t>
            </a:r>
            <a:r>
              <a:rPr lang="en-US" dirty="0" err="1" smtClean="0"/>
              <a:t>dijual</a:t>
            </a:r>
            <a:r>
              <a:rPr lang="en-US" dirty="0" smtClean="0"/>
              <a:t> </a:t>
            </a:r>
            <a:r>
              <a:rPr lang="en-US" dirty="0" err="1" smtClean="0"/>
              <a:t>di</a:t>
            </a:r>
            <a:r>
              <a:rPr lang="en-US" dirty="0" smtClean="0"/>
              <a:t> </a:t>
            </a:r>
            <a:r>
              <a:rPr lang="en-US" dirty="0" err="1" smtClean="0"/>
              <a:t>negara-negara</a:t>
            </a:r>
            <a:r>
              <a:rPr lang="en-US" dirty="0" smtClean="0"/>
              <a:t> </a:t>
            </a:r>
            <a:r>
              <a:rPr lang="en-US" dirty="0" err="1" smtClean="0"/>
              <a:t>kaya</a:t>
            </a:r>
            <a:r>
              <a:rPr lang="en-US" dirty="0" smtClean="0"/>
              <a:t> / </a:t>
            </a:r>
            <a:r>
              <a:rPr lang="en-US" dirty="0" err="1" smtClean="0"/>
              <a:t>industri</a:t>
            </a:r>
            <a:r>
              <a:rPr lang="en-US" dirty="0" smtClean="0"/>
              <a:t> </a:t>
            </a:r>
            <a:r>
              <a:rPr lang="en-US" dirty="0" err="1" smtClean="0"/>
              <a:t>maju</a:t>
            </a:r>
            <a:r>
              <a:rPr lang="en-US" dirty="0" smtClean="0"/>
              <a:t> (</a:t>
            </a:r>
            <a:r>
              <a:rPr lang="en-US" dirty="0" err="1" smtClean="0"/>
              <a:t>spt</a:t>
            </a:r>
            <a:r>
              <a:rPr lang="en-US" dirty="0" smtClean="0"/>
              <a:t> AS, </a:t>
            </a:r>
            <a:r>
              <a:rPr lang="en-US" dirty="0" err="1" smtClean="0"/>
              <a:t>Eropa</a:t>
            </a:r>
            <a:r>
              <a:rPr lang="en-US" dirty="0" smtClean="0"/>
              <a:t> Barat, </a:t>
            </a:r>
            <a:r>
              <a:rPr lang="en-US" dirty="0" err="1" smtClean="0"/>
              <a:t>Kanada</a:t>
            </a:r>
            <a:r>
              <a:rPr lang="en-US" dirty="0" smtClean="0"/>
              <a:t>, Australia, </a:t>
            </a:r>
            <a:r>
              <a:rPr lang="en-US" dirty="0" err="1" smtClean="0"/>
              <a:t>Jepang</a:t>
            </a:r>
            <a:r>
              <a:rPr lang="en-US" dirty="0" smtClean="0"/>
              <a:t>, Hong Kong </a:t>
            </a:r>
            <a:r>
              <a:rPr lang="en-US" dirty="0" err="1" smtClean="0"/>
              <a:t>dan</a:t>
            </a:r>
            <a:r>
              <a:rPr lang="en-US" dirty="0" smtClean="0"/>
              <a:t> Taiwan, Arab Saudi </a:t>
            </a:r>
            <a:r>
              <a:rPr lang="en-US" dirty="0" err="1" smtClean="0"/>
              <a:t>atau</a:t>
            </a:r>
            <a:r>
              <a:rPr lang="en-US" dirty="0" smtClean="0"/>
              <a:t> Israel).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981200"/>
          </a:xfrm>
          <a:ln>
            <a:solidFill>
              <a:schemeClr val="accent1"/>
            </a:solidFill>
          </a:ln>
        </p:spPr>
        <p:txBody>
          <a:bodyPr>
            <a:normAutofit fontScale="90000"/>
          </a:bodyPr>
          <a:lstStyle/>
          <a:p>
            <a:r>
              <a:rPr lang="en-US" sz="2200" b="1" dirty="0" smtClean="0"/>
              <a:t>13 people suffocate in Libya shipping container tied to human traffickers: aid group</a:t>
            </a:r>
            <a:r>
              <a:rPr lang="en-US" sz="2200" dirty="0" smtClean="0"/>
              <a:t/>
            </a:r>
            <a:br>
              <a:rPr lang="en-US" sz="2200" dirty="0" smtClean="0"/>
            </a:br>
            <a:r>
              <a:rPr lang="en-US" sz="2200" b="1" dirty="0" smtClean="0">
                <a:solidFill>
                  <a:srgbClr val="002060"/>
                </a:solidFill>
              </a:rPr>
              <a:t>The 13 dead were among 69 people packed into a locked shipping container </a:t>
            </a:r>
            <a:r>
              <a:rPr lang="en-US" sz="2200" dirty="0" smtClean="0"/>
              <a:t>by traffickers, Red Crescent officials say. </a:t>
            </a:r>
            <a:br>
              <a:rPr lang="en-US" sz="2200" dirty="0" smtClean="0"/>
            </a:br>
            <a:r>
              <a:rPr lang="en-US" sz="2200" dirty="0" smtClean="0"/>
              <a:t>By </a:t>
            </a:r>
            <a:r>
              <a:rPr lang="en-US" sz="2200" b="1" cap="all" dirty="0" smtClean="0"/>
              <a:t>MAGGIE MICHAEL  </a:t>
            </a:r>
            <a:r>
              <a:rPr lang="en-US" sz="2200" dirty="0" smtClean="0"/>
              <a:t>The Associated Press</a:t>
            </a:r>
            <a:br>
              <a:rPr lang="en-US" sz="2200" dirty="0" smtClean="0"/>
            </a:br>
            <a:r>
              <a:rPr lang="en-US" sz="2200" dirty="0" smtClean="0"/>
              <a:t>Thursday., Feb. 23, 2017</a:t>
            </a:r>
            <a:endParaRPr lang="en-US" dirty="0"/>
          </a:p>
        </p:txBody>
      </p:sp>
      <p:sp>
        <p:nvSpPr>
          <p:cNvPr id="3" name="Content Placeholder 2"/>
          <p:cNvSpPr>
            <a:spLocks noGrp="1"/>
          </p:cNvSpPr>
          <p:nvPr>
            <p:ph idx="1"/>
          </p:nvPr>
        </p:nvSpPr>
        <p:spPr>
          <a:xfrm>
            <a:off x="457200" y="2514600"/>
            <a:ext cx="4267200" cy="3611563"/>
          </a:xfrm>
        </p:spPr>
        <p:txBody>
          <a:bodyPr/>
          <a:lstStyle/>
          <a:p>
            <a:pPr>
              <a:buNone/>
            </a:pPr>
            <a:r>
              <a:rPr lang="en-US" dirty="0" smtClean="0"/>
              <a:t>.</a:t>
            </a:r>
            <a:endParaRPr lang="en-US" dirty="0"/>
          </a:p>
        </p:txBody>
      </p:sp>
      <p:pic>
        <p:nvPicPr>
          <p:cNvPr id="1026" name="Picture 2" descr="C:\Users\userR1916\Desktop\shipping-containersjpg.jpg.size.custom.crop.1086x659.jpg"/>
          <p:cNvPicPr>
            <a:picLocks noChangeAspect="1" noChangeArrowheads="1"/>
          </p:cNvPicPr>
          <p:nvPr/>
        </p:nvPicPr>
        <p:blipFill>
          <a:blip r:embed="rId2"/>
          <a:srcRect/>
          <a:stretch>
            <a:fillRect/>
          </a:stretch>
        </p:blipFill>
        <p:spPr bwMode="auto">
          <a:xfrm>
            <a:off x="152400" y="2438400"/>
            <a:ext cx="4419600" cy="4114800"/>
          </a:xfrm>
          <a:prstGeom prst="rect">
            <a:avLst/>
          </a:prstGeom>
          <a:noFill/>
        </p:spPr>
      </p:pic>
      <p:pic>
        <p:nvPicPr>
          <p:cNvPr id="1027" name="Picture 3" descr="C:\Users\userR1916\Desktop\shipping-container.jpg"/>
          <p:cNvPicPr>
            <a:picLocks noChangeAspect="1" noChangeArrowheads="1"/>
          </p:cNvPicPr>
          <p:nvPr/>
        </p:nvPicPr>
        <p:blipFill>
          <a:blip r:embed="rId3"/>
          <a:srcRect/>
          <a:stretch>
            <a:fillRect/>
          </a:stretch>
        </p:blipFill>
        <p:spPr bwMode="auto">
          <a:xfrm>
            <a:off x="4876800" y="2438400"/>
            <a:ext cx="4124325" cy="4114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981200"/>
          </a:xfrm>
          <a:ln>
            <a:solidFill>
              <a:schemeClr val="accent1"/>
            </a:solidFill>
          </a:ln>
        </p:spPr>
        <p:txBody>
          <a:bodyPr>
            <a:noAutofit/>
          </a:bodyPr>
          <a:lstStyle/>
          <a:p>
            <a:pPr fontAlgn="base"/>
            <a:r>
              <a:rPr lang="en-US" sz="1600" b="1" dirty="0" smtClean="0"/>
              <a:t>Human Smugglers Try New Tactic</a:t>
            </a:r>
            <a:r>
              <a:rPr lang="en-US" sz="1600" dirty="0" smtClean="0"/>
              <a:t/>
            </a:r>
            <a:br>
              <a:rPr lang="en-US" sz="1600" dirty="0" smtClean="0"/>
            </a:br>
            <a:r>
              <a:rPr lang="en-US" sz="1600" b="1" dirty="0" smtClean="0"/>
              <a:t>Alarming Discovery of Chinese in Steel Container</a:t>
            </a:r>
            <a:r>
              <a:rPr lang="en-US" sz="1600" dirty="0" smtClean="0"/>
              <a:t/>
            </a:r>
            <a:br>
              <a:rPr lang="en-US" sz="1600" dirty="0" smtClean="0"/>
            </a:br>
            <a:r>
              <a:rPr lang="en-US" sz="1600" b="1" dirty="0" smtClean="0"/>
              <a:t>By </a:t>
            </a:r>
            <a:r>
              <a:rPr lang="en-US" sz="1600" b="1" u="sng" dirty="0" smtClean="0">
                <a:hlinkClick r:id="rId2"/>
              </a:rPr>
              <a:t>Mike </a:t>
            </a:r>
            <a:r>
              <a:rPr lang="en-US" sz="1600" b="1" u="sng" dirty="0" err="1" smtClean="0">
                <a:hlinkClick r:id="rId2"/>
              </a:rPr>
              <a:t>Brunker</a:t>
            </a:r>
            <a:r>
              <a:rPr lang="en-US" sz="1600" b="1" u="sng" dirty="0" smtClean="0"/>
              <a:t> </a:t>
            </a:r>
            <a:r>
              <a:rPr lang="en-US" sz="1600" dirty="0" smtClean="0"/>
              <a:t>Projects Team editor msnbc.com</a:t>
            </a:r>
            <a:br>
              <a:rPr lang="en-US" sz="1600" dirty="0" smtClean="0"/>
            </a:br>
            <a:r>
              <a:rPr lang="en-US" sz="1600" u="sng" dirty="0" smtClean="0">
                <a:hlinkClick r:id="rId3"/>
              </a:rPr>
              <a:t>Feb. 8, 2000</a:t>
            </a:r>
            <a:r>
              <a:rPr lang="en-US" sz="1600" dirty="0" smtClean="0">
                <a:hlinkClick r:id="rId3"/>
              </a:rPr>
              <a:t> </a:t>
            </a:r>
            <a:r>
              <a:rPr lang="en-US" sz="1600" dirty="0" smtClean="0"/>
              <a:t> — Adding new peril to an already dangerous practice, China’s human smugglers have dispatched at least one group of illegal immigrants to the United States </a:t>
            </a:r>
            <a:r>
              <a:rPr lang="en-US" sz="1600" b="1" dirty="0" smtClean="0">
                <a:solidFill>
                  <a:srgbClr val="C00000"/>
                </a:solidFill>
              </a:rPr>
              <a:t>inside a hard-top shipping container </a:t>
            </a:r>
            <a:r>
              <a:rPr lang="en-US" sz="1600" dirty="0" smtClean="0"/>
              <a:t>- a 40-foot-long steel box that gives its occupants no chance of escape if something goes wrong.</a:t>
            </a:r>
            <a:br>
              <a:rPr lang="en-US" sz="1600" dirty="0" smtClean="0"/>
            </a:br>
            <a:endParaRPr lang="en-US" sz="1600" dirty="0"/>
          </a:p>
        </p:txBody>
      </p:sp>
      <p:sp>
        <p:nvSpPr>
          <p:cNvPr id="3" name="Content Placeholder 2"/>
          <p:cNvSpPr>
            <a:spLocks noGrp="1"/>
          </p:cNvSpPr>
          <p:nvPr>
            <p:ph idx="1"/>
          </p:nvPr>
        </p:nvSpPr>
        <p:spPr>
          <a:xfrm>
            <a:off x="2209800" y="3429000"/>
            <a:ext cx="4038600" cy="1752601"/>
          </a:xfrm>
        </p:spPr>
        <p:txBody>
          <a:bodyPr>
            <a:normAutofit/>
          </a:bodyPr>
          <a:lstStyle/>
          <a:p>
            <a:pPr>
              <a:buNone/>
            </a:pPr>
            <a:r>
              <a:rPr lang="en-US" sz="800" dirty="0" smtClean="0"/>
              <a:t>.</a:t>
            </a:r>
            <a:endParaRPr lang="en-US" sz="800" dirty="0"/>
          </a:p>
        </p:txBody>
      </p:sp>
      <p:pic>
        <p:nvPicPr>
          <p:cNvPr id="2050" name="Picture 2" descr="C:\Users\userR1916\Desktop\536985.grid-6x2.jpg"/>
          <p:cNvPicPr>
            <a:picLocks noChangeAspect="1" noChangeArrowheads="1"/>
          </p:cNvPicPr>
          <p:nvPr/>
        </p:nvPicPr>
        <p:blipFill>
          <a:blip r:embed="rId4"/>
          <a:srcRect/>
          <a:stretch>
            <a:fillRect/>
          </a:stretch>
        </p:blipFill>
        <p:spPr bwMode="auto">
          <a:xfrm>
            <a:off x="609600" y="2362200"/>
            <a:ext cx="8077200" cy="426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err="1" smtClean="0"/>
              <a:t>Presentasi</a:t>
            </a:r>
            <a:r>
              <a:rPr lang="en-US" dirty="0" smtClean="0"/>
              <a:t> </a:t>
            </a:r>
            <a:r>
              <a:rPr lang="en-US" dirty="0" err="1" smtClean="0"/>
              <a:t>ini</a:t>
            </a:r>
            <a:r>
              <a:rPr lang="en-US" dirty="0" smtClean="0"/>
              <a:t> </a:t>
            </a:r>
            <a:r>
              <a:rPr lang="en-US" dirty="0" err="1" smtClean="0"/>
              <a:t>bertujuan</a:t>
            </a:r>
            <a:r>
              <a:rPr lang="en-US" dirty="0" smtClean="0"/>
              <a:t> </a:t>
            </a:r>
            <a:r>
              <a:rPr lang="en-US" dirty="0" err="1" smtClean="0"/>
              <a:t>untuk</a:t>
            </a:r>
            <a:r>
              <a:rPr lang="en-US" dirty="0" smtClean="0"/>
              <a:t> </a:t>
            </a:r>
            <a:r>
              <a:rPr lang="en-US" dirty="0" err="1" smtClean="0"/>
              <a:t>memperlihatkan</a:t>
            </a:r>
            <a:r>
              <a:rPr lang="en-US" dirty="0" smtClean="0"/>
              <a:t> </a:t>
            </a:r>
            <a:r>
              <a:rPr lang="en-US" dirty="0" err="1" smtClean="0"/>
              <a:t>bahwa</a:t>
            </a:r>
            <a:r>
              <a:rPr lang="en-US" dirty="0" smtClean="0"/>
              <a:t>:</a:t>
            </a:r>
            <a:endParaRPr lang="en-US" dirty="0"/>
          </a:p>
        </p:txBody>
      </p:sp>
      <p:sp>
        <p:nvSpPr>
          <p:cNvPr id="3" name="Content Placeholder 2"/>
          <p:cNvSpPr>
            <a:spLocks noGrp="1"/>
          </p:cNvSpPr>
          <p:nvPr>
            <p:ph idx="1"/>
          </p:nvPr>
        </p:nvSpPr>
        <p:spPr>
          <a:xfrm>
            <a:off x="228600" y="1447800"/>
            <a:ext cx="8458200" cy="5029200"/>
          </a:xfrm>
          <a:ln>
            <a:solidFill>
              <a:schemeClr val="accent1"/>
            </a:solidFill>
          </a:ln>
        </p:spPr>
        <p:txBody>
          <a:bodyPr>
            <a:normAutofit fontScale="92500" lnSpcReduction="20000"/>
          </a:bodyPr>
          <a:lstStyle/>
          <a:p>
            <a:r>
              <a:rPr lang="en-US" dirty="0" err="1" smtClean="0"/>
              <a:t>Masalah</a:t>
            </a:r>
            <a:r>
              <a:rPr lang="en-US" dirty="0" smtClean="0"/>
              <a:t> HT yang </a:t>
            </a:r>
            <a:r>
              <a:rPr lang="en-US" dirty="0" err="1" smtClean="0"/>
              <a:t>semakin</a:t>
            </a:r>
            <a:r>
              <a:rPr lang="en-US" dirty="0" smtClean="0"/>
              <a:t> </a:t>
            </a:r>
            <a:r>
              <a:rPr lang="en-US" dirty="0" err="1" smtClean="0"/>
              <a:t>semarak</a:t>
            </a:r>
            <a:r>
              <a:rPr lang="en-US" dirty="0" smtClean="0"/>
              <a:t> </a:t>
            </a:r>
            <a:r>
              <a:rPr lang="en-US" dirty="0" err="1" smtClean="0"/>
              <a:t>di</a:t>
            </a:r>
            <a:r>
              <a:rPr lang="en-US" dirty="0" smtClean="0"/>
              <a:t> NTT </a:t>
            </a:r>
            <a:r>
              <a:rPr lang="en-US" dirty="0" err="1" smtClean="0"/>
              <a:t>maupun</a:t>
            </a:r>
            <a:r>
              <a:rPr lang="en-US" dirty="0" smtClean="0"/>
              <a:t> </a:t>
            </a:r>
            <a:r>
              <a:rPr lang="en-US" dirty="0" err="1" smtClean="0"/>
              <a:t>di</a:t>
            </a:r>
            <a:r>
              <a:rPr lang="en-US" dirty="0" smtClean="0"/>
              <a:t> Indonesia </a:t>
            </a:r>
            <a:r>
              <a:rPr lang="en-US" dirty="0" err="1" smtClean="0"/>
              <a:t>pada</a:t>
            </a:r>
            <a:r>
              <a:rPr lang="en-US" dirty="0" smtClean="0"/>
              <a:t> </a:t>
            </a:r>
            <a:r>
              <a:rPr lang="en-US" dirty="0" err="1" smtClean="0"/>
              <a:t>umumnya</a:t>
            </a:r>
            <a:r>
              <a:rPr lang="en-US" dirty="0" smtClean="0"/>
              <a:t> </a:t>
            </a:r>
            <a:r>
              <a:rPr lang="en-US" dirty="0" err="1" smtClean="0"/>
              <a:t>merupakan</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sebuah</a:t>
            </a:r>
            <a:r>
              <a:rPr lang="en-US" dirty="0" smtClean="0"/>
              <a:t> </a:t>
            </a:r>
            <a:r>
              <a:rPr lang="en-US" dirty="0" err="1" smtClean="0"/>
              <a:t>kejahatan</a:t>
            </a:r>
            <a:r>
              <a:rPr lang="en-US" dirty="0" smtClean="0"/>
              <a:t> </a:t>
            </a:r>
            <a:r>
              <a:rPr lang="en-US" dirty="0" err="1" smtClean="0"/>
              <a:t>internasional</a:t>
            </a:r>
            <a:r>
              <a:rPr lang="en-US" dirty="0" smtClean="0"/>
              <a:t>: </a:t>
            </a:r>
          </a:p>
          <a:p>
            <a:pPr>
              <a:buNone/>
            </a:pPr>
            <a:r>
              <a:rPr lang="en-US" dirty="0" smtClean="0"/>
              <a:t>    </a:t>
            </a:r>
            <a:r>
              <a:rPr lang="en-US" dirty="0" err="1" smtClean="0"/>
              <a:t>Kejahatan</a:t>
            </a:r>
            <a:r>
              <a:rPr lang="en-US" dirty="0" smtClean="0"/>
              <a:t> HT </a:t>
            </a:r>
            <a:r>
              <a:rPr lang="en-US" dirty="0" err="1" smtClean="0"/>
              <a:t>menjadi</a:t>
            </a:r>
            <a:r>
              <a:rPr lang="en-US" dirty="0" smtClean="0"/>
              <a:t> </a:t>
            </a:r>
            <a:r>
              <a:rPr lang="en-US" dirty="0" err="1" smtClean="0"/>
              <a:t>subur</a:t>
            </a:r>
            <a:r>
              <a:rPr lang="en-US" dirty="0" smtClean="0"/>
              <a:t> </a:t>
            </a:r>
            <a:r>
              <a:rPr lang="en-US" dirty="0" err="1" smtClean="0"/>
              <a:t>oleh</a:t>
            </a:r>
            <a:r>
              <a:rPr lang="en-US" dirty="0" smtClean="0"/>
              <a:t>: </a:t>
            </a:r>
          </a:p>
          <a:p>
            <a:pPr>
              <a:buNone/>
            </a:pPr>
            <a:r>
              <a:rPr lang="en-US" dirty="0" smtClean="0"/>
              <a:t>    - </a:t>
            </a:r>
            <a:r>
              <a:rPr lang="en-US" dirty="0" err="1" smtClean="0"/>
              <a:t>Korupsi</a:t>
            </a:r>
            <a:r>
              <a:rPr lang="en-US" dirty="0" smtClean="0"/>
              <a:t> </a:t>
            </a:r>
            <a:r>
              <a:rPr lang="en-US" dirty="0" err="1" smtClean="0"/>
              <a:t>publik</a:t>
            </a:r>
            <a:r>
              <a:rPr lang="en-US" dirty="0" smtClean="0"/>
              <a:t> yang </a:t>
            </a:r>
            <a:r>
              <a:rPr lang="en-US" dirty="0" err="1" smtClean="0"/>
              <a:t>menggurita</a:t>
            </a:r>
            <a:endParaRPr lang="en-US" dirty="0" smtClean="0"/>
          </a:p>
          <a:p>
            <a:pPr>
              <a:buNone/>
            </a:pPr>
            <a:r>
              <a:rPr lang="en-US" dirty="0" smtClean="0"/>
              <a:t>    - </a:t>
            </a:r>
            <a:r>
              <a:rPr lang="en-US" dirty="0" err="1" smtClean="0"/>
              <a:t>Idelologi</a:t>
            </a:r>
            <a:r>
              <a:rPr lang="en-US" dirty="0" smtClean="0"/>
              <a:t> </a:t>
            </a:r>
            <a:r>
              <a:rPr lang="en-US" dirty="0" err="1" smtClean="0"/>
              <a:t>Kapitalisme</a:t>
            </a:r>
            <a:r>
              <a:rPr lang="en-US" dirty="0" smtClean="0"/>
              <a:t> Neoliberal/</a:t>
            </a:r>
            <a:r>
              <a:rPr lang="en-US" dirty="0" err="1" smtClean="0"/>
              <a:t>ekonomi</a:t>
            </a:r>
            <a:r>
              <a:rPr lang="en-US" dirty="0" smtClean="0"/>
              <a:t> </a:t>
            </a:r>
            <a:r>
              <a:rPr lang="en-US" dirty="0" err="1" smtClean="0"/>
              <a:t>pasar</a:t>
            </a:r>
            <a:r>
              <a:rPr lang="en-US" dirty="0" smtClean="0"/>
              <a:t> </a:t>
            </a:r>
            <a:r>
              <a:rPr lang="en-US" dirty="0" err="1" smtClean="0"/>
              <a:t>bebas</a:t>
            </a:r>
            <a:r>
              <a:rPr lang="en-US" dirty="0" smtClean="0"/>
              <a:t> </a:t>
            </a:r>
          </a:p>
          <a:p>
            <a:r>
              <a:rPr lang="en-US" dirty="0" err="1" smtClean="0"/>
              <a:t>Sudah</a:t>
            </a:r>
            <a:r>
              <a:rPr lang="en-US" dirty="0" smtClean="0"/>
              <a:t> </a:t>
            </a:r>
            <a:r>
              <a:rPr lang="en-US" dirty="0" err="1" smtClean="0"/>
              <a:t>ada</a:t>
            </a:r>
            <a:r>
              <a:rPr lang="en-US" dirty="0" smtClean="0"/>
              <a:t> </a:t>
            </a:r>
            <a:r>
              <a:rPr lang="en-US" dirty="0" err="1" smtClean="0"/>
              <a:t>gerakan</a:t>
            </a:r>
            <a:r>
              <a:rPr lang="en-US" dirty="0" smtClean="0"/>
              <a:t> </a:t>
            </a:r>
            <a:r>
              <a:rPr lang="en-US" dirty="0" err="1" smtClean="0"/>
              <a:t>internasional</a:t>
            </a:r>
            <a:r>
              <a:rPr lang="en-US" dirty="0" smtClean="0"/>
              <a:t> </a:t>
            </a:r>
            <a:r>
              <a:rPr lang="en-US" dirty="0" err="1" smtClean="0"/>
              <a:t>di</a:t>
            </a:r>
            <a:r>
              <a:rPr lang="en-US" dirty="0" smtClean="0"/>
              <a:t> </a:t>
            </a:r>
            <a:r>
              <a:rPr lang="en-US" dirty="0" err="1" smtClean="0"/>
              <a:t>seluruh</a:t>
            </a:r>
            <a:r>
              <a:rPr lang="en-US" dirty="0" smtClean="0"/>
              <a:t> </a:t>
            </a:r>
            <a:r>
              <a:rPr lang="en-US" dirty="0" err="1" smtClean="0"/>
              <a:t>dunia</a:t>
            </a:r>
            <a:r>
              <a:rPr lang="en-US" dirty="0" smtClean="0"/>
              <a:t> (</a:t>
            </a:r>
            <a:r>
              <a:rPr lang="en-US" dirty="0" err="1" smtClean="0"/>
              <a:t>di</a:t>
            </a:r>
            <a:r>
              <a:rPr lang="en-US" dirty="0" smtClean="0"/>
              <a:t> </a:t>
            </a:r>
            <a:r>
              <a:rPr lang="en-US" dirty="0" err="1" smtClean="0"/>
              <a:t>bawah</a:t>
            </a:r>
            <a:r>
              <a:rPr lang="en-US" dirty="0" smtClean="0"/>
              <a:t> </a:t>
            </a:r>
            <a:r>
              <a:rPr lang="en-US" dirty="0" err="1" smtClean="0"/>
              <a:t>pimpinan</a:t>
            </a:r>
            <a:r>
              <a:rPr lang="en-US" dirty="0" smtClean="0"/>
              <a:t> PBB) </a:t>
            </a:r>
            <a:r>
              <a:rPr lang="en-US" dirty="0" err="1" smtClean="0"/>
              <a:t>untuk</a:t>
            </a:r>
            <a:r>
              <a:rPr lang="en-US" dirty="0" smtClean="0"/>
              <a:t> </a:t>
            </a:r>
            <a:r>
              <a:rPr lang="en-US" dirty="0" err="1" smtClean="0"/>
              <a:t>melawan</a:t>
            </a:r>
            <a:r>
              <a:rPr lang="en-US" dirty="0" smtClean="0"/>
              <a:t> </a:t>
            </a:r>
            <a:r>
              <a:rPr lang="en-US" dirty="0" err="1" smtClean="0"/>
              <a:t>dan</a:t>
            </a:r>
            <a:r>
              <a:rPr lang="en-US" dirty="0" smtClean="0"/>
              <a:t> </a:t>
            </a:r>
            <a:r>
              <a:rPr lang="en-US" dirty="0" err="1" smtClean="0"/>
              <a:t>menghentikan</a:t>
            </a:r>
            <a:r>
              <a:rPr lang="en-US" dirty="0" smtClean="0"/>
              <a:t> </a:t>
            </a:r>
            <a:r>
              <a:rPr lang="en-US" dirty="0" err="1" smtClean="0"/>
              <a:t>kejahatan</a:t>
            </a:r>
            <a:r>
              <a:rPr lang="en-US" dirty="0" smtClean="0"/>
              <a:t> HT.</a:t>
            </a:r>
          </a:p>
          <a:p>
            <a:r>
              <a:rPr lang="en-US" dirty="0" smtClean="0"/>
              <a:t>Kita </a:t>
            </a:r>
            <a:r>
              <a:rPr lang="en-US" dirty="0" err="1" smtClean="0"/>
              <a:t>semua</a:t>
            </a:r>
            <a:r>
              <a:rPr lang="en-US" dirty="0" smtClean="0"/>
              <a:t> </a:t>
            </a:r>
            <a:r>
              <a:rPr lang="en-US" dirty="0" err="1" smtClean="0"/>
              <a:t>didorong</a:t>
            </a:r>
            <a:r>
              <a:rPr lang="en-US" dirty="0" smtClean="0"/>
              <a:t> </a:t>
            </a:r>
            <a:r>
              <a:rPr lang="en-US" dirty="0" err="1" smtClean="0"/>
              <a:t>untuk</a:t>
            </a:r>
            <a:r>
              <a:rPr lang="en-US" dirty="0" smtClean="0"/>
              <a:t> </a:t>
            </a:r>
            <a:r>
              <a:rPr lang="en-US" dirty="0" err="1" smtClean="0"/>
              <a:t>mengambil</a:t>
            </a:r>
            <a:r>
              <a:rPr lang="en-US" dirty="0" smtClean="0"/>
              <a:t> </a:t>
            </a:r>
            <a:r>
              <a:rPr lang="en-US" dirty="0" err="1" smtClean="0"/>
              <a:t>bagian</a:t>
            </a:r>
            <a:r>
              <a:rPr lang="en-US" dirty="0" smtClean="0"/>
              <a:t> </a:t>
            </a:r>
            <a:r>
              <a:rPr lang="en-US" dirty="0" err="1" smtClean="0"/>
              <a:t>dalam</a:t>
            </a:r>
            <a:r>
              <a:rPr lang="en-US" dirty="0" smtClean="0"/>
              <a:t> </a:t>
            </a:r>
            <a:r>
              <a:rPr lang="en-US" dirty="0" err="1" smtClean="0"/>
              <a:t>perjuangn</a:t>
            </a:r>
            <a:r>
              <a:rPr lang="en-US" dirty="0" smtClean="0"/>
              <a:t> </a:t>
            </a:r>
            <a:r>
              <a:rPr lang="en-US" dirty="0" err="1" smtClean="0"/>
              <a:t>kemanusiaan</a:t>
            </a:r>
            <a:r>
              <a:rPr lang="en-US" dirty="0" smtClean="0"/>
              <a:t> </a:t>
            </a:r>
            <a:r>
              <a:rPr lang="en-US" dirty="0" err="1" smtClean="0"/>
              <a:t>ini</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2286000"/>
          </a:xfrm>
        </p:spPr>
        <p:txBody>
          <a:bodyPr>
            <a:noAutofit/>
          </a:bodyPr>
          <a:lstStyle/>
          <a:p>
            <a:pPr fontAlgn="base"/>
            <a:r>
              <a:rPr lang="en-US" sz="1800" b="1" dirty="0" smtClean="0"/>
              <a:t>Illegal Migrants in Shipping Containers Could Become a New Trend</a:t>
            </a:r>
            <a:br>
              <a:rPr lang="en-US" sz="1800" b="1" dirty="0" smtClean="0"/>
            </a:br>
            <a:r>
              <a:rPr lang="en-US" sz="1800" u="sng" dirty="0" smtClean="0">
                <a:hlinkClick r:id="rId2"/>
              </a:rPr>
              <a:t>September 8, 2014</a:t>
            </a:r>
            <a:r>
              <a:rPr lang="en-US" sz="1800" dirty="0" smtClean="0"/>
              <a:t> </a:t>
            </a:r>
            <a:r>
              <a:rPr lang="en-US" sz="1800" u="sng" dirty="0" smtClean="0">
                <a:hlinkClick r:id="rId3"/>
              </a:rPr>
              <a:t>Marissa</a:t>
            </a:r>
            <a:r>
              <a:rPr lang="en-US" sz="1800" dirty="0" smtClean="0"/>
              <a:t> </a:t>
            </a:r>
            <a:r>
              <a:rPr lang="en-US" sz="1800" u="sng" dirty="0" smtClean="0">
                <a:hlinkClick r:id="rId2"/>
              </a:rPr>
              <a:t>Leave a comment</a:t>
            </a:r>
            <a:r>
              <a:rPr lang="en-US" sz="1800" dirty="0" smtClean="0"/>
              <a:t/>
            </a:r>
            <a:br>
              <a:rPr lang="en-US" sz="1800" dirty="0" smtClean="0"/>
            </a:br>
            <a:r>
              <a:rPr lang="en-US" sz="1800" dirty="0" smtClean="0"/>
              <a:t>Earlier this summer, </a:t>
            </a:r>
            <a:r>
              <a:rPr lang="en-US" sz="1800" b="1" dirty="0" smtClean="0"/>
              <a:t>35 Afghani Sikhs were discovered inside of a shipping container in </a:t>
            </a:r>
            <a:r>
              <a:rPr lang="en-US" sz="1800" b="1" dirty="0" err="1" smtClean="0"/>
              <a:t>Tilbury</a:t>
            </a:r>
            <a:r>
              <a:rPr lang="en-US" sz="1800" b="1" dirty="0" smtClean="0"/>
              <a:t>, UK. </a:t>
            </a:r>
            <a:r>
              <a:rPr lang="en-US" sz="1800" dirty="0" smtClean="0"/>
              <a:t>Out of the 35 individuals found, 34 luckily survived. Their survival depended on their frantic banging and screaming from within the container which alerted dock workers of their whereabouts. The unventilated steel shipping container could have transformed into a tomb for all of its occupants during its journey from </a:t>
            </a:r>
            <a:r>
              <a:rPr lang="en-US" sz="1800" dirty="0" err="1" smtClean="0"/>
              <a:t>Zeebrugge</a:t>
            </a:r>
            <a:r>
              <a:rPr lang="en-US" sz="1800" dirty="0" smtClean="0"/>
              <a:t> to </a:t>
            </a:r>
            <a:r>
              <a:rPr lang="en-US" sz="1800" dirty="0" err="1" smtClean="0"/>
              <a:t>Tilbury</a:t>
            </a:r>
            <a:r>
              <a:rPr lang="en-US" sz="1800" dirty="0" smtClean="0"/>
              <a:t>. A similar fate unfolded with 58 Chinese migrants who died in a truck from </a:t>
            </a:r>
            <a:r>
              <a:rPr lang="en-US" sz="1800" dirty="0" err="1" smtClean="0"/>
              <a:t>Zeebrugge</a:t>
            </a:r>
            <a:r>
              <a:rPr lang="en-US" sz="1800" dirty="0" smtClean="0"/>
              <a:t> to Dover over 14 years ago.</a:t>
            </a:r>
            <a:endParaRPr lang="en-US" sz="1800" dirty="0"/>
          </a:p>
        </p:txBody>
      </p:sp>
      <p:sp>
        <p:nvSpPr>
          <p:cNvPr id="3" name="Content Placeholder 2"/>
          <p:cNvSpPr>
            <a:spLocks noGrp="1"/>
          </p:cNvSpPr>
          <p:nvPr>
            <p:ph idx="1"/>
          </p:nvPr>
        </p:nvSpPr>
        <p:spPr>
          <a:xfrm>
            <a:off x="1905000" y="2286001"/>
            <a:ext cx="4648200" cy="2133600"/>
          </a:xfrm>
        </p:spPr>
        <p:txBody>
          <a:bodyPr/>
          <a:lstStyle/>
          <a:p>
            <a:pPr>
              <a:buNone/>
            </a:pPr>
            <a:r>
              <a:rPr lang="en-US" dirty="0" smtClean="0"/>
              <a:t>.</a:t>
            </a:r>
            <a:endParaRPr lang="en-US" dirty="0"/>
          </a:p>
        </p:txBody>
      </p:sp>
      <p:pic>
        <p:nvPicPr>
          <p:cNvPr id="3074" name="Picture 2" descr="C:\Users\userR1916\Desktop\illegal-immigrants-2-624x351.jpg"/>
          <p:cNvPicPr>
            <a:picLocks noChangeAspect="1" noChangeArrowheads="1"/>
          </p:cNvPicPr>
          <p:nvPr/>
        </p:nvPicPr>
        <p:blipFill>
          <a:blip r:embed="rId4"/>
          <a:srcRect/>
          <a:stretch>
            <a:fillRect/>
          </a:stretch>
        </p:blipFill>
        <p:spPr bwMode="auto">
          <a:xfrm>
            <a:off x="457200" y="2667000"/>
            <a:ext cx="8229600"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style>
          <a:lnRef idx="0">
            <a:schemeClr val="accent1"/>
          </a:lnRef>
          <a:fillRef idx="3">
            <a:schemeClr val="accent1"/>
          </a:fillRef>
          <a:effectRef idx="3">
            <a:schemeClr val="accent1"/>
          </a:effectRef>
          <a:fontRef idx="minor">
            <a:schemeClr val="lt1"/>
          </a:fontRef>
        </p:style>
        <p:txBody>
          <a:bodyPr>
            <a:noAutofit/>
          </a:bodyPr>
          <a:lstStyle/>
          <a:p>
            <a:r>
              <a:rPr lang="en-US" sz="3200" b="1" dirty="0" err="1" smtClean="0"/>
              <a:t>Berapa</a:t>
            </a:r>
            <a:r>
              <a:rPr lang="en-US" sz="3200" b="1" dirty="0" smtClean="0"/>
              <a:t> </a:t>
            </a:r>
            <a:r>
              <a:rPr lang="en-US" sz="3200" b="1" dirty="0" err="1" smtClean="0"/>
              <a:t>persis</a:t>
            </a:r>
            <a:r>
              <a:rPr lang="en-US" sz="3200" b="1" dirty="0" smtClean="0"/>
              <a:t> </a:t>
            </a:r>
            <a:r>
              <a:rPr lang="en-US" sz="3200" b="1" dirty="0" err="1" smtClean="0"/>
              <a:t>korban</a:t>
            </a:r>
            <a:r>
              <a:rPr lang="en-US" sz="3200" b="1" dirty="0" smtClean="0"/>
              <a:t> TPPO </a:t>
            </a:r>
            <a:r>
              <a:rPr lang="en-US" sz="3200" b="1" dirty="0" err="1" smtClean="0"/>
              <a:t>di</a:t>
            </a:r>
            <a:r>
              <a:rPr lang="en-US" sz="3200" b="1" dirty="0" smtClean="0"/>
              <a:t> </a:t>
            </a:r>
            <a:r>
              <a:rPr lang="en-US" sz="3200" b="1" dirty="0" err="1" smtClean="0"/>
              <a:t>sebuah</a:t>
            </a:r>
            <a:r>
              <a:rPr lang="en-US" sz="3200" b="1" dirty="0" smtClean="0"/>
              <a:t> </a:t>
            </a:r>
            <a:r>
              <a:rPr lang="en-US" sz="3200" b="1" dirty="0" err="1" smtClean="0"/>
              <a:t>daerah</a:t>
            </a:r>
            <a:r>
              <a:rPr lang="en-US" sz="3200" b="1" dirty="0" smtClean="0"/>
              <a:t>, </a:t>
            </a:r>
            <a:r>
              <a:rPr lang="en-US" sz="3200" b="1" dirty="0" err="1" smtClean="0"/>
              <a:t>propinsi</a:t>
            </a:r>
            <a:r>
              <a:rPr lang="en-US" sz="3200" b="1" dirty="0" smtClean="0"/>
              <a:t>, </a:t>
            </a:r>
            <a:r>
              <a:rPr lang="en-US" sz="3200" b="1" dirty="0" err="1" smtClean="0"/>
              <a:t>negara</a:t>
            </a:r>
            <a:r>
              <a:rPr lang="en-US" sz="3200" b="1" dirty="0" smtClean="0"/>
              <a:t> </a:t>
            </a:r>
            <a:r>
              <a:rPr lang="en-US" sz="3200" b="1" dirty="0" err="1" smtClean="0"/>
              <a:t>atau</a:t>
            </a:r>
            <a:r>
              <a:rPr lang="en-US" sz="3200" b="1" dirty="0" smtClean="0"/>
              <a:t> </a:t>
            </a:r>
            <a:r>
              <a:rPr lang="en-US" sz="3200" b="1" dirty="0" err="1" smtClean="0"/>
              <a:t>di</a:t>
            </a:r>
            <a:r>
              <a:rPr lang="en-US" sz="3200" b="1" dirty="0" smtClean="0"/>
              <a:t> </a:t>
            </a:r>
            <a:r>
              <a:rPr lang="en-US" sz="3200" b="1" dirty="0" err="1" smtClean="0"/>
              <a:t>dunia</a:t>
            </a:r>
            <a:r>
              <a:rPr lang="en-US" sz="3200" b="1" dirty="0" smtClean="0"/>
              <a:t>?</a:t>
            </a:r>
            <a:endParaRPr lang="en-US" sz="3200" b="1" dirty="0"/>
          </a:p>
        </p:txBody>
      </p:sp>
      <p:sp>
        <p:nvSpPr>
          <p:cNvPr id="3" name="Content Placeholder 2"/>
          <p:cNvSpPr>
            <a:spLocks noGrp="1"/>
          </p:cNvSpPr>
          <p:nvPr>
            <p:ph idx="1"/>
          </p:nvPr>
        </p:nvSpPr>
        <p:spPr>
          <a:xfrm>
            <a:off x="228600" y="1295400"/>
            <a:ext cx="8763000" cy="5105400"/>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r>
              <a:rPr lang="en-US" sz="2800" dirty="0" err="1" smtClean="0"/>
              <a:t>Sulit</a:t>
            </a:r>
            <a:r>
              <a:rPr lang="en-US" sz="2800" dirty="0" smtClean="0"/>
              <a:t> </a:t>
            </a:r>
            <a:r>
              <a:rPr lang="en-US" sz="2800" dirty="0" err="1" smtClean="0"/>
              <a:t>diketahui</a:t>
            </a:r>
            <a:r>
              <a:rPr lang="en-US" sz="2800" dirty="0" smtClean="0"/>
              <a:t> </a:t>
            </a:r>
            <a:r>
              <a:rPr lang="en-US" sz="2800" dirty="0" err="1" smtClean="0"/>
              <a:t>secara</a:t>
            </a:r>
            <a:r>
              <a:rPr lang="en-US" sz="2800" dirty="0" smtClean="0"/>
              <a:t> </a:t>
            </a:r>
            <a:r>
              <a:rPr lang="en-US" sz="2800" dirty="0" err="1" smtClean="0"/>
              <a:t>pasti</a:t>
            </a:r>
            <a:r>
              <a:rPr lang="en-US" sz="2800" dirty="0" smtClean="0"/>
              <a:t> </a:t>
            </a:r>
          </a:p>
          <a:p>
            <a:r>
              <a:rPr lang="en-US" sz="2800" dirty="0" err="1" smtClean="0"/>
              <a:t>Setiap</a:t>
            </a:r>
            <a:r>
              <a:rPr lang="en-US" sz="2800" dirty="0" smtClean="0"/>
              <a:t> NGO (LSM) &amp; IGO </a:t>
            </a:r>
            <a:r>
              <a:rPr lang="en-US" sz="2800" dirty="0" err="1" smtClean="0"/>
              <a:t>memberi</a:t>
            </a:r>
            <a:r>
              <a:rPr lang="en-US" sz="2800" dirty="0" smtClean="0"/>
              <a:t> data </a:t>
            </a:r>
            <a:r>
              <a:rPr lang="en-US" sz="2800" dirty="0" err="1" smtClean="0"/>
              <a:t>yg</a:t>
            </a:r>
            <a:r>
              <a:rPr lang="en-US" sz="2800" dirty="0" smtClean="0"/>
              <a:t> </a:t>
            </a:r>
            <a:r>
              <a:rPr lang="en-US" sz="2800" dirty="0" err="1" smtClean="0"/>
              <a:t>berbeda</a:t>
            </a:r>
            <a:r>
              <a:rPr lang="en-US" sz="2800" dirty="0" smtClean="0"/>
              <a:t>! </a:t>
            </a:r>
          </a:p>
          <a:p>
            <a:pPr>
              <a:buNone/>
            </a:pPr>
            <a:r>
              <a:rPr lang="en-US" sz="2800" dirty="0" smtClean="0"/>
              <a:t>     </a:t>
            </a:r>
            <a:r>
              <a:rPr lang="en-US" sz="2800" dirty="0" err="1" smtClean="0"/>
              <a:t>Penyebab</a:t>
            </a:r>
            <a:r>
              <a:rPr lang="en-US" sz="2800" dirty="0" smtClean="0"/>
              <a:t> </a:t>
            </a:r>
            <a:r>
              <a:rPr lang="en-US" sz="2800" dirty="0" err="1" smtClean="0"/>
              <a:t>adalah</a:t>
            </a:r>
            <a:r>
              <a:rPr lang="en-US" sz="2800" dirty="0" smtClean="0"/>
              <a:t> TPPO </a:t>
            </a:r>
            <a:r>
              <a:rPr lang="en-US" sz="2800" dirty="0" err="1" smtClean="0"/>
              <a:t>merupakan</a:t>
            </a:r>
            <a:r>
              <a:rPr lang="en-US" sz="2800" dirty="0" smtClean="0"/>
              <a:t> </a:t>
            </a:r>
            <a:r>
              <a:rPr lang="en-US" sz="2800" dirty="0" err="1" smtClean="0"/>
              <a:t>aktivitas</a:t>
            </a:r>
            <a:r>
              <a:rPr lang="en-US" sz="2800" dirty="0" smtClean="0"/>
              <a:t> </a:t>
            </a:r>
            <a:r>
              <a:rPr lang="en-US" sz="2800" dirty="0" err="1" smtClean="0"/>
              <a:t>ilegal</a:t>
            </a:r>
            <a:r>
              <a:rPr lang="en-US" sz="2800" dirty="0" smtClean="0"/>
              <a:t> . </a:t>
            </a:r>
            <a:r>
              <a:rPr lang="en-US" sz="2800" dirty="0" err="1" smtClean="0"/>
              <a:t>Ia</a:t>
            </a:r>
            <a:r>
              <a:rPr lang="en-US" sz="2800" dirty="0" smtClean="0"/>
              <a:t> </a:t>
            </a:r>
            <a:r>
              <a:rPr lang="en-US" sz="2800" dirty="0" err="1" smtClean="0"/>
              <a:t>merupakan</a:t>
            </a:r>
            <a:r>
              <a:rPr lang="en-US" sz="2800" dirty="0" smtClean="0"/>
              <a:t> </a:t>
            </a:r>
            <a:r>
              <a:rPr lang="en-US" sz="2800" dirty="0" err="1" smtClean="0"/>
              <a:t>sebuah</a:t>
            </a:r>
            <a:r>
              <a:rPr lang="en-US" sz="2800" dirty="0" smtClean="0"/>
              <a:t> mafia </a:t>
            </a:r>
            <a:r>
              <a:rPr lang="en-US" sz="2800" dirty="0" err="1" smtClean="0"/>
              <a:t>kejahatan</a:t>
            </a:r>
            <a:r>
              <a:rPr lang="en-US" sz="2800" dirty="0" smtClean="0"/>
              <a:t> </a:t>
            </a:r>
            <a:r>
              <a:rPr lang="en-US" sz="2800" dirty="0" err="1" smtClean="0"/>
              <a:t>yg</a:t>
            </a:r>
            <a:r>
              <a:rPr lang="en-US" sz="2800" dirty="0" smtClean="0"/>
              <a:t> </a:t>
            </a:r>
            <a:r>
              <a:rPr lang="en-US" sz="2800" dirty="0" err="1" smtClean="0"/>
              <a:t>beroperasi</a:t>
            </a:r>
            <a:r>
              <a:rPr lang="en-US" sz="2800" dirty="0" smtClean="0"/>
              <a:t> </a:t>
            </a:r>
            <a:r>
              <a:rPr lang="en-US" sz="2800" dirty="0" err="1" smtClean="0"/>
              <a:t>secara</a:t>
            </a:r>
            <a:r>
              <a:rPr lang="en-US" sz="2800" dirty="0" smtClean="0"/>
              <a:t> </a:t>
            </a:r>
            <a:r>
              <a:rPr lang="en-US" sz="2800" dirty="0" err="1" smtClean="0"/>
              <a:t>tersembunyi</a:t>
            </a:r>
            <a:r>
              <a:rPr lang="en-US" sz="2800" dirty="0" smtClean="0"/>
              <a:t>.</a:t>
            </a:r>
          </a:p>
          <a:p>
            <a:r>
              <a:rPr lang="en-US" sz="2800" dirty="0" err="1" smtClean="0"/>
              <a:t>Kesulitan</a:t>
            </a:r>
            <a:r>
              <a:rPr lang="en-US" sz="2800" dirty="0" smtClean="0"/>
              <a:t> lain: </a:t>
            </a:r>
          </a:p>
          <a:p>
            <a:pPr lvl="1"/>
            <a:r>
              <a:rPr lang="en-US" sz="2400" dirty="0" err="1" smtClean="0"/>
              <a:t>Sejumlah</a:t>
            </a:r>
            <a:r>
              <a:rPr lang="en-US" sz="2400" dirty="0" smtClean="0"/>
              <a:t> </a:t>
            </a:r>
            <a:r>
              <a:rPr lang="en-US" sz="2400" dirty="0" err="1" smtClean="0"/>
              <a:t>negara</a:t>
            </a:r>
            <a:r>
              <a:rPr lang="en-US" sz="2400" dirty="0" smtClean="0"/>
              <a:t> </a:t>
            </a:r>
            <a:r>
              <a:rPr lang="en-US" sz="2400" dirty="0" err="1" smtClean="0"/>
              <a:t>masih</a:t>
            </a:r>
            <a:r>
              <a:rPr lang="en-US" sz="2400" dirty="0" smtClean="0"/>
              <a:t> </a:t>
            </a:r>
            <a:r>
              <a:rPr lang="en-US" sz="2400" dirty="0" err="1" smtClean="0"/>
              <a:t>belum</a:t>
            </a:r>
            <a:r>
              <a:rPr lang="en-US" sz="2400" dirty="0" smtClean="0"/>
              <a:t> </a:t>
            </a:r>
            <a:r>
              <a:rPr lang="en-US" sz="2400" dirty="0" err="1" smtClean="0"/>
              <a:t>mempunyai</a:t>
            </a:r>
            <a:r>
              <a:rPr lang="en-US" sz="2400" dirty="0" smtClean="0"/>
              <a:t> UU Anti-TPPO</a:t>
            </a:r>
          </a:p>
          <a:p>
            <a:pPr lvl="1"/>
            <a:r>
              <a:rPr lang="en-US" sz="2400" dirty="0" err="1" smtClean="0"/>
              <a:t>Kalaupun</a:t>
            </a:r>
            <a:r>
              <a:rPr lang="en-US" sz="2400" dirty="0" smtClean="0"/>
              <a:t> </a:t>
            </a:r>
            <a:r>
              <a:rPr lang="en-US" sz="2400" dirty="0" err="1" smtClean="0"/>
              <a:t>ada</a:t>
            </a:r>
            <a:r>
              <a:rPr lang="en-US" sz="2400" dirty="0" smtClean="0"/>
              <a:t> UU Anti-TPPO </a:t>
            </a:r>
            <a:r>
              <a:rPr lang="en-US" sz="2400" dirty="0" err="1" smtClean="0"/>
              <a:t>tapi</a:t>
            </a:r>
            <a:r>
              <a:rPr lang="en-US" sz="2400" dirty="0" smtClean="0"/>
              <a:t> </a:t>
            </a:r>
            <a:r>
              <a:rPr lang="en-US" sz="2400" dirty="0" err="1" smtClean="0"/>
              <a:t>penegakannnya</a:t>
            </a:r>
            <a:r>
              <a:rPr lang="en-US" sz="2400" dirty="0" smtClean="0"/>
              <a:t> </a:t>
            </a:r>
            <a:r>
              <a:rPr lang="en-US" sz="2400" dirty="0" err="1" smtClean="0"/>
              <a:t>masih</a:t>
            </a:r>
            <a:r>
              <a:rPr lang="en-US" sz="2400" dirty="0" smtClean="0"/>
              <a:t> </a:t>
            </a:r>
            <a:r>
              <a:rPr lang="en-US" sz="2400" dirty="0" err="1" smtClean="0"/>
              <a:t>lemah</a:t>
            </a:r>
            <a:r>
              <a:rPr lang="en-US" sz="2400" dirty="0" smtClean="0"/>
              <a:t> </a:t>
            </a:r>
            <a:r>
              <a:rPr lang="en-US" sz="2400" dirty="0" err="1" smtClean="0"/>
              <a:t>dan</a:t>
            </a:r>
            <a:r>
              <a:rPr lang="en-US" sz="2400" dirty="0" smtClean="0"/>
              <a:t> </a:t>
            </a:r>
            <a:r>
              <a:rPr lang="en-US" sz="2400" dirty="0" err="1" smtClean="0"/>
              <a:t>kerap</a:t>
            </a:r>
            <a:r>
              <a:rPr lang="en-US" sz="2400" dirty="0" smtClean="0"/>
              <a:t> kali </a:t>
            </a:r>
            <a:r>
              <a:rPr lang="en-US" sz="2400" dirty="0" err="1" smtClean="0"/>
              <a:t>tidak</a:t>
            </a:r>
            <a:r>
              <a:rPr lang="en-US" sz="2400" dirty="0" smtClean="0"/>
              <a:t> </a:t>
            </a:r>
            <a:r>
              <a:rPr lang="en-US" sz="2400" dirty="0" err="1" smtClean="0"/>
              <a:t>ada</a:t>
            </a:r>
            <a:r>
              <a:rPr lang="en-US" sz="2400" dirty="0" smtClean="0"/>
              <a:t> </a:t>
            </a:r>
            <a:r>
              <a:rPr lang="en-US" sz="2400" dirty="0" err="1" smtClean="0"/>
              <a:t>kemauan</a:t>
            </a:r>
            <a:r>
              <a:rPr lang="en-US" sz="2400" dirty="0" smtClean="0"/>
              <a:t> </a:t>
            </a:r>
            <a:r>
              <a:rPr lang="en-US" sz="2400" dirty="0" err="1" smtClean="0"/>
              <a:t>baik</a:t>
            </a:r>
            <a:r>
              <a:rPr lang="en-US" sz="2400" dirty="0" smtClean="0"/>
              <a:t> </a:t>
            </a:r>
            <a:r>
              <a:rPr lang="en-US" sz="2400" i="1" dirty="0" smtClean="0"/>
              <a:t>(political will)</a:t>
            </a:r>
            <a:r>
              <a:rPr lang="en-US" sz="2400" dirty="0" smtClean="0"/>
              <a:t> </a:t>
            </a:r>
            <a:r>
              <a:rPr lang="en-US" sz="2400" dirty="0" err="1" smtClean="0"/>
              <a:t>dari</a:t>
            </a:r>
            <a:r>
              <a:rPr lang="en-US" sz="2400" dirty="0" smtClean="0"/>
              <a:t> </a:t>
            </a:r>
            <a:r>
              <a:rPr lang="en-US" sz="2400" dirty="0" err="1" smtClean="0"/>
              <a:t>para</a:t>
            </a:r>
            <a:r>
              <a:rPr lang="en-US" sz="2400" dirty="0" smtClean="0"/>
              <a:t> </a:t>
            </a:r>
            <a:r>
              <a:rPr lang="en-US" sz="2400" dirty="0" err="1" smtClean="0"/>
              <a:t>penegak</a:t>
            </a:r>
            <a:r>
              <a:rPr lang="en-US" sz="2400" dirty="0" smtClean="0"/>
              <a:t> </a:t>
            </a:r>
            <a:r>
              <a:rPr lang="en-US" sz="2400" dirty="0" err="1" smtClean="0"/>
              <a:t>hukum</a:t>
            </a:r>
            <a:r>
              <a:rPr lang="en-US" sz="2400" dirty="0" smtClean="0"/>
              <a:t>. </a:t>
            </a:r>
          </a:p>
          <a:p>
            <a:pPr lvl="1"/>
            <a:r>
              <a:rPr lang="en-US" sz="2400" dirty="0" err="1" smtClean="0"/>
              <a:t>Korban</a:t>
            </a:r>
            <a:r>
              <a:rPr lang="en-US" sz="2400" dirty="0" smtClean="0"/>
              <a:t> </a:t>
            </a:r>
            <a:r>
              <a:rPr lang="en-US" sz="2400" dirty="0" err="1" smtClean="0"/>
              <a:t>sering</a:t>
            </a:r>
            <a:r>
              <a:rPr lang="en-US" sz="2400" dirty="0" smtClean="0"/>
              <a:t> </a:t>
            </a:r>
            <a:r>
              <a:rPr lang="en-US" sz="2400" dirty="0" err="1" smtClean="0"/>
              <a:t>tidak</a:t>
            </a:r>
            <a:r>
              <a:rPr lang="en-US" sz="2400" dirty="0" smtClean="0"/>
              <a:t> </a:t>
            </a:r>
            <a:r>
              <a:rPr lang="en-US" sz="2400" dirty="0" err="1" smtClean="0"/>
              <a:t>diakui</a:t>
            </a:r>
            <a:r>
              <a:rPr lang="en-US" sz="2400" dirty="0" smtClean="0"/>
              <a:t> </a:t>
            </a:r>
            <a:r>
              <a:rPr lang="en-US" sz="2400" dirty="0" err="1" smtClean="0"/>
              <a:t>sebagai</a:t>
            </a:r>
            <a:r>
              <a:rPr lang="en-US" sz="2400" dirty="0" smtClean="0"/>
              <a:t> </a:t>
            </a:r>
            <a:r>
              <a:rPr lang="en-US" sz="2400" dirty="0" err="1" smtClean="0"/>
              <a:t>korban</a:t>
            </a:r>
            <a:r>
              <a:rPr lang="en-US" sz="2400" dirty="0" smtClean="0"/>
              <a:t> TPPO. </a:t>
            </a:r>
          </a:p>
          <a:p>
            <a:pPr lvl="1"/>
            <a:r>
              <a:rPr lang="en-US" sz="2400" dirty="0" err="1" smtClean="0"/>
              <a:t>Korban</a:t>
            </a:r>
            <a:r>
              <a:rPr lang="en-US" sz="2400" dirty="0" smtClean="0"/>
              <a:t> </a:t>
            </a:r>
            <a:r>
              <a:rPr lang="en-US" sz="2400" dirty="0" err="1" smtClean="0"/>
              <a:t>kerap</a:t>
            </a:r>
            <a:r>
              <a:rPr lang="en-US" sz="2400" dirty="0" smtClean="0"/>
              <a:t> </a:t>
            </a:r>
            <a:r>
              <a:rPr lang="en-US" sz="2400" dirty="0" err="1" smtClean="0"/>
              <a:t>ragu</a:t>
            </a:r>
            <a:r>
              <a:rPr lang="en-US" sz="2400" dirty="0" smtClean="0"/>
              <a:t> </a:t>
            </a:r>
            <a:r>
              <a:rPr lang="en-US" sz="2400" dirty="0" err="1" smtClean="0"/>
              <a:t>memberi</a:t>
            </a:r>
            <a:r>
              <a:rPr lang="en-US" sz="2400" dirty="0" smtClean="0"/>
              <a:t> </a:t>
            </a:r>
            <a:r>
              <a:rPr lang="en-US" sz="2400" dirty="0" err="1" smtClean="0"/>
              <a:t>laporan</a:t>
            </a:r>
            <a:r>
              <a:rPr lang="en-US" sz="2400" dirty="0" smtClean="0"/>
              <a:t> </a:t>
            </a:r>
            <a:r>
              <a:rPr lang="en-US" sz="2400" dirty="0" err="1" smtClean="0"/>
              <a:t>kepada</a:t>
            </a:r>
            <a:r>
              <a:rPr lang="en-US" sz="2400" dirty="0" smtClean="0"/>
              <a:t> </a:t>
            </a:r>
            <a:r>
              <a:rPr lang="en-US" sz="2400" dirty="0" err="1" smtClean="0"/>
              <a:t>penegak</a:t>
            </a:r>
            <a:r>
              <a:rPr lang="en-US" sz="2400" dirty="0" smtClean="0"/>
              <a:t> </a:t>
            </a:r>
            <a:r>
              <a:rPr lang="en-US" sz="2400" dirty="0" err="1" smtClean="0"/>
              <a:t>hukum</a:t>
            </a:r>
            <a:r>
              <a:rPr lang="en-US" sz="2400" dirty="0" smtClean="0"/>
              <a:t> </a:t>
            </a:r>
            <a:r>
              <a:rPr lang="en-US" sz="2400" dirty="0" err="1" smtClean="0"/>
              <a:t>karena</a:t>
            </a:r>
            <a:r>
              <a:rPr lang="en-US" sz="2400" dirty="0" smtClean="0"/>
              <a:t> </a:t>
            </a:r>
            <a:r>
              <a:rPr lang="en-US" sz="2400" dirty="0" err="1" smtClean="0"/>
              <a:t>takut</a:t>
            </a:r>
            <a:r>
              <a:rPr lang="en-US" sz="2400" dirty="0" smtClean="0"/>
              <a:t>. </a:t>
            </a:r>
          </a:p>
          <a:p>
            <a:pPr lvl="1"/>
            <a:r>
              <a:rPr lang="en-US" sz="2400" dirty="0" err="1" smtClean="0"/>
              <a:t>Applikasi</a:t>
            </a:r>
            <a:r>
              <a:rPr lang="en-US" sz="2400" dirty="0" smtClean="0"/>
              <a:t> UU Anti-TPPO </a:t>
            </a:r>
            <a:r>
              <a:rPr lang="en-US" sz="2400" dirty="0" err="1" smtClean="0"/>
              <a:t>dipersempit</a:t>
            </a:r>
            <a:r>
              <a:rPr lang="en-US" sz="2400" dirty="0" smtClean="0"/>
              <a:t> </a:t>
            </a:r>
            <a:r>
              <a:rPr lang="en-US" sz="2400" dirty="0" err="1" smtClean="0"/>
              <a:t>hanya</a:t>
            </a:r>
            <a:r>
              <a:rPr lang="en-US" sz="2400" dirty="0" smtClean="0"/>
              <a:t> </a:t>
            </a:r>
            <a:r>
              <a:rPr lang="en-US" sz="2400" dirty="0" err="1" smtClean="0"/>
              <a:t>pada</a:t>
            </a:r>
            <a:r>
              <a:rPr lang="en-US" sz="2400" dirty="0" smtClean="0"/>
              <a:t> </a:t>
            </a:r>
            <a:r>
              <a:rPr lang="en-US" sz="2400" dirty="0" err="1" smtClean="0"/>
              <a:t>soal</a:t>
            </a:r>
            <a:r>
              <a:rPr lang="en-US" sz="2400" dirty="0" smtClean="0"/>
              <a:t> </a:t>
            </a:r>
            <a:r>
              <a:rPr lang="en-US" sz="2400" dirty="0" err="1" smtClean="0"/>
              <a:t>exploitasi-exploitasi</a:t>
            </a:r>
            <a:r>
              <a:rPr lang="en-US" sz="2400" dirty="0" smtClean="0"/>
              <a:t> </a:t>
            </a:r>
            <a:r>
              <a:rPr lang="en-US" sz="2400" dirty="0" err="1" smtClean="0"/>
              <a:t>kemanusiaan</a:t>
            </a:r>
            <a:r>
              <a:rPr lang="en-US" sz="2400" dirty="0" smtClean="0"/>
              <a:t> </a:t>
            </a:r>
            <a:r>
              <a:rPr lang="en-US" sz="2400" dirty="0" err="1" smtClean="0"/>
              <a:t>tertentu</a:t>
            </a:r>
            <a:r>
              <a:rPr lang="en-US" sz="2400" dirty="0" smtClean="0"/>
              <a:t> </a:t>
            </a:r>
            <a:r>
              <a:rPr lang="en-US" sz="2400" dirty="0" err="1" smtClean="0"/>
              <a:t>seperti</a:t>
            </a:r>
            <a:r>
              <a:rPr lang="en-US" sz="2400" dirty="0" smtClean="0"/>
              <a:t> </a:t>
            </a:r>
            <a:r>
              <a:rPr lang="en-US" sz="2400" dirty="0" err="1" smtClean="0"/>
              <a:t>exploitasi</a:t>
            </a:r>
            <a:r>
              <a:rPr lang="en-US" sz="2400" dirty="0" smtClean="0"/>
              <a:t> sexual </a:t>
            </a:r>
            <a:r>
              <a:rPr lang="en-US" sz="2400" dirty="0" err="1" smtClean="0"/>
              <a:t>terhadap</a:t>
            </a:r>
            <a:r>
              <a:rPr lang="en-US" sz="2400" dirty="0" smtClean="0"/>
              <a:t> </a:t>
            </a:r>
            <a:r>
              <a:rPr lang="en-US" sz="2400" dirty="0" err="1" smtClean="0"/>
              <a:t>perempuan</a:t>
            </a:r>
            <a:r>
              <a:rPr lang="en-US" sz="2400" dirty="0" smtClean="0"/>
              <a:t> and  </a:t>
            </a:r>
            <a:r>
              <a:rPr lang="en-US" sz="2400" dirty="0" err="1" smtClean="0"/>
              <a:t>anak-anak</a:t>
            </a:r>
            <a:r>
              <a:rPr lang="en-US" sz="2400" dirty="0" smtClean="0"/>
              <a:t> </a:t>
            </a:r>
            <a:r>
              <a:rPr lang="en-US" sz="2400" dirty="0" err="1" smtClean="0"/>
              <a:t>di</a:t>
            </a:r>
            <a:r>
              <a:rPr lang="en-US" sz="2400" dirty="0" smtClean="0"/>
              <a:t> </a:t>
            </a:r>
            <a:r>
              <a:rPr lang="en-US" sz="2400" dirty="0" err="1" smtClean="0"/>
              <a:t>bawah</a:t>
            </a:r>
            <a:r>
              <a:rPr lang="en-US" sz="2400" dirty="0" smtClean="0"/>
              <a:t> </a:t>
            </a:r>
            <a:r>
              <a:rPr lang="en-US" sz="2400" dirty="0" err="1" smtClean="0"/>
              <a:t>umur</a:t>
            </a:r>
            <a:r>
              <a:rPr lang="en-US" sz="2400" dirty="0" smtClean="0"/>
              <a:t> </a:t>
            </a:r>
            <a:r>
              <a:rPr lang="en-US" sz="2400" dirty="0" err="1" smtClean="0"/>
              <a:t>dan</a:t>
            </a:r>
            <a:r>
              <a:rPr lang="en-US" sz="2400" dirty="0" smtClean="0"/>
              <a:t> </a:t>
            </a:r>
            <a:r>
              <a:rPr lang="en-US" sz="2400" dirty="0" err="1" smtClean="0"/>
              <a:t>mengabaikan</a:t>
            </a:r>
            <a:r>
              <a:rPr lang="en-US" sz="2400" dirty="0" smtClean="0"/>
              <a:t> </a:t>
            </a:r>
            <a:r>
              <a:rPr lang="en-US" sz="2400" dirty="0" err="1" smtClean="0"/>
              <a:t>bentuk-bentuk</a:t>
            </a:r>
            <a:r>
              <a:rPr lang="en-US" sz="2400" dirty="0" smtClean="0"/>
              <a:t> </a:t>
            </a:r>
            <a:r>
              <a:rPr lang="en-US" sz="2400" dirty="0" err="1" smtClean="0"/>
              <a:t>eksploitasi</a:t>
            </a:r>
            <a:r>
              <a:rPr lang="en-US" sz="2400" dirty="0" smtClean="0"/>
              <a:t> lain </a:t>
            </a:r>
            <a:r>
              <a:rPr lang="en-US" sz="2400" dirty="0" err="1" smtClean="0"/>
              <a:t>terhadap</a:t>
            </a:r>
            <a:r>
              <a:rPr lang="en-US" sz="2400" dirty="0" smtClean="0"/>
              <a:t> </a:t>
            </a:r>
            <a:r>
              <a:rPr lang="en-US" sz="2400" dirty="0" err="1" smtClean="0"/>
              <a:t>kaum</a:t>
            </a:r>
            <a:r>
              <a:rPr lang="en-US" sz="2400" dirty="0" smtClean="0"/>
              <a:t> </a:t>
            </a:r>
            <a:r>
              <a:rPr lang="en-US" sz="2400" dirty="0" err="1" smtClean="0"/>
              <a:t>pria</a:t>
            </a:r>
            <a:r>
              <a:rPr lang="en-US" sz="2400" dirty="0" smtClean="0"/>
              <a:t> </a:t>
            </a:r>
            <a:r>
              <a:rPr lang="en-US" sz="2400" dirty="0" err="1" smtClean="0"/>
              <a:t>dewasa</a:t>
            </a:r>
            <a:r>
              <a:rPr lang="en-US" sz="2400" dirty="0" smtClean="0"/>
              <a:t>.</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65238"/>
          </a:xfrm>
        </p:spPr>
        <p:style>
          <a:lnRef idx="0">
            <a:schemeClr val="accent1"/>
          </a:lnRef>
          <a:fillRef idx="3">
            <a:schemeClr val="accent1"/>
          </a:fillRef>
          <a:effectRef idx="3">
            <a:schemeClr val="accent1"/>
          </a:effectRef>
          <a:fontRef idx="minor">
            <a:schemeClr val="lt1"/>
          </a:fontRef>
        </p:style>
        <p:txBody>
          <a:bodyPr>
            <a:noAutofit/>
          </a:bodyPr>
          <a:lstStyle/>
          <a:p>
            <a:r>
              <a:rPr lang="en-US" sz="3600" dirty="0" err="1" smtClean="0"/>
              <a:t>Jumlah</a:t>
            </a:r>
            <a:r>
              <a:rPr lang="en-US" sz="3600" dirty="0" smtClean="0"/>
              <a:t> </a:t>
            </a:r>
            <a:r>
              <a:rPr lang="en-US" sz="3600" dirty="0" err="1" smtClean="0"/>
              <a:t>korban</a:t>
            </a:r>
            <a:r>
              <a:rPr lang="en-US" sz="3600" dirty="0" smtClean="0"/>
              <a:t> TPPO </a:t>
            </a:r>
            <a:r>
              <a:rPr lang="en-US" sz="3600" dirty="0" err="1" smtClean="0"/>
              <a:t>bisa</a:t>
            </a:r>
            <a:r>
              <a:rPr lang="en-US" sz="3600" dirty="0" smtClean="0"/>
              <a:t> 10 kali </a:t>
            </a:r>
            <a:r>
              <a:rPr lang="en-US" sz="3600" dirty="0" err="1" smtClean="0"/>
              <a:t>lipat</a:t>
            </a:r>
            <a:r>
              <a:rPr lang="en-US" sz="3600" dirty="0" smtClean="0"/>
              <a:t> </a:t>
            </a:r>
            <a:r>
              <a:rPr lang="en-US" sz="3600" dirty="0" err="1" smtClean="0"/>
              <a:t>dari</a:t>
            </a:r>
            <a:r>
              <a:rPr lang="en-US" sz="3600" dirty="0" smtClean="0"/>
              <a:t> data </a:t>
            </a:r>
            <a:r>
              <a:rPr lang="en-US" sz="3600" dirty="0" err="1" smtClean="0"/>
              <a:t>korban</a:t>
            </a:r>
            <a:r>
              <a:rPr lang="en-US" sz="3600" dirty="0" smtClean="0"/>
              <a:t> TPPO yang </a:t>
            </a:r>
            <a:r>
              <a:rPr lang="en-US" sz="3600" dirty="0" err="1" smtClean="0"/>
              <a:t>ditemukan</a:t>
            </a:r>
            <a:r>
              <a:rPr lang="en-US" sz="3600" dirty="0" smtClean="0"/>
              <a:t> LSM:</a:t>
            </a:r>
            <a:endParaRPr lang="en-US" sz="3600" dirty="0"/>
          </a:p>
        </p:txBody>
      </p:sp>
      <p:sp>
        <p:nvSpPr>
          <p:cNvPr id="3" name="Content Placeholder 2"/>
          <p:cNvSpPr>
            <a:spLocks noGrp="1"/>
          </p:cNvSpPr>
          <p:nvPr>
            <p:ph idx="1"/>
          </p:nvPr>
        </p:nvSpPr>
        <p:spPr>
          <a:xfrm>
            <a:off x="228600" y="1600200"/>
            <a:ext cx="8610600" cy="5029200"/>
          </a:xfr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r>
              <a:rPr lang="en-US" dirty="0" err="1" smtClean="0"/>
              <a:t>Karena</a:t>
            </a:r>
            <a:r>
              <a:rPr lang="en-US" dirty="0" smtClean="0"/>
              <a:t> </a:t>
            </a:r>
            <a:r>
              <a:rPr lang="en-US" dirty="0" err="1" smtClean="0"/>
              <a:t>kesulitan</a:t>
            </a:r>
            <a:r>
              <a:rPr lang="en-US" dirty="0" smtClean="0"/>
              <a:t> </a:t>
            </a:r>
            <a:r>
              <a:rPr lang="en-US" dirty="0" err="1" smtClean="0"/>
              <a:t>itu</a:t>
            </a:r>
            <a:r>
              <a:rPr lang="en-US" dirty="0" smtClean="0"/>
              <a:t>, </a:t>
            </a:r>
            <a:r>
              <a:rPr lang="en-US" dirty="0" err="1" smtClean="0"/>
              <a:t>maka</a:t>
            </a:r>
            <a:r>
              <a:rPr lang="en-US" dirty="0" smtClean="0"/>
              <a:t> IOM &amp; UNODC </a:t>
            </a:r>
            <a:r>
              <a:rPr lang="en-US" dirty="0" err="1" smtClean="0"/>
              <a:t>mengatakan</a:t>
            </a:r>
            <a:r>
              <a:rPr lang="en-US" dirty="0" smtClean="0"/>
              <a:t>  </a:t>
            </a:r>
            <a:r>
              <a:rPr lang="en-US" dirty="0" err="1" smtClean="0"/>
              <a:t>bahwa</a:t>
            </a:r>
            <a:r>
              <a:rPr lang="en-US" dirty="0" smtClean="0"/>
              <a:t> </a:t>
            </a:r>
            <a:r>
              <a:rPr lang="en-US" b="1" dirty="0" err="1" smtClean="0">
                <a:solidFill>
                  <a:srgbClr val="FFFF00"/>
                </a:solidFill>
              </a:rPr>
              <a:t>angka</a:t>
            </a:r>
            <a:r>
              <a:rPr lang="en-US" b="1" dirty="0" smtClean="0">
                <a:solidFill>
                  <a:srgbClr val="FFFF00"/>
                </a:solidFill>
              </a:rPr>
              <a:t> </a:t>
            </a:r>
            <a:r>
              <a:rPr lang="en-US" b="1" dirty="0" err="1" smtClean="0">
                <a:solidFill>
                  <a:srgbClr val="FFFF00"/>
                </a:solidFill>
              </a:rPr>
              <a:t>statistik</a:t>
            </a:r>
            <a:r>
              <a:rPr lang="en-US" b="1" dirty="0" smtClean="0">
                <a:solidFill>
                  <a:srgbClr val="FFFF00"/>
                </a:solidFill>
              </a:rPr>
              <a:t> </a:t>
            </a:r>
            <a:r>
              <a:rPr lang="en-US" b="1" dirty="0" err="1" smtClean="0">
                <a:solidFill>
                  <a:srgbClr val="FFFF00"/>
                </a:solidFill>
              </a:rPr>
              <a:t>tentang</a:t>
            </a:r>
            <a:r>
              <a:rPr lang="en-US" b="1" dirty="0" smtClean="0">
                <a:solidFill>
                  <a:srgbClr val="FFFF00"/>
                </a:solidFill>
              </a:rPr>
              <a:t> </a:t>
            </a:r>
            <a:r>
              <a:rPr lang="en-US" b="1" dirty="0" err="1" smtClean="0">
                <a:solidFill>
                  <a:srgbClr val="FFFF00"/>
                </a:solidFill>
              </a:rPr>
              <a:t>korban</a:t>
            </a:r>
            <a:r>
              <a:rPr lang="en-US" b="1" dirty="0" smtClean="0">
                <a:solidFill>
                  <a:srgbClr val="FFFF00"/>
                </a:solidFill>
              </a:rPr>
              <a:t> TPPO  </a:t>
            </a:r>
            <a:r>
              <a:rPr lang="en-US" b="1" dirty="0" err="1" smtClean="0">
                <a:solidFill>
                  <a:srgbClr val="FFFF00"/>
                </a:solidFill>
              </a:rPr>
              <a:t>sama</a:t>
            </a:r>
            <a:r>
              <a:rPr lang="en-US" b="1" dirty="0" smtClean="0">
                <a:solidFill>
                  <a:srgbClr val="FFFF00"/>
                </a:solidFill>
              </a:rPr>
              <a:t> </a:t>
            </a:r>
            <a:r>
              <a:rPr lang="en-US" b="1" dirty="0" err="1" smtClean="0">
                <a:solidFill>
                  <a:srgbClr val="FFFF00"/>
                </a:solidFill>
              </a:rPr>
              <a:t>sekali</a:t>
            </a:r>
            <a:r>
              <a:rPr lang="en-US" b="1" dirty="0" smtClean="0">
                <a:solidFill>
                  <a:srgbClr val="FFFF00"/>
                </a:solidFill>
              </a:rPr>
              <a:t> </a:t>
            </a:r>
            <a:r>
              <a:rPr lang="en-US" b="1" dirty="0" err="1" smtClean="0">
                <a:solidFill>
                  <a:srgbClr val="FFFF00"/>
                </a:solidFill>
              </a:rPr>
              <a:t>tidak</a:t>
            </a:r>
            <a:r>
              <a:rPr lang="en-US" b="1" dirty="0" smtClean="0">
                <a:solidFill>
                  <a:srgbClr val="FFFF00"/>
                </a:solidFill>
              </a:rPr>
              <a:t> </a:t>
            </a:r>
            <a:r>
              <a:rPr lang="en-US" b="1" dirty="0" err="1" smtClean="0">
                <a:solidFill>
                  <a:srgbClr val="FFFF00"/>
                </a:solidFill>
              </a:rPr>
              <a:t>mencerminkan</a:t>
            </a:r>
            <a:r>
              <a:rPr lang="en-US" b="1" dirty="0" smtClean="0">
                <a:solidFill>
                  <a:srgbClr val="FFFF00"/>
                </a:solidFill>
              </a:rPr>
              <a:t> </a:t>
            </a:r>
            <a:r>
              <a:rPr lang="en-US" b="1" dirty="0" err="1" smtClean="0">
                <a:solidFill>
                  <a:srgbClr val="FFFF00"/>
                </a:solidFill>
              </a:rPr>
              <a:t>jumlah</a:t>
            </a:r>
            <a:r>
              <a:rPr lang="en-US" b="1" dirty="0" smtClean="0">
                <a:solidFill>
                  <a:srgbClr val="FFFF00"/>
                </a:solidFill>
              </a:rPr>
              <a:t> </a:t>
            </a:r>
            <a:r>
              <a:rPr lang="en-US" b="1" dirty="0" err="1" smtClean="0">
                <a:solidFill>
                  <a:srgbClr val="FFFF00"/>
                </a:solidFill>
              </a:rPr>
              <a:t>persis</a:t>
            </a:r>
            <a:r>
              <a:rPr lang="en-US" b="1" dirty="0" smtClean="0">
                <a:solidFill>
                  <a:srgbClr val="FFFF00"/>
                </a:solidFill>
              </a:rPr>
              <a:t> </a:t>
            </a:r>
            <a:r>
              <a:rPr lang="en-US" b="1" dirty="0" err="1" smtClean="0">
                <a:solidFill>
                  <a:srgbClr val="FFFF00"/>
                </a:solidFill>
              </a:rPr>
              <a:t>dari</a:t>
            </a:r>
            <a:r>
              <a:rPr lang="en-US" b="1" dirty="0" smtClean="0">
                <a:solidFill>
                  <a:srgbClr val="FFFF00"/>
                </a:solidFill>
              </a:rPr>
              <a:t> </a:t>
            </a:r>
            <a:r>
              <a:rPr lang="en-US" b="1" dirty="0" err="1" smtClean="0">
                <a:solidFill>
                  <a:srgbClr val="FFFF00"/>
                </a:solidFill>
              </a:rPr>
              <a:t>korban</a:t>
            </a:r>
            <a:r>
              <a:rPr lang="en-US" b="1" dirty="0" smtClean="0">
                <a:solidFill>
                  <a:srgbClr val="FFFF00"/>
                </a:solidFill>
              </a:rPr>
              <a:t> TPPO </a:t>
            </a:r>
            <a:r>
              <a:rPr lang="en-US" b="1" dirty="0" err="1" smtClean="0">
                <a:solidFill>
                  <a:srgbClr val="FFFF00"/>
                </a:solidFill>
              </a:rPr>
              <a:t>di</a:t>
            </a:r>
            <a:r>
              <a:rPr lang="en-US" b="1" dirty="0" smtClean="0">
                <a:solidFill>
                  <a:srgbClr val="FFFF00"/>
                </a:solidFill>
              </a:rPr>
              <a:t> </a:t>
            </a:r>
            <a:r>
              <a:rPr lang="en-US" b="1" dirty="0" err="1" smtClean="0">
                <a:solidFill>
                  <a:srgbClr val="FFFF00"/>
                </a:solidFill>
              </a:rPr>
              <a:t>sebuah</a:t>
            </a:r>
            <a:r>
              <a:rPr lang="en-US" b="1" dirty="0" smtClean="0">
                <a:solidFill>
                  <a:srgbClr val="FFFF00"/>
                </a:solidFill>
              </a:rPr>
              <a:t> </a:t>
            </a:r>
            <a:r>
              <a:rPr lang="en-US" b="1" dirty="0" err="1" smtClean="0">
                <a:solidFill>
                  <a:srgbClr val="FFFF00"/>
                </a:solidFill>
              </a:rPr>
              <a:t>wilayah</a:t>
            </a:r>
            <a:r>
              <a:rPr lang="en-US" b="1" dirty="0" smtClean="0">
                <a:solidFill>
                  <a:srgbClr val="FFFF00"/>
                </a:solidFill>
              </a:rPr>
              <a:t> </a:t>
            </a:r>
            <a:r>
              <a:rPr lang="en-US" b="1" dirty="0" err="1" smtClean="0">
                <a:solidFill>
                  <a:srgbClr val="FFFF00"/>
                </a:solidFill>
              </a:rPr>
              <a:t>atau</a:t>
            </a:r>
            <a:r>
              <a:rPr lang="en-US" b="1" dirty="0" smtClean="0">
                <a:solidFill>
                  <a:srgbClr val="FFFF00"/>
                </a:solidFill>
              </a:rPr>
              <a:t> </a:t>
            </a:r>
            <a:r>
              <a:rPr lang="en-US" b="1" dirty="0" err="1" smtClean="0">
                <a:solidFill>
                  <a:srgbClr val="FFFF00"/>
                </a:solidFill>
              </a:rPr>
              <a:t>di</a:t>
            </a:r>
            <a:r>
              <a:rPr lang="en-US" b="1" dirty="0" smtClean="0">
                <a:solidFill>
                  <a:srgbClr val="FFFF00"/>
                </a:solidFill>
              </a:rPr>
              <a:t> </a:t>
            </a:r>
            <a:r>
              <a:rPr lang="en-US" b="1" dirty="0" err="1" smtClean="0">
                <a:solidFill>
                  <a:srgbClr val="FFFF00"/>
                </a:solidFill>
              </a:rPr>
              <a:t>sebuah</a:t>
            </a:r>
            <a:r>
              <a:rPr lang="en-US" b="1" dirty="0" smtClean="0">
                <a:solidFill>
                  <a:srgbClr val="FFFF00"/>
                </a:solidFill>
              </a:rPr>
              <a:t> </a:t>
            </a:r>
            <a:r>
              <a:rPr lang="en-US" b="1" dirty="0" err="1" smtClean="0">
                <a:solidFill>
                  <a:srgbClr val="FFFF00"/>
                </a:solidFill>
              </a:rPr>
              <a:t>negar</a:t>
            </a:r>
            <a:r>
              <a:rPr lang="en-US" dirty="0" err="1" smtClean="0"/>
              <a:t>a</a:t>
            </a:r>
            <a:r>
              <a:rPr lang="en-US" dirty="0" smtClean="0"/>
              <a:t>.  </a:t>
            </a:r>
          </a:p>
          <a:p>
            <a:r>
              <a:rPr lang="en-US" b="1" dirty="0" err="1" smtClean="0">
                <a:solidFill>
                  <a:srgbClr val="FFFF00"/>
                </a:solidFill>
              </a:rPr>
              <a:t>Angka-angka</a:t>
            </a:r>
            <a:r>
              <a:rPr lang="en-US" b="1" dirty="0" smtClean="0">
                <a:solidFill>
                  <a:srgbClr val="FFFF00"/>
                </a:solidFill>
              </a:rPr>
              <a:t> </a:t>
            </a:r>
            <a:r>
              <a:rPr lang="en-US" b="1" dirty="0" err="1" smtClean="0">
                <a:solidFill>
                  <a:srgbClr val="FFFF00"/>
                </a:solidFill>
              </a:rPr>
              <a:t>itu</a:t>
            </a:r>
            <a:r>
              <a:rPr lang="en-US" b="1" dirty="0" smtClean="0">
                <a:solidFill>
                  <a:srgbClr val="FFFF00"/>
                </a:solidFill>
              </a:rPr>
              <a:t> </a:t>
            </a:r>
            <a:r>
              <a:rPr lang="en-US" b="1" dirty="0" err="1" smtClean="0">
                <a:solidFill>
                  <a:srgbClr val="FFFF00"/>
                </a:solidFill>
              </a:rPr>
              <a:t>hanya</a:t>
            </a:r>
            <a:r>
              <a:rPr lang="en-US" b="1" dirty="0" smtClean="0">
                <a:solidFill>
                  <a:srgbClr val="FFFF00"/>
                </a:solidFill>
              </a:rPr>
              <a:t> </a:t>
            </a:r>
            <a:r>
              <a:rPr lang="en-US" b="1" dirty="0" err="1" smtClean="0">
                <a:solidFill>
                  <a:srgbClr val="FFFF00"/>
                </a:solidFill>
              </a:rPr>
              <a:t>mengacu</a:t>
            </a:r>
            <a:r>
              <a:rPr lang="en-US" b="1" dirty="0" smtClean="0">
                <a:solidFill>
                  <a:srgbClr val="FFFF00"/>
                </a:solidFill>
              </a:rPr>
              <a:t> </a:t>
            </a:r>
            <a:r>
              <a:rPr lang="en-US" b="1" dirty="0" err="1" smtClean="0">
                <a:solidFill>
                  <a:srgbClr val="FFFF00"/>
                </a:solidFill>
              </a:rPr>
              <a:t>pada</a:t>
            </a:r>
            <a:r>
              <a:rPr lang="en-US" b="1" dirty="0" smtClean="0">
                <a:solidFill>
                  <a:srgbClr val="FFFF00"/>
                </a:solidFill>
              </a:rPr>
              <a:t> </a:t>
            </a:r>
            <a:r>
              <a:rPr lang="en-US" b="1" dirty="0" err="1" smtClean="0">
                <a:solidFill>
                  <a:srgbClr val="FFFF00"/>
                </a:solidFill>
              </a:rPr>
              <a:t>sejumlah</a:t>
            </a:r>
            <a:r>
              <a:rPr lang="en-US" b="1" dirty="0" smtClean="0">
                <a:solidFill>
                  <a:srgbClr val="FFFF00"/>
                </a:solidFill>
              </a:rPr>
              <a:t> </a:t>
            </a:r>
            <a:r>
              <a:rPr lang="en-US" b="1" dirty="0" err="1" smtClean="0">
                <a:solidFill>
                  <a:srgbClr val="FFFF00"/>
                </a:solidFill>
              </a:rPr>
              <a:t>korban</a:t>
            </a:r>
            <a:r>
              <a:rPr lang="en-US" b="1" dirty="0" smtClean="0">
                <a:solidFill>
                  <a:srgbClr val="FFFF00"/>
                </a:solidFill>
              </a:rPr>
              <a:t> TPPO </a:t>
            </a:r>
            <a:r>
              <a:rPr lang="en-US" b="1" dirty="0" err="1" smtClean="0">
                <a:solidFill>
                  <a:srgbClr val="FFFF00"/>
                </a:solidFill>
              </a:rPr>
              <a:t>yg</a:t>
            </a:r>
            <a:r>
              <a:rPr lang="en-US" b="1" dirty="0" smtClean="0">
                <a:solidFill>
                  <a:srgbClr val="FFFF00"/>
                </a:solidFill>
              </a:rPr>
              <a:t> </a:t>
            </a:r>
            <a:r>
              <a:rPr lang="en-US" b="1" dirty="0" err="1" smtClean="0">
                <a:solidFill>
                  <a:srgbClr val="FFFF00"/>
                </a:solidFill>
              </a:rPr>
              <a:t>sempat</a:t>
            </a:r>
            <a:r>
              <a:rPr lang="en-US" b="1" dirty="0" smtClean="0">
                <a:solidFill>
                  <a:srgbClr val="FFFF00"/>
                </a:solidFill>
              </a:rPr>
              <a:t> </a:t>
            </a:r>
            <a:r>
              <a:rPr lang="en-US" b="1" dirty="0" err="1" smtClean="0">
                <a:solidFill>
                  <a:srgbClr val="FFFF00"/>
                </a:solidFill>
              </a:rPr>
              <a:t>ditolong</a:t>
            </a:r>
            <a:r>
              <a:rPr lang="en-US" b="1" dirty="0" smtClean="0">
                <a:solidFill>
                  <a:srgbClr val="FFFF00"/>
                </a:solidFill>
              </a:rPr>
              <a:t> </a:t>
            </a:r>
            <a:r>
              <a:rPr lang="en-US" dirty="0" err="1" smtClean="0"/>
              <a:t>oleh</a:t>
            </a:r>
            <a:r>
              <a:rPr lang="en-US" dirty="0" smtClean="0"/>
              <a:t> IOM, UNODC </a:t>
            </a:r>
            <a:r>
              <a:rPr lang="en-US" dirty="0" err="1" smtClean="0"/>
              <a:t>atau</a:t>
            </a:r>
            <a:r>
              <a:rPr lang="en-US" dirty="0" smtClean="0"/>
              <a:t> LSM </a:t>
            </a:r>
            <a:r>
              <a:rPr lang="en-US" dirty="0" err="1" smtClean="0"/>
              <a:t>lainnya</a:t>
            </a:r>
            <a:r>
              <a:rPr lang="en-US" dirty="0" smtClean="0"/>
              <a:t> </a:t>
            </a:r>
            <a:r>
              <a:rPr lang="en-US" dirty="0" err="1" smtClean="0"/>
              <a:t>karena</a:t>
            </a:r>
            <a:r>
              <a:rPr lang="en-US" dirty="0" smtClean="0"/>
              <a:t> </a:t>
            </a:r>
            <a:r>
              <a:rPr lang="en-US" dirty="0" err="1" smtClean="0"/>
              <a:t>misalnya</a:t>
            </a:r>
            <a:r>
              <a:rPr lang="en-US" dirty="0" smtClean="0"/>
              <a:t> </a:t>
            </a:r>
            <a:r>
              <a:rPr lang="en-US" dirty="0" err="1" smtClean="0"/>
              <a:t>korbannya</a:t>
            </a:r>
            <a:r>
              <a:rPr lang="en-US" dirty="0" smtClean="0"/>
              <a:t> </a:t>
            </a:r>
            <a:r>
              <a:rPr lang="en-US" dirty="0" err="1" smtClean="0"/>
              <a:t>bisa</a:t>
            </a:r>
            <a:r>
              <a:rPr lang="en-US" dirty="0" smtClean="0"/>
              <a:t> </a:t>
            </a:r>
            <a:r>
              <a:rPr lang="en-US" dirty="0" err="1" smtClean="0"/>
              <a:t>melarikan</a:t>
            </a:r>
            <a:r>
              <a:rPr lang="en-US" dirty="0" smtClean="0"/>
              <a:t> </a:t>
            </a:r>
            <a:r>
              <a:rPr lang="en-US" dirty="0" err="1" smtClean="0"/>
              <a:t>diri</a:t>
            </a:r>
            <a:r>
              <a:rPr lang="en-US" dirty="0" smtClean="0"/>
              <a:t> </a:t>
            </a:r>
            <a:r>
              <a:rPr lang="en-US" dirty="0" err="1" smtClean="0"/>
              <a:t>atau</a:t>
            </a:r>
            <a:r>
              <a:rPr lang="en-US" dirty="0" smtClean="0"/>
              <a:t> </a:t>
            </a:r>
            <a:r>
              <a:rPr lang="en-US" dirty="0" err="1" smtClean="0"/>
              <a:t>digerebek</a:t>
            </a:r>
            <a:r>
              <a:rPr lang="en-US" dirty="0" smtClean="0"/>
              <a:t> </a:t>
            </a:r>
            <a:r>
              <a:rPr lang="en-US" dirty="0" err="1" smtClean="0"/>
              <a:t>oleh</a:t>
            </a:r>
            <a:r>
              <a:rPr lang="en-US" dirty="0" smtClean="0"/>
              <a:t> </a:t>
            </a:r>
            <a:r>
              <a:rPr lang="en-US" dirty="0" err="1" smtClean="0"/>
              <a:t>polisi</a:t>
            </a:r>
            <a:r>
              <a:rPr lang="en-US" dirty="0" smtClean="0"/>
              <a:t>.</a:t>
            </a:r>
          </a:p>
          <a:p>
            <a:r>
              <a:rPr lang="en-US" dirty="0" err="1" smtClean="0"/>
              <a:t>Karena</a:t>
            </a:r>
            <a:r>
              <a:rPr lang="en-US" dirty="0" smtClean="0"/>
              <a:t> </a:t>
            </a:r>
            <a:r>
              <a:rPr lang="en-US" dirty="0" err="1" smtClean="0"/>
              <a:t>itu</a:t>
            </a:r>
            <a:r>
              <a:rPr lang="en-US" dirty="0" smtClean="0"/>
              <a:t>, </a:t>
            </a:r>
            <a:r>
              <a:rPr lang="en-US" dirty="0" err="1" smtClean="0"/>
              <a:t>jumlah</a:t>
            </a:r>
            <a:r>
              <a:rPr lang="en-US" dirty="0" smtClean="0"/>
              <a:t> </a:t>
            </a:r>
            <a:r>
              <a:rPr lang="en-US" dirty="0" err="1" smtClean="0"/>
              <a:t>korban</a:t>
            </a:r>
            <a:r>
              <a:rPr lang="en-US" dirty="0" smtClean="0"/>
              <a:t> TPPO </a:t>
            </a:r>
            <a:r>
              <a:rPr lang="en-US" dirty="0" err="1" smtClean="0"/>
              <a:t>diperkirakan</a:t>
            </a:r>
            <a:r>
              <a:rPr lang="en-US" dirty="0" smtClean="0"/>
              <a:t>  10 kali </a:t>
            </a:r>
            <a:r>
              <a:rPr lang="en-US" dirty="0" err="1" smtClean="0"/>
              <a:t>lipat</a:t>
            </a:r>
            <a:r>
              <a:rPr lang="en-US" dirty="0" smtClean="0"/>
              <a:t> </a:t>
            </a:r>
            <a:r>
              <a:rPr lang="en-US" dirty="0" err="1" smtClean="0"/>
              <a:t>jumlah</a:t>
            </a:r>
            <a:r>
              <a:rPr lang="en-US" dirty="0" smtClean="0"/>
              <a:t> </a:t>
            </a:r>
            <a:r>
              <a:rPr lang="en-US" dirty="0" err="1" smtClean="0"/>
              <a:t>korban</a:t>
            </a:r>
            <a:r>
              <a:rPr lang="en-US" dirty="0" smtClean="0"/>
              <a:t> TPPO yang </a:t>
            </a:r>
            <a:r>
              <a:rPr lang="en-US" dirty="0" err="1" smtClean="0"/>
              <a:t>sempat</a:t>
            </a:r>
            <a:r>
              <a:rPr lang="en-US" dirty="0" smtClean="0"/>
              <a:t> </a:t>
            </a:r>
            <a:r>
              <a:rPr lang="en-US" dirty="0" err="1" smtClean="0"/>
              <a:t>didata</a:t>
            </a:r>
            <a:r>
              <a:rPr lang="en-US" dirty="0" smtClean="0"/>
              <a:t> </a:t>
            </a:r>
            <a:r>
              <a:rPr lang="en-US" dirty="0" err="1" smtClean="0"/>
              <a:t>oleh</a:t>
            </a:r>
            <a:r>
              <a:rPr lang="en-US" dirty="0" smtClean="0"/>
              <a:t> IOM, UNODC </a:t>
            </a:r>
            <a:r>
              <a:rPr lang="en-US" dirty="0" err="1" smtClean="0"/>
              <a:t>dan</a:t>
            </a:r>
            <a:r>
              <a:rPr lang="en-US" dirty="0" smtClean="0"/>
              <a:t> LSM </a:t>
            </a:r>
            <a:r>
              <a:rPr lang="en-US" dirty="0" err="1" smtClean="0"/>
              <a:t>lainnya</a:t>
            </a:r>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i="1" dirty="0" smtClean="0"/>
              <a:t>Push factors </a:t>
            </a:r>
            <a:r>
              <a:rPr lang="en-US" dirty="0" smtClean="0"/>
              <a:t>&amp; </a:t>
            </a:r>
            <a:r>
              <a:rPr lang="en-US" b="1" i="1" dirty="0" smtClean="0"/>
              <a:t>Pull Factors </a:t>
            </a:r>
            <a:r>
              <a:rPr lang="en-US" dirty="0" err="1" smtClean="0"/>
              <a:t>dari</a:t>
            </a:r>
            <a:r>
              <a:rPr lang="en-US" dirty="0" smtClean="0"/>
              <a:t> TPPO: </a:t>
            </a:r>
            <a:endParaRPr lang="en-US" dirty="0"/>
          </a:p>
        </p:txBody>
      </p:sp>
      <p:sp>
        <p:nvSpPr>
          <p:cNvPr id="3" name="Content Placeholder 2"/>
          <p:cNvSpPr>
            <a:spLocks noGrp="1"/>
          </p:cNvSpPr>
          <p:nvPr>
            <p:ph idx="1"/>
          </p:nvPr>
        </p:nvSpPr>
        <p:spPr>
          <a:xfrm>
            <a:off x="228600" y="990600"/>
            <a:ext cx="8763000" cy="5715000"/>
          </a:xfrm>
        </p:spPr>
        <p:style>
          <a:lnRef idx="0">
            <a:schemeClr val="accent2"/>
          </a:lnRef>
          <a:fillRef idx="3">
            <a:schemeClr val="accent2"/>
          </a:fillRef>
          <a:effectRef idx="3">
            <a:schemeClr val="accent2"/>
          </a:effectRef>
          <a:fontRef idx="minor">
            <a:schemeClr val="lt1"/>
          </a:fontRef>
        </p:style>
        <p:txBody>
          <a:bodyPr>
            <a:normAutofit/>
          </a:bodyPr>
          <a:lstStyle/>
          <a:p>
            <a:r>
              <a:rPr lang="en-US" b="1" i="1" dirty="0" err="1" smtClean="0">
                <a:solidFill>
                  <a:srgbClr val="FFFF00"/>
                </a:solidFill>
              </a:rPr>
              <a:t>Faktor-Faktor</a:t>
            </a:r>
            <a:r>
              <a:rPr lang="en-US" b="1" i="1" dirty="0" smtClean="0">
                <a:solidFill>
                  <a:srgbClr val="FFFF00"/>
                </a:solidFill>
              </a:rPr>
              <a:t> </a:t>
            </a:r>
            <a:r>
              <a:rPr lang="en-US" b="1" i="1" dirty="0" err="1" smtClean="0">
                <a:solidFill>
                  <a:srgbClr val="FFFF00"/>
                </a:solidFill>
              </a:rPr>
              <a:t>Pendorong</a:t>
            </a:r>
            <a:r>
              <a:rPr lang="en-US" b="1" i="1" dirty="0" smtClean="0">
                <a:solidFill>
                  <a:srgbClr val="FFFF00"/>
                </a:solidFill>
              </a:rPr>
              <a:t> </a:t>
            </a:r>
            <a:r>
              <a:rPr lang="en-US" b="1" dirty="0" err="1" smtClean="0"/>
              <a:t>di</a:t>
            </a:r>
            <a:r>
              <a:rPr lang="en-US" b="1" dirty="0" smtClean="0"/>
              <a:t> Negara-</a:t>
            </a:r>
            <a:r>
              <a:rPr lang="en-US" b="1" dirty="0" err="1" smtClean="0"/>
              <a:t>negara</a:t>
            </a:r>
            <a:r>
              <a:rPr lang="en-US" b="1" dirty="0" smtClean="0"/>
              <a:t> </a:t>
            </a:r>
            <a:r>
              <a:rPr lang="en-US" b="1" dirty="0" err="1" smtClean="0"/>
              <a:t>Asal</a:t>
            </a:r>
            <a:r>
              <a:rPr lang="en-US" b="1" dirty="0" smtClean="0"/>
              <a:t> </a:t>
            </a:r>
            <a:r>
              <a:rPr lang="en-US" b="1" dirty="0" err="1" smtClean="0"/>
              <a:t>dari</a:t>
            </a:r>
            <a:r>
              <a:rPr lang="en-US" b="1" dirty="0" smtClean="0"/>
              <a:t> </a:t>
            </a:r>
            <a:r>
              <a:rPr lang="en-US" b="1" dirty="0" err="1" smtClean="0"/>
              <a:t>korban</a:t>
            </a:r>
            <a:r>
              <a:rPr lang="en-US" b="1" dirty="0" smtClean="0"/>
              <a:t> TPPO: </a:t>
            </a:r>
          </a:p>
          <a:p>
            <a:pPr lvl="1"/>
            <a:r>
              <a:rPr lang="en-US" dirty="0" err="1" smtClean="0"/>
              <a:t>Kemiskinan</a:t>
            </a:r>
            <a:r>
              <a:rPr lang="en-US" dirty="0" smtClean="0"/>
              <a:t>/</a:t>
            </a:r>
            <a:r>
              <a:rPr lang="en-US" dirty="0" err="1" smtClean="0"/>
              <a:t>kesulitan</a:t>
            </a:r>
            <a:r>
              <a:rPr lang="en-US" dirty="0" smtClean="0"/>
              <a:t> </a:t>
            </a:r>
            <a:r>
              <a:rPr lang="en-US" dirty="0" err="1" smtClean="0"/>
              <a:t>ekonomi</a:t>
            </a:r>
            <a:r>
              <a:rPr lang="en-US" dirty="0" smtClean="0"/>
              <a:t> &amp;  </a:t>
            </a:r>
          </a:p>
          <a:p>
            <a:pPr lvl="1"/>
            <a:r>
              <a:rPr lang="en-US" dirty="0" err="1" smtClean="0"/>
              <a:t>Ketakadilan</a:t>
            </a:r>
            <a:r>
              <a:rPr lang="en-US" dirty="0" smtClean="0"/>
              <a:t> Gender (</a:t>
            </a:r>
            <a:r>
              <a:rPr lang="en-US" dirty="0" err="1" smtClean="0"/>
              <a:t>anak-anak</a:t>
            </a:r>
            <a:r>
              <a:rPr lang="en-US" dirty="0" smtClean="0"/>
              <a:t> </a:t>
            </a:r>
            <a:r>
              <a:rPr lang="en-US" dirty="0" err="1" smtClean="0"/>
              <a:t>perempuan</a:t>
            </a:r>
            <a:r>
              <a:rPr lang="en-US" dirty="0" smtClean="0"/>
              <a:t> </a:t>
            </a:r>
            <a:r>
              <a:rPr lang="en-US" dirty="0" err="1" smtClean="0"/>
              <a:t>tidak</a:t>
            </a:r>
            <a:r>
              <a:rPr lang="en-US" dirty="0" smtClean="0"/>
              <a:t> </a:t>
            </a:r>
            <a:r>
              <a:rPr lang="en-US" dirty="0" err="1" smtClean="0"/>
              <a:t>diperlakukan</a:t>
            </a:r>
            <a:r>
              <a:rPr lang="en-US" dirty="0" smtClean="0"/>
              <a:t> </a:t>
            </a:r>
            <a:r>
              <a:rPr lang="en-US" dirty="0" err="1" smtClean="0"/>
              <a:t>sama</a:t>
            </a:r>
            <a:r>
              <a:rPr lang="en-US" dirty="0" smtClean="0"/>
              <a:t> </a:t>
            </a:r>
            <a:r>
              <a:rPr lang="en-US" dirty="0" err="1" smtClean="0"/>
              <a:t>seperti</a:t>
            </a:r>
            <a:r>
              <a:rPr lang="en-US" dirty="0" smtClean="0"/>
              <a:t> </a:t>
            </a:r>
            <a:r>
              <a:rPr lang="en-US" dirty="0" err="1" smtClean="0"/>
              <a:t>anak</a:t>
            </a:r>
            <a:r>
              <a:rPr lang="en-US" dirty="0" smtClean="0"/>
              <a:t> </a:t>
            </a:r>
            <a:r>
              <a:rPr lang="en-US" dirty="0" err="1" smtClean="0"/>
              <a:t>pria</a:t>
            </a:r>
            <a:r>
              <a:rPr lang="en-US" dirty="0" smtClean="0"/>
              <a:t> </a:t>
            </a:r>
            <a:r>
              <a:rPr lang="en-US" dirty="0" err="1" smtClean="0"/>
              <a:t>dalam</a:t>
            </a:r>
            <a:r>
              <a:rPr lang="en-US" dirty="0" smtClean="0"/>
              <a:t> </a:t>
            </a:r>
            <a:r>
              <a:rPr lang="en-US" dirty="0" err="1" smtClean="0"/>
              <a:t>hal</a:t>
            </a:r>
            <a:r>
              <a:rPr lang="en-US" dirty="0" smtClean="0"/>
              <a:t> </a:t>
            </a:r>
            <a:r>
              <a:rPr lang="en-US" dirty="0" err="1" smtClean="0"/>
              <a:t>harta</a:t>
            </a:r>
            <a:r>
              <a:rPr lang="en-US" dirty="0" smtClean="0"/>
              <a:t> </a:t>
            </a:r>
            <a:r>
              <a:rPr lang="en-US" dirty="0" err="1" smtClean="0"/>
              <a:t>warisan</a:t>
            </a:r>
            <a:r>
              <a:rPr lang="en-US" dirty="0" smtClean="0"/>
              <a:t> </a:t>
            </a:r>
            <a:r>
              <a:rPr lang="en-US" dirty="0" err="1" smtClean="0"/>
              <a:t>dan</a:t>
            </a:r>
            <a:r>
              <a:rPr lang="en-US" dirty="0" smtClean="0"/>
              <a:t> </a:t>
            </a:r>
            <a:r>
              <a:rPr lang="en-US" dirty="0" err="1" smtClean="0"/>
              <a:t>kesempatan</a:t>
            </a:r>
            <a:r>
              <a:rPr lang="en-US" dirty="0" smtClean="0"/>
              <a:t> </a:t>
            </a:r>
            <a:r>
              <a:rPr lang="en-US" dirty="0" err="1" smtClean="0"/>
              <a:t>menempuh</a:t>
            </a:r>
            <a:r>
              <a:rPr lang="en-US" dirty="0" smtClean="0"/>
              <a:t> </a:t>
            </a:r>
            <a:r>
              <a:rPr lang="en-US" dirty="0" err="1" smtClean="0"/>
              <a:t>pendidikan</a:t>
            </a:r>
            <a:r>
              <a:rPr lang="en-US" dirty="0" smtClean="0"/>
              <a:t>).</a:t>
            </a:r>
          </a:p>
          <a:p>
            <a:r>
              <a:rPr lang="en-US" b="1" i="1" dirty="0" err="1" smtClean="0">
                <a:solidFill>
                  <a:srgbClr val="FFFF00"/>
                </a:solidFill>
              </a:rPr>
              <a:t>Faktor-Faktor</a:t>
            </a:r>
            <a:r>
              <a:rPr lang="en-US" b="1" i="1" dirty="0" smtClean="0">
                <a:solidFill>
                  <a:srgbClr val="FFFF00"/>
                </a:solidFill>
              </a:rPr>
              <a:t> </a:t>
            </a:r>
            <a:r>
              <a:rPr lang="en-US" b="1" i="1" dirty="0" err="1" smtClean="0">
                <a:solidFill>
                  <a:srgbClr val="FFFF00"/>
                </a:solidFill>
              </a:rPr>
              <a:t>Penarik</a:t>
            </a:r>
            <a:r>
              <a:rPr lang="en-US" b="1" i="1" dirty="0" smtClean="0">
                <a:solidFill>
                  <a:srgbClr val="FFFF00"/>
                </a:solidFill>
              </a:rPr>
              <a:t> </a:t>
            </a:r>
            <a:r>
              <a:rPr lang="en-US" b="1" dirty="0" err="1" smtClean="0"/>
              <a:t>di</a:t>
            </a:r>
            <a:r>
              <a:rPr lang="en-US" b="1" dirty="0" smtClean="0"/>
              <a:t> Negara-</a:t>
            </a:r>
            <a:r>
              <a:rPr lang="en-US" b="1" dirty="0" err="1" smtClean="0"/>
              <a:t>negara</a:t>
            </a:r>
            <a:r>
              <a:rPr lang="en-US" b="1" dirty="0" smtClean="0"/>
              <a:t> </a:t>
            </a:r>
            <a:r>
              <a:rPr lang="en-US" b="1" dirty="0" err="1" smtClean="0"/>
              <a:t>Tujuan</a:t>
            </a:r>
            <a:r>
              <a:rPr lang="en-US" b="1" dirty="0" smtClean="0"/>
              <a:t> </a:t>
            </a:r>
            <a:r>
              <a:rPr lang="en-US" b="1" dirty="0" err="1" smtClean="0"/>
              <a:t>dari</a:t>
            </a:r>
            <a:r>
              <a:rPr lang="en-US" b="1" dirty="0" smtClean="0"/>
              <a:t> </a:t>
            </a:r>
            <a:r>
              <a:rPr lang="en-US" b="1" dirty="0" err="1" smtClean="0"/>
              <a:t>para</a:t>
            </a:r>
            <a:r>
              <a:rPr lang="en-US" b="1" dirty="0" smtClean="0"/>
              <a:t> </a:t>
            </a:r>
            <a:r>
              <a:rPr lang="en-US" b="1" dirty="0" err="1" smtClean="0"/>
              <a:t>korban</a:t>
            </a:r>
            <a:r>
              <a:rPr lang="en-US" b="1" dirty="0" smtClean="0"/>
              <a:t> TPPO</a:t>
            </a:r>
            <a:r>
              <a:rPr lang="en-US" dirty="0" smtClean="0"/>
              <a:t>: </a:t>
            </a:r>
            <a:r>
              <a:rPr lang="en-US" b="1" dirty="0" smtClean="0"/>
              <a:t> </a:t>
            </a:r>
          </a:p>
          <a:p>
            <a:pPr lvl="1"/>
            <a:r>
              <a:rPr lang="en-US" dirty="0" err="1" smtClean="0"/>
              <a:t>Janji</a:t>
            </a:r>
            <a:r>
              <a:rPr lang="en-US" dirty="0" smtClean="0"/>
              <a:t> </a:t>
            </a:r>
            <a:r>
              <a:rPr lang="en-US" dirty="0" err="1" smtClean="0"/>
              <a:t>kemakmuran</a:t>
            </a:r>
            <a:r>
              <a:rPr lang="en-US" dirty="0" smtClean="0"/>
              <a:t> </a:t>
            </a:r>
            <a:r>
              <a:rPr lang="en-US" dirty="0" err="1" smtClean="0"/>
              <a:t>ekonomi</a:t>
            </a:r>
            <a:r>
              <a:rPr lang="en-US" dirty="0" smtClean="0"/>
              <a:t> &amp; </a:t>
            </a:r>
          </a:p>
          <a:p>
            <a:pPr lvl="1"/>
            <a:r>
              <a:rPr lang="en-US" dirty="0" err="1" smtClean="0"/>
              <a:t>Permintaan</a:t>
            </a:r>
            <a:r>
              <a:rPr lang="en-US" dirty="0" smtClean="0"/>
              <a:t> yang </a:t>
            </a:r>
            <a:r>
              <a:rPr lang="en-US" dirty="0" err="1" smtClean="0"/>
              <a:t>tinggi</a:t>
            </a:r>
            <a:r>
              <a:rPr lang="en-US" dirty="0" smtClean="0"/>
              <a:t> </a:t>
            </a:r>
            <a:r>
              <a:rPr lang="en-US" dirty="0" err="1" smtClean="0"/>
              <a:t>dari</a:t>
            </a:r>
            <a:r>
              <a:rPr lang="en-US" dirty="0" smtClean="0"/>
              <a:t> </a:t>
            </a:r>
            <a:r>
              <a:rPr lang="en-US" dirty="0" err="1" smtClean="0"/>
              <a:t>para</a:t>
            </a:r>
            <a:r>
              <a:rPr lang="en-US" dirty="0" smtClean="0"/>
              <a:t> </a:t>
            </a:r>
            <a:r>
              <a:rPr lang="en-US" dirty="0" err="1" smtClean="0"/>
              <a:t>Konsumen</a:t>
            </a:r>
            <a:r>
              <a:rPr lang="en-US" dirty="0" smtClean="0"/>
              <a:t> Sex </a:t>
            </a:r>
            <a:r>
              <a:rPr lang="en-US" dirty="0" err="1" smtClean="0"/>
              <a:t>di</a:t>
            </a:r>
            <a:r>
              <a:rPr lang="en-US" dirty="0" smtClean="0"/>
              <a:t> </a:t>
            </a:r>
            <a:r>
              <a:rPr lang="en-US" dirty="0" err="1" smtClean="0"/>
              <a:t>negara-negara</a:t>
            </a:r>
            <a:r>
              <a:rPr lang="en-US" dirty="0" smtClean="0"/>
              <a:t> </a:t>
            </a:r>
            <a:r>
              <a:rPr lang="en-US" dirty="0" err="1" smtClean="0"/>
              <a:t>kaya</a:t>
            </a:r>
            <a:r>
              <a:rPr lang="en-US" dirty="0" smtClean="0"/>
              <a:t> (</a:t>
            </a:r>
            <a:r>
              <a:rPr lang="en-US" dirty="0" err="1" smtClean="0"/>
              <a:t>Eropa</a:t>
            </a:r>
            <a:r>
              <a:rPr lang="en-US" dirty="0" smtClean="0"/>
              <a:t>, AS, </a:t>
            </a:r>
            <a:r>
              <a:rPr lang="en-US" dirty="0" err="1" smtClean="0"/>
              <a:t>Tailan</a:t>
            </a:r>
            <a:r>
              <a:rPr lang="en-US" dirty="0" smtClean="0"/>
              <a:t>, </a:t>
            </a:r>
            <a:r>
              <a:rPr lang="en-US" dirty="0" err="1" smtClean="0"/>
              <a:t>Jepang</a:t>
            </a:r>
            <a:r>
              <a:rPr lang="en-US" dirty="0" smtClean="0"/>
              <a:t> etc)</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style>
          <a:lnRef idx="0">
            <a:schemeClr val="accent1"/>
          </a:lnRef>
          <a:fillRef idx="3">
            <a:schemeClr val="accent1"/>
          </a:fillRef>
          <a:effectRef idx="3">
            <a:schemeClr val="accent1"/>
          </a:effectRef>
          <a:fontRef idx="minor">
            <a:schemeClr val="lt1"/>
          </a:fontRef>
        </p:style>
        <p:txBody>
          <a:bodyPr/>
          <a:lstStyle/>
          <a:p>
            <a:r>
              <a:rPr lang="en-US" dirty="0" err="1" smtClean="0"/>
              <a:t>Globalisasi</a:t>
            </a:r>
            <a:r>
              <a:rPr lang="en-US" dirty="0" smtClean="0"/>
              <a:t> </a:t>
            </a:r>
            <a:r>
              <a:rPr lang="en-US" dirty="0" err="1" smtClean="0"/>
              <a:t>Ekonomi</a:t>
            </a:r>
            <a:r>
              <a:rPr lang="en-US" dirty="0" smtClean="0"/>
              <a:t> </a:t>
            </a:r>
            <a:r>
              <a:rPr lang="en-US" dirty="0" err="1" smtClean="0"/>
              <a:t>dan</a:t>
            </a:r>
            <a:r>
              <a:rPr lang="en-US" dirty="0" smtClean="0"/>
              <a:t> TPPO:</a:t>
            </a:r>
            <a:endParaRPr lang="en-US" dirty="0"/>
          </a:p>
        </p:txBody>
      </p:sp>
      <p:sp>
        <p:nvSpPr>
          <p:cNvPr id="3" name="Content Placeholder 2"/>
          <p:cNvSpPr>
            <a:spLocks noGrp="1"/>
          </p:cNvSpPr>
          <p:nvPr>
            <p:ph idx="1"/>
          </p:nvPr>
        </p:nvSpPr>
        <p:spPr>
          <a:xfrm>
            <a:off x="152400" y="1066800"/>
            <a:ext cx="8763000" cy="5562600"/>
          </a:xfr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r>
              <a:rPr lang="en-US" dirty="0" smtClean="0"/>
              <a:t>TPPO </a:t>
            </a:r>
            <a:r>
              <a:rPr lang="en-US" dirty="0" err="1" smtClean="0"/>
              <a:t>juga</a:t>
            </a:r>
            <a:r>
              <a:rPr lang="en-US" dirty="0" smtClean="0"/>
              <a:t> DISUBURKAN  </a:t>
            </a:r>
            <a:r>
              <a:rPr lang="en-US" dirty="0" err="1" smtClean="0"/>
              <a:t>oleh</a:t>
            </a:r>
            <a:r>
              <a:rPr lang="en-US" dirty="0" smtClean="0"/>
              <a:t> </a:t>
            </a:r>
            <a:r>
              <a:rPr lang="en-US" dirty="0" err="1" smtClean="0"/>
              <a:t>globalisasi</a:t>
            </a:r>
            <a:r>
              <a:rPr lang="en-US" dirty="0" smtClean="0"/>
              <a:t> </a:t>
            </a:r>
            <a:r>
              <a:rPr lang="en-US" dirty="0" err="1" smtClean="0"/>
              <a:t>ekonomi</a:t>
            </a:r>
            <a:r>
              <a:rPr lang="en-US" b="1" dirty="0" smtClean="0">
                <a:solidFill>
                  <a:srgbClr val="FFFF00"/>
                </a:solidFill>
              </a:rPr>
              <a:t>, </a:t>
            </a:r>
            <a:r>
              <a:rPr lang="en-US" b="1" dirty="0" err="1" smtClean="0">
                <a:solidFill>
                  <a:srgbClr val="FFFF00"/>
                </a:solidFill>
              </a:rPr>
              <a:t>liberalisasi</a:t>
            </a:r>
            <a:r>
              <a:rPr lang="en-US" b="1" dirty="0" smtClean="0">
                <a:solidFill>
                  <a:srgbClr val="FFFF00"/>
                </a:solidFill>
              </a:rPr>
              <a:t> </a:t>
            </a:r>
            <a:r>
              <a:rPr lang="en-US" b="1" dirty="0" err="1" smtClean="0">
                <a:solidFill>
                  <a:srgbClr val="FFFF00"/>
                </a:solidFill>
              </a:rPr>
              <a:t>ekonomi</a:t>
            </a:r>
            <a:r>
              <a:rPr lang="en-US" b="1" dirty="0" smtClean="0">
                <a:solidFill>
                  <a:srgbClr val="FFFF00"/>
                </a:solidFill>
              </a:rPr>
              <a:t> &amp; </a:t>
            </a:r>
            <a:r>
              <a:rPr lang="en-US" b="1" dirty="0" err="1" smtClean="0">
                <a:solidFill>
                  <a:srgbClr val="FFFF00"/>
                </a:solidFill>
              </a:rPr>
              <a:t>privatisasi</a:t>
            </a:r>
            <a:r>
              <a:rPr lang="en-US" b="1" dirty="0" smtClean="0">
                <a:solidFill>
                  <a:srgbClr val="FFFF00"/>
                </a:solidFill>
              </a:rPr>
              <a:t> </a:t>
            </a:r>
            <a:r>
              <a:rPr lang="en-US" b="1" dirty="0" err="1" smtClean="0">
                <a:solidFill>
                  <a:srgbClr val="FFFF00"/>
                </a:solidFill>
              </a:rPr>
              <a:t>ekonomi</a:t>
            </a:r>
            <a:r>
              <a:rPr lang="en-US" b="1" dirty="0" smtClean="0">
                <a:solidFill>
                  <a:srgbClr val="FFFF00"/>
                </a:solidFill>
              </a:rPr>
              <a:t> yang </a:t>
            </a:r>
            <a:r>
              <a:rPr lang="en-US" b="1" dirty="0" err="1" smtClean="0">
                <a:solidFill>
                  <a:srgbClr val="FFFF00"/>
                </a:solidFill>
              </a:rPr>
              <a:t>mendewakan</a:t>
            </a:r>
            <a:r>
              <a:rPr lang="en-US" b="1" dirty="0" smtClean="0">
                <a:solidFill>
                  <a:srgbClr val="FFFF00"/>
                </a:solidFill>
              </a:rPr>
              <a:t>  LABA KEUNTUNGAN </a:t>
            </a:r>
            <a:r>
              <a:rPr lang="en-US" dirty="0" err="1" smtClean="0"/>
              <a:t>dengan</a:t>
            </a:r>
            <a:r>
              <a:rPr lang="en-US" dirty="0" smtClean="0"/>
              <a:t> </a:t>
            </a:r>
            <a:r>
              <a:rPr lang="en-US" b="1" dirty="0" err="1" smtClean="0"/>
              <a:t>menghalalkan</a:t>
            </a:r>
            <a:r>
              <a:rPr lang="en-US" b="1" dirty="0" smtClean="0"/>
              <a:t> </a:t>
            </a:r>
            <a:r>
              <a:rPr lang="en-US" b="1" dirty="0" err="1" smtClean="0"/>
              <a:t>cara</a:t>
            </a:r>
            <a:r>
              <a:rPr lang="en-US" dirty="0" smtClean="0"/>
              <a:t>: </a:t>
            </a:r>
            <a:r>
              <a:rPr lang="en-US" b="1" dirty="0" err="1" smtClean="0">
                <a:solidFill>
                  <a:schemeClr val="tx1"/>
                </a:solidFill>
              </a:rPr>
              <a:t>tindas</a:t>
            </a:r>
            <a:r>
              <a:rPr lang="en-US" b="1" dirty="0" smtClean="0">
                <a:solidFill>
                  <a:schemeClr val="tx1"/>
                </a:solidFill>
              </a:rPr>
              <a:t> </a:t>
            </a:r>
            <a:r>
              <a:rPr lang="en-US" b="1" dirty="0" err="1" smtClean="0">
                <a:solidFill>
                  <a:schemeClr val="tx1"/>
                </a:solidFill>
              </a:rPr>
              <a:t>orang</a:t>
            </a:r>
            <a:r>
              <a:rPr lang="en-US" b="1" dirty="0" smtClean="0">
                <a:solidFill>
                  <a:schemeClr val="tx1"/>
                </a:solidFill>
              </a:rPr>
              <a:t> lain</a:t>
            </a:r>
            <a:r>
              <a:rPr lang="en-US" dirty="0" smtClean="0"/>
              <a:t>,</a:t>
            </a:r>
            <a:r>
              <a:rPr lang="en-US" b="1" dirty="0" smtClean="0">
                <a:solidFill>
                  <a:schemeClr val="tx1"/>
                </a:solidFill>
              </a:rPr>
              <a:t> </a:t>
            </a:r>
            <a:r>
              <a:rPr lang="en-US" b="1" dirty="0" err="1" smtClean="0">
                <a:solidFill>
                  <a:schemeClr val="tx1"/>
                </a:solidFill>
              </a:rPr>
              <a:t>tekan</a:t>
            </a:r>
            <a:r>
              <a:rPr lang="en-US" b="1" dirty="0" smtClean="0">
                <a:solidFill>
                  <a:schemeClr val="tx1"/>
                </a:solidFill>
              </a:rPr>
              <a:t> </a:t>
            </a:r>
            <a:r>
              <a:rPr lang="en-US" b="1" dirty="0" err="1" smtClean="0">
                <a:solidFill>
                  <a:schemeClr val="tx1"/>
                </a:solidFill>
              </a:rPr>
              <a:t>gaji</a:t>
            </a:r>
            <a:r>
              <a:rPr lang="en-US" b="1" dirty="0" smtClean="0">
                <a:solidFill>
                  <a:schemeClr val="tx1"/>
                </a:solidFill>
              </a:rPr>
              <a:t> </a:t>
            </a:r>
            <a:r>
              <a:rPr lang="en-US" b="1" dirty="0" err="1" smtClean="0">
                <a:solidFill>
                  <a:schemeClr val="tx1"/>
                </a:solidFill>
              </a:rPr>
              <a:t>buruh</a:t>
            </a:r>
            <a:r>
              <a:rPr lang="en-US" b="1" dirty="0" smtClean="0">
                <a:solidFill>
                  <a:schemeClr val="tx1"/>
                </a:solidFill>
              </a:rPr>
              <a:t>, </a:t>
            </a:r>
            <a:r>
              <a:rPr lang="en-US" b="1" dirty="0" err="1" smtClean="0">
                <a:solidFill>
                  <a:schemeClr val="tx1"/>
                </a:solidFill>
              </a:rPr>
              <a:t>pebisnis</a:t>
            </a:r>
            <a:r>
              <a:rPr lang="en-US" b="1" dirty="0" smtClean="0">
                <a:solidFill>
                  <a:schemeClr val="tx1"/>
                </a:solidFill>
              </a:rPr>
              <a:t> </a:t>
            </a:r>
            <a:r>
              <a:rPr lang="en-US" b="1" dirty="0" err="1" smtClean="0">
                <a:solidFill>
                  <a:schemeClr val="tx1"/>
                </a:solidFill>
              </a:rPr>
              <a:t>suka</a:t>
            </a:r>
            <a:r>
              <a:rPr lang="en-US" b="1" dirty="0" smtClean="0">
                <a:solidFill>
                  <a:schemeClr val="tx1"/>
                </a:solidFill>
              </a:rPr>
              <a:t> </a:t>
            </a:r>
            <a:r>
              <a:rPr lang="en-US" b="1" dirty="0" err="1" smtClean="0">
                <a:solidFill>
                  <a:schemeClr val="tx1"/>
                </a:solidFill>
              </a:rPr>
              <a:t>buruh</a:t>
            </a:r>
            <a:r>
              <a:rPr lang="en-US" b="1" dirty="0" smtClean="0">
                <a:solidFill>
                  <a:schemeClr val="tx1"/>
                </a:solidFill>
              </a:rPr>
              <a:t> </a:t>
            </a:r>
            <a:r>
              <a:rPr lang="en-US" b="1" dirty="0" err="1" smtClean="0">
                <a:solidFill>
                  <a:schemeClr val="tx1"/>
                </a:solidFill>
              </a:rPr>
              <a:t>bergaji</a:t>
            </a:r>
            <a:r>
              <a:rPr lang="en-US" b="1" dirty="0" smtClean="0">
                <a:solidFill>
                  <a:schemeClr val="tx1"/>
                </a:solidFill>
              </a:rPr>
              <a:t> </a:t>
            </a:r>
            <a:r>
              <a:rPr lang="en-US" b="1" dirty="0" err="1" smtClean="0">
                <a:solidFill>
                  <a:schemeClr val="tx1"/>
                </a:solidFill>
              </a:rPr>
              <a:t>rendah</a:t>
            </a:r>
            <a:r>
              <a:rPr lang="en-US" b="1" dirty="0" smtClean="0">
                <a:solidFill>
                  <a:schemeClr val="tx1"/>
                </a:solidFill>
              </a:rPr>
              <a:t> / </a:t>
            </a:r>
            <a:r>
              <a:rPr lang="en-US" b="1" dirty="0" err="1" smtClean="0">
                <a:solidFill>
                  <a:schemeClr val="tx1"/>
                </a:solidFill>
              </a:rPr>
              <a:t>tanpa</a:t>
            </a:r>
            <a:r>
              <a:rPr lang="en-US" b="1" dirty="0" smtClean="0">
                <a:solidFill>
                  <a:schemeClr val="tx1"/>
                </a:solidFill>
              </a:rPr>
              <a:t> </a:t>
            </a:r>
            <a:r>
              <a:rPr lang="en-US" b="1" dirty="0" err="1" smtClean="0">
                <a:solidFill>
                  <a:schemeClr val="tx1"/>
                </a:solidFill>
              </a:rPr>
              <a:t>gaji</a:t>
            </a:r>
            <a:r>
              <a:rPr lang="en-US" b="1" dirty="0" smtClean="0">
                <a:solidFill>
                  <a:schemeClr val="tx1"/>
                </a:solidFill>
              </a:rPr>
              <a:t> </a:t>
            </a:r>
            <a:r>
              <a:rPr lang="en-US" b="1" dirty="0" err="1" smtClean="0">
                <a:solidFill>
                  <a:schemeClr val="tx1"/>
                </a:solidFill>
              </a:rPr>
              <a:t>sama</a:t>
            </a:r>
            <a:r>
              <a:rPr lang="en-US" b="1" dirty="0" smtClean="0">
                <a:solidFill>
                  <a:schemeClr val="tx1"/>
                </a:solidFill>
              </a:rPr>
              <a:t> </a:t>
            </a:r>
            <a:r>
              <a:rPr lang="en-US" b="1" dirty="0" err="1" smtClean="0">
                <a:solidFill>
                  <a:schemeClr val="tx1"/>
                </a:solidFill>
              </a:rPr>
              <a:t>sekali</a:t>
            </a:r>
            <a:r>
              <a:rPr lang="en-US" dirty="0" smtClean="0"/>
              <a:t>, </a:t>
            </a:r>
            <a:r>
              <a:rPr lang="en-US" dirty="0" err="1" smtClean="0"/>
              <a:t>dan</a:t>
            </a:r>
            <a:r>
              <a:rPr lang="en-US" dirty="0" smtClean="0"/>
              <a:t> </a:t>
            </a:r>
            <a:r>
              <a:rPr lang="en-US" dirty="0" err="1" smtClean="0"/>
              <a:t>oleh</a:t>
            </a:r>
            <a:r>
              <a:rPr lang="en-US" dirty="0" smtClean="0"/>
              <a:t> </a:t>
            </a:r>
            <a:r>
              <a:rPr lang="en-US" dirty="0" err="1" smtClean="0">
                <a:solidFill>
                  <a:srgbClr val="FFFF00"/>
                </a:solidFill>
              </a:rPr>
              <a:t>perdagangan</a:t>
            </a:r>
            <a:r>
              <a:rPr lang="en-US" dirty="0" smtClean="0">
                <a:solidFill>
                  <a:srgbClr val="FFFF00"/>
                </a:solidFill>
              </a:rPr>
              <a:t> </a:t>
            </a:r>
            <a:r>
              <a:rPr lang="en-US" dirty="0" err="1" smtClean="0">
                <a:solidFill>
                  <a:srgbClr val="FFFF00"/>
                </a:solidFill>
              </a:rPr>
              <a:t>internasional</a:t>
            </a:r>
            <a:r>
              <a:rPr lang="en-US" dirty="0" smtClean="0">
                <a:solidFill>
                  <a:srgbClr val="FFFF00"/>
                </a:solidFill>
              </a:rPr>
              <a:t> yang </a:t>
            </a:r>
            <a:r>
              <a:rPr lang="en-US" dirty="0" err="1" smtClean="0">
                <a:solidFill>
                  <a:srgbClr val="FFFF00"/>
                </a:solidFill>
              </a:rPr>
              <a:t>cenderung</a:t>
            </a:r>
            <a:r>
              <a:rPr lang="en-US" dirty="0" smtClean="0">
                <a:solidFill>
                  <a:srgbClr val="FFFF00"/>
                </a:solidFill>
              </a:rPr>
              <a:t> </a:t>
            </a:r>
            <a:r>
              <a:rPr lang="en-US" dirty="0" err="1" smtClean="0">
                <a:solidFill>
                  <a:srgbClr val="FFFF00"/>
                </a:solidFill>
              </a:rPr>
              <a:t>untuk</a:t>
            </a:r>
            <a:r>
              <a:rPr lang="en-US" dirty="0" smtClean="0">
                <a:solidFill>
                  <a:srgbClr val="FFFF00"/>
                </a:solidFill>
              </a:rPr>
              <a:t> </a:t>
            </a:r>
            <a:r>
              <a:rPr lang="en-US" dirty="0" err="1" smtClean="0">
                <a:solidFill>
                  <a:srgbClr val="FFFF00"/>
                </a:solidFill>
              </a:rPr>
              <a:t>berlaku</a:t>
            </a:r>
            <a:r>
              <a:rPr lang="en-US" dirty="0" smtClean="0">
                <a:solidFill>
                  <a:srgbClr val="FFFF00"/>
                </a:solidFill>
              </a:rPr>
              <a:t> </a:t>
            </a:r>
            <a:r>
              <a:rPr lang="en-US" dirty="0" err="1" smtClean="0">
                <a:solidFill>
                  <a:srgbClr val="FFFF00"/>
                </a:solidFill>
              </a:rPr>
              <a:t>curang</a:t>
            </a:r>
            <a:r>
              <a:rPr lang="en-US" dirty="0" smtClean="0"/>
              <a:t>!</a:t>
            </a:r>
          </a:p>
          <a:p>
            <a:r>
              <a:rPr lang="en-US" dirty="0" err="1" smtClean="0"/>
              <a:t>Dengan</a:t>
            </a:r>
            <a:r>
              <a:rPr lang="en-US" dirty="0" smtClean="0"/>
              <a:t> </a:t>
            </a:r>
            <a:r>
              <a:rPr lang="en-US" dirty="0" err="1" smtClean="0"/>
              <a:t>berakhirnya</a:t>
            </a:r>
            <a:r>
              <a:rPr lang="en-US" dirty="0" smtClean="0"/>
              <a:t> </a:t>
            </a:r>
            <a:r>
              <a:rPr lang="en-US" dirty="0" err="1" smtClean="0"/>
              <a:t>Perang</a:t>
            </a:r>
            <a:r>
              <a:rPr lang="en-US" dirty="0" smtClean="0"/>
              <a:t> </a:t>
            </a:r>
            <a:r>
              <a:rPr lang="en-US" dirty="0" err="1" smtClean="0"/>
              <a:t>Dingin</a:t>
            </a:r>
            <a:r>
              <a:rPr lang="en-US" dirty="0" smtClean="0"/>
              <a:t> </a:t>
            </a:r>
            <a:r>
              <a:rPr lang="en-US" dirty="0" err="1" smtClean="0"/>
              <a:t>dan</a:t>
            </a:r>
            <a:r>
              <a:rPr lang="en-US" dirty="0" smtClean="0"/>
              <a:t>  </a:t>
            </a:r>
            <a:r>
              <a:rPr lang="en-US" dirty="0" err="1" smtClean="0"/>
              <a:t>runtuhnya</a:t>
            </a:r>
            <a:r>
              <a:rPr lang="en-US" dirty="0" smtClean="0"/>
              <a:t> </a:t>
            </a:r>
            <a:r>
              <a:rPr lang="en-US" dirty="0" err="1" smtClean="0"/>
              <a:t>ekonomi</a:t>
            </a:r>
            <a:r>
              <a:rPr lang="en-US" dirty="0" smtClean="0"/>
              <a:t> </a:t>
            </a:r>
            <a:r>
              <a:rPr lang="en-US" dirty="0" err="1" smtClean="0"/>
              <a:t>sosialis</a:t>
            </a:r>
            <a:r>
              <a:rPr lang="en-US" dirty="0" smtClean="0"/>
              <a:t> /</a:t>
            </a:r>
            <a:r>
              <a:rPr lang="en-US" dirty="0" err="1" smtClean="0"/>
              <a:t>komunis</a:t>
            </a:r>
            <a:r>
              <a:rPr lang="en-US" dirty="0" smtClean="0"/>
              <a:t>, </a:t>
            </a:r>
            <a:r>
              <a:rPr lang="en-US" dirty="0" err="1" smtClean="0"/>
              <a:t>maka</a:t>
            </a:r>
            <a:r>
              <a:rPr lang="en-US" dirty="0" smtClean="0"/>
              <a:t> </a:t>
            </a:r>
            <a:r>
              <a:rPr lang="en-US" b="1" dirty="0" smtClean="0">
                <a:solidFill>
                  <a:srgbClr val="FFFF00"/>
                </a:solidFill>
              </a:rPr>
              <a:t>EKONOMI PASAR BEBAS </a:t>
            </a:r>
            <a:r>
              <a:rPr lang="en-US" dirty="0" err="1" smtClean="0"/>
              <a:t>yg</a:t>
            </a:r>
            <a:r>
              <a:rPr lang="en-US" dirty="0" smtClean="0"/>
              <a:t> </a:t>
            </a:r>
            <a:r>
              <a:rPr lang="en-US" dirty="0" err="1" smtClean="0"/>
              <a:t>mendewakan</a:t>
            </a:r>
            <a:r>
              <a:rPr lang="en-US" dirty="0" smtClean="0"/>
              <a:t> </a:t>
            </a:r>
            <a:r>
              <a:rPr lang="en-US" dirty="0" err="1" smtClean="0"/>
              <a:t>kompetisi</a:t>
            </a:r>
            <a:r>
              <a:rPr lang="en-US" dirty="0" smtClean="0"/>
              <a:t> </a:t>
            </a:r>
            <a:r>
              <a:rPr lang="en-US" dirty="0" err="1" smtClean="0"/>
              <a:t>bebas</a:t>
            </a:r>
            <a:r>
              <a:rPr lang="en-US" dirty="0" smtClean="0"/>
              <a:t>, </a:t>
            </a:r>
            <a:r>
              <a:rPr lang="en-US" dirty="0" err="1" smtClean="0"/>
              <a:t>dewakan</a:t>
            </a:r>
            <a:r>
              <a:rPr lang="en-US" dirty="0" smtClean="0"/>
              <a:t> </a:t>
            </a:r>
            <a:r>
              <a:rPr lang="en-US" b="1" dirty="0" smtClean="0">
                <a:solidFill>
                  <a:srgbClr val="FFFF00"/>
                </a:solidFill>
              </a:rPr>
              <a:t>PROFIT </a:t>
            </a:r>
            <a:r>
              <a:rPr lang="en-US" dirty="0" err="1" smtClean="0"/>
              <a:t>dan</a:t>
            </a:r>
            <a:r>
              <a:rPr lang="en-US" dirty="0" smtClean="0"/>
              <a:t> </a:t>
            </a:r>
            <a:r>
              <a:rPr lang="en-US" dirty="0" err="1" smtClean="0"/>
              <a:t>hilangnya</a:t>
            </a:r>
            <a:r>
              <a:rPr lang="en-US" dirty="0" smtClean="0"/>
              <a:t> </a:t>
            </a:r>
            <a:r>
              <a:rPr lang="en-US" dirty="0" err="1" smtClean="0"/>
              <a:t>intervensi</a:t>
            </a:r>
            <a:r>
              <a:rPr lang="en-US" dirty="0" smtClean="0"/>
              <a:t> </a:t>
            </a:r>
            <a:r>
              <a:rPr lang="en-US" dirty="0" err="1" smtClean="0"/>
              <a:t>negara</a:t>
            </a:r>
            <a:r>
              <a:rPr lang="en-US" dirty="0" smtClean="0"/>
              <a:t> </a:t>
            </a:r>
            <a:r>
              <a:rPr lang="en-US" dirty="0" err="1" smtClean="0"/>
              <a:t>di</a:t>
            </a:r>
            <a:r>
              <a:rPr lang="en-US" dirty="0" smtClean="0"/>
              <a:t> </a:t>
            </a:r>
            <a:r>
              <a:rPr lang="en-US" dirty="0" err="1" smtClean="0"/>
              <a:t>sektor</a:t>
            </a:r>
            <a:r>
              <a:rPr lang="en-US" dirty="0" smtClean="0"/>
              <a:t> </a:t>
            </a:r>
            <a:r>
              <a:rPr lang="en-US" dirty="0" err="1" smtClean="0"/>
              <a:t>ekonomi</a:t>
            </a:r>
            <a:r>
              <a:rPr lang="en-US" dirty="0" smtClean="0"/>
              <a:t> </a:t>
            </a:r>
            <a:r>
              <a:rPr lang="en-US" dirty="0" err="1" smtClean="0"/>
              <a:t>telah</a:t>
            </a:r>
            <a:r>
              <a:rPr lang="en-US" dirty="0" smtClean="0"/>
              <a:t> </a:t>
            </a:r>
            <a:r>
              <a:rPr lang="en-US" b="1" dirty="0" smtClean="0">
                <a:solidFill>
                  <a:srgbClr val="FFFF00"/>
                </a:solidFill>
              </a:rPr>
              <a:t>TURUT MENYUBURKAN PRAKTEK KEJAHATAN HUMAN TRAFFICING DI SELURUH DUNIA</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KORUPSI &amp; TPPO:</a:t>
            </a:r>
            <a:endParaRPr lang="en-US" dirty="0"/>
          </a:p>
        </p:txBody>
      </p:sp>
      <p:sp>
        <p:nvSpPr>
          <p:cNvPr id="3" name="Content Placeholder 2"/>
          <p:cNvSpPr>
            <a:spLocks noGrp="1"/>
          </p:cNvSpPr>
          <p:nvPr>
            <p:ph idx="1"/>
          </p:nvPr>
        </p:nvSpPr>
        <p:spPr>
          <a:xfrm>
            <a:off x="152400" y="685800"/>
            <a:ext cx="8839200" cy="6019800"/>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r>
              <a:rPr lang="en-US" dirty="0" smtClean="0"/>
              <a:t>TPPO  </a:t>
            </a:r>
            <a:r>
              <a:rPr lang="en-US" dirty="0" err="1" smtClean="0"/>
              <a:t>juga</a:t>
            </a:r>
            <a:r>
              <a:rPr lang="en-US" dirty="0" smtClean="0"/>
              <a:t> </a:t>
            </a:r>
            <a:r>
              <a:rPr lang="en-US" dirty="0" err="1" smtClean="0"/>
              <a:t>umumnya</a:t>
            </a:r>
            <a:r>
              <a:rPr lang="en-US" dirty="0" smtClean="0"/>
              <a:t> </a:t>
            </a:r>
            <a:r>
              <a:rPr lang="en-US" dirty="0" err="1" smtClean="0"/>
              <a:t>bertumbuh</a:t>
            </a:r>
            <a:r>
              <a:rPr lang="en-US" dirty="0" smtClean="0"/>
              <a:t> SUBUR </a:t>
            </a:r>
            <a:r>
              <a:rPr lang="en-US" dirty="0" err="1" smtClean="0"/>
              <a:t>di</a:t>
            </a:r>
            <a:r>
              <a:rPr lang="en-US" dirty="0" smtClean="0"/>
              <a:t> </a:t>
            </a:r>
            <a:r>
              <a:rPr lang="en-US" dirty="0" err="1" smtClean="0"/>
              <a:t>mana</a:t>
            </a:r>
            <a:r>
              <a:rPr lang="en-US" dirty="0" smtClean="0"/>
              <a:t> </a:t>
            </a:r>
            <a:r>
              <a:rPr lang="en-US" dirty="0" err="1" smtClean="0"/>
              <a:t>ada</a:t>
            </a:r>
            <a:r>
              <a:rPr lang="en-US" dirty="0" smtClean="0"/>
              <a:t> </a:t>
            </a:r>
            <a:r>
              <a:rPr lang="en-US" dirty="0" err="1" smtClean="0"/>
              <a:t>korupsi</a:t>
            </a:r>
            <a:r>
              <a:rPr lang="en-US" dirty="0" smtClean="0"/>
              <a:t>!</a:t>
            </a:r>
          </a:p>
          <a:p>
            <a:r>
              <a:rPr lang="en-US" dirty="0" err="1" smtClean="0"/>
              <a:t>Menurut</a:t>
            </a:r>
            <a:r>
              <a:rPr lang="en-US" dirty="0" smtClean="0"/>
              <a:t> Alexis </a:t>
            </a:r>
            <a:r>
              <a:rPr lang="en-US" dirty="0" err="1" smtClean="0"/>
              <a:t>Aronowits</a:t>
            </a:r>
            <a:r>
              <a:rPr lang="en-US" dirty="0" smtClean="0"/>
              <a:t>: </a:t>
            </a:r>
          </a:p>
          <a:p>
            <a:pPr lvl="1"/>
            <a:r>
              <a:rPr lang="en-US" dirty="0" err="1" smtClean="0"/>
              <a:t>Kalau</a:t>
            </a:r>
            <a:r>
              <a:rPr lang="en-US" dirty="0" smtClean="0"/>
              <a:t> </a:t>
            </a:r>
            <a:r>
              <a:rPr lang="en-US" dirty="0" err="1" smtClean="0"/>
              <a:t>aparat</a:t>
            </a:r>
            <a:r>
              <a:rPr lang="en-US" dirty="0" smtClean="0"/>
              <a:t> </a:t>
            </a:r>
            <a:r>
              <a:rPr lang="en-US" dirty="0" err="1" smtClean="0"/>
              <a:t>negara</a:t>
            </a:r>
            <a:r>
              <a:rPr lang="en-US" dirty="0" smtClean="0"/>
              <a:t>/</a:t>
            </a:r>
            <a:r>
              <a:rPr lang="en-US" dirty="0" err="1" smtClean="0"/>
              <a:t>para</a:t>
            </a:r>
            <a:r>
              <a:rPr lang="en-US" dirty="0" smtClean="0"/>
              <a:t> </a:t>
            </a:r>
            <a:r>
              <a:rPr lang="en-US" dirty="0" err="1" smtClean="0"/>
              <a:t>penegak</a:t>
            </a:r>
            <a:r>
              <a:rPr lang="en-US" dirty="0" smtClean="0"/>
              <a:t> </a:t>
            </a:r>
            <a:r>
              <a:rPr lang="en-US" dirty="0" err="1" smtClean="0"/>
              <a:t>hukum</a:t>
            </a:r>
            <a:r>
              <a:rPr lang="en-US" dirty="0" smtClean="0"/>
              <a:t> (</a:t>
            </a:r>
            <a:r>
              <a:rPr lang="en-US" dirty="0" err="1" smtClean="0"/>
              <a:t>polisi</a:t>
            </a:r>
            <a:r>
              <a:rPr lang="en-US" dirty="0" smtClean="0"/>
              <a:t>, </a:t>
            </a:r>
            <a:r>
              <a:rPr lang="en-US" dirty="0" err="1" smtClean="0"/>
              <a:t>jaksa</a:t>
            </a:r>
            <a:r>
              <a:rPr lang="en-US" dirty="0" smtClean="0"/>
              <a:t>, </a:t>
            </a:r>
            <a:r>
              <a:rPr lang="en-US" dirty="0" err="1" smtClean="0"/>
              <a:t>pejabat</a:t>
            </a:r>
            <a:r>
              <a:rPr lang="en-US" dirty="0" smtClean="0"/>
              <a:t> </a:t>
            </a:r>
            <a:r>
              <a:rPr lang="en-US" dirty="0" err="1" smtClean="0"/>
              <a:t>konsuler</a:t>
            </a:r>
            <a:r>
              <a:rPr lang="en-US" dirty="0" smtClean="0"/>
              <a:t>, diplomat, </a:t>
            </a:r>
            <a:r>
              <a:rPr lang="en-US" dirty="0" err="1" smtClean="0"/>
              <a:t>pengacara</a:t>
            </a:r>
            <a:r>
              <a:rPr lang="en-US" dirty="0" smtClean="0"/>
              <a:t> etc) </a:t>
            </a:r>
            <a:r>
              <a:rPr lang="en-US" dirty="0" err="1" smtClean="0"/>
              <a:t>cukup</a:t>
            </a:r>
            <a:r>
              <a:rPr lang="en-US" dirty="0" smtClean="0"/>
              <a:t> </a:t>
            </a:r>
            <a:r>
              <a:rPr lang="en-US" dirty="0" err="1" smtClean="0"/>
              <a:t>bersih</a:t>
            </a:r>
            <a:r>
              <a:rPr lang="en-US" dirty="0" smtClean="0"/>
              <a:t> &amp; </a:t>
            </a:r>
            <a:r>
              <a:rPr lang="en-US" dirty="0" err="1" smtClean="0"/>
              <a:t>tak</a:t>
            </a:r>
            <a:r>
              <a:rPr lang="en-US" dirty="0" smtClean="0"/>
              <a:t> </a:t>
            </a:r>
            <a:r>
              <a:rPr lang="en-US" dirty="0" err="1" smtClean="0"/>
              <a:t>gampang</a:t>
            </a:r>
            <a:r>
              <a:rPr lang="en-US" dirty="0" smtClean="0"/>
              <a:t> </a:t>
            </a:r>
            <a:r>
              <a:rPr lang="en-US" dirty="0" err="1" smtClean="0"/>
              <a:t>disuap</a:t>
            </a:r>
            <a:r>
              <a:rPr lang="en-US" dirty="0" smtClean="0"/>
              <a:t>, TPPO </a:t>
            </a:r>
            <a:r>
              <a:rPr lang="en-US" dirty="0" err="1" smtClean="0"/>
              <a:t>tidak</a:t>
            </a:r>
            <a:r>
              <a:rPr lang="en-US" dirty="0" smtClean="0"/>
              <a:t> </a:t>
            </a:r>
            <a:r>
              <a:rPr lang="en-US" dirty="0" err="1" smtClean="0"/>
              <a:t>memiliki</a:t>
            </a:r>
            <a:r>
              <a:rPr lang="en-US" dirty="0" smtClean="0"/>
              <a:t> </a:t>
            </a:r>
            <a:r>
              <a:rPr lang="en-US" dirty="0" err="1" smtClean="0"/>
              <a:t>ruang</a:t>
            </a:r>
            <a:r>
              <a:rPr lang="en-US" dirty="0" smtClean="0"/>
              <a:t> </a:t>
            </a:r>
            <a:r>
              <a:rPr lang="en-US" dirty="0" err="1" smtClean="0"/>
              <a:t>utk</a:t>
            </a:r>
            <a:r>
              <a:rPr lang="en-US" dirty="0" smtClean="0"/>
              <a:t> </a:t>
            </a:r>
            <a:r>
              <a:rPr lang="en-US" dirty="0" err="1" smtClean="0"/>
              <a:t>beroperasi</a:t>
            </a:r>
            <a:r>
              <a:rPr lang="en-US" dirty="0" smtClean="0"/>
              <a:t>. </a:t>
            </a:r>
          </a:p>
          <a:p>
            <a:pPr lvl="1"/>
            <a:r>
              <a:rPr lang="en-US" dirty="0" smtClean="0"/>
              <a:t>TPPO </a:t>
            </a:r>
            <a:r>
              <a:rPr lang="en-US" dirty="0" err="1" smtClean="0"/>
              <a:t>tidak</a:t>
            </a:r>
            <a:r>
              <a:rPr lang="en-US" dirty="0" smtClean="0"/>
              <a:t> </a:t>
            </a:r>
            <a:r>
              <a:rPr lang="en-US" dirty="0" err="1" smtClean="0"/>
              <a:t>beroperasi</a:t>
            </a:r>
            <a:r>
              <a:rPr lang="en-US" dirty="0" smtClean="0"/>
              <a:t> </a:t>
            </a:r>
            <a:r>
              <a:rPr lang="en-US" dirty="0" err="1" smtClean="0"/>
              <a:t>di</a:t>
            </a:r>
            <a:r>
              <a:rPr lang="en-US" dirty="0" smtClean="0"/>
              <a:t> </a:t>
            </a:r>
            <a:r>
              <a:rPr lang="en-US" dirty="0" err="1" smtClean="0"/>
              <a:t>ruang</a:t>
            </a:r>
            <a:r>
              <a:rPr lang="en-US" dirty="0" smtClean="0"/>
              <a:t> </a:t>
            </a:r>
            <a:r>
              <a:rPr lang="en-US" dirty="0" err="1" smtClean="0"/>
              <a:t>kosong</a:t>
            </a:r>
            <a:r>
              <a:rPr lang="en-US" dirty="0" smtClean="0"/>
              <a:t> </a:t>
            </a:r>
            <a:r>
              <a:rPr lang="en-US" dirty="0" err="1" smtClean="0"/>
              <a:t>tanpa</a:t>
            </a:r>
            <a:r>
              <a:rPr lang="en-US" dirty="0" smtClean="0"/>
              <a:t> </a:t>
            </a:r>
            <a:r>
              <a:rPr lang="en-US" dirty="0" err="1" smtClean="0"/>
              <a:t>korupsi</a:t>
            </a:r>
            <a:r>
              <a:rPr lang="en-US" dirty="0" smtClean="0"/>
              <a:t>. </a:t>
            </a:r>
          </a:p>
          <a:p>
            <a:pPr lvl="1"/>
            <a:r>
              <a:rPr lang="en-US" dirty="0" smtClean="0"/>
              <a:t>Di </a:t>
            </a:r>
            <a:r>
              <a:rPr lang="en-US" dirty="0" err="1" smtClean="0"/>
              <a:t>beberapa</a:t>
            </a:r>
            <a:r>
              <a:rPr lang="en-US" dirty="0" smtClean="0"/>
              <a:t> </a:t>
            </a:r>
            <a:r>
              <a:rPr lang="en-US" dirty="0" err="1" smtClean="0"/>
              <a:t>negara</a:t>
            </a:r>
            <a:r>
              <a:rPr lang="en-US" dirty="0" smtClean="0"/>
              <a:t>, </a:t>
            </a:r>
            <a:r>
              <a:rPr lang="en-US" dirty="0" err="1" smtClean="0"/>
              <a:t>sebagian</a:t>
            </a:r>
            <a:r>
              <a:rPr lang="en-US" dirty="0" smtClean="0"/>
              <a:t> </a:t>
            </a:r>
            <a:r>
              <a:rPr lang="en-US" dirty="0" err="1" smtClean="0"/>
              <a:t>besar</a:t>
            </a:r>
            <a:r>
              <a:rPr lang="en-US" dirty="0" smtClean="0"/>
              <a:t>  </a:t>
            </a:r>
            <a:r>
              <a:rPr lang="en-US" dirty="0" err="1" smtClean="0"/>
              <a:t>pelaku</a:t>
            </a:r>
            <a:r>
              <a:rPr lang="en-US" dirty="0" smtClean="0"/>
              <a:t> TPPO </a:t>
            </a:r>
            <a:r>
              <a:rPr lang="en-US" dirty="0" err="1" smtClean="0"/>
              <a:t>adalah</a:t>
            </a:r>
            <a:r>
              <a:rPr lang="en-US" dirty="0" smtClean="0"/>
              <a:t> </a:t>
            </a:r>
            <a:r>
              <a:rPr lang="en-US" dirty="0" err="1" smtClean="0"/>
              <a:t>mantan</a:t>
            </a:r>
            <a:r>
              <a:rPr lang="en-US" dirty="0" smtClean="0"/>
              <a:t> </a:t>
            </a:r>
            <a:r>
              <a:rPr lang="en-US" dirty="0" err="1" smtClean="0"/>
              <a:t>penegak</a:t>
            </a:r>
            <a:r>
              <a:rPr lang="en-US" dirty="0" smtClean="0"/>
              <a:t> </a:t>
            </a:r>
            <a:r>
              <a:rPr lang="en-US" dirty="0" err="1" smtClean="0"/>
              <a:t>hukum</a:t>
            </a:r>
            <a:r>
              <a:rPr lang="en-US" dirty="0" smtClean="0"/>
              <a:t> (</a:t>
            </a:r>
            <a:r>
              <a:rPr lang="en-US" dirty="0" err="1" smtClean="0"/>
              <a:t>polisi</a:t>
            </a:r>
            <a:r>
              <a:rPr lang="en-US" dirty="0" smtClean="0"/>
              <a:t>, </a:t>
            </a:r>
            <a:r>
              <a:rPr lang="en-US" dirty="0" err="1" smtClean="0"/>
              <a:t>jaksa</a:t>
            </a:r>
            <a:r>
              <a:rPr lang="en-US" dirty="0" smtClean="0"/>
              <a:t>, hakim, </a:t>
            </a:r>
            <a:r>
              <a:rPr lang="en-US" dirty="0" err="1" smtClean="0"/>
              <a:t>tentara</a:t>
            </a:r>
            <a:r>
              <a:rPr lang="en-US" dirty="0" smtClean="0"/>
              <a:t>). Why??? </a:t>
            </a:r>
          </a:p>
          <a:p>
            <a:r>
              <a:rPr lang="en-US" dirty="0" err="1" smtClean="0"/>
              <a:t>Sekedar</a:t>
            </a:r>
            <a:r>
              <a:rPr lang="en-US" dirty="0" smtClean="0"/>
              <a:t> </a:t>
            </a:r>
            <a:r>
              <a:rPr lang="en-US" dirty="0" err="1" smtClean="0"/>
              <a:t>untuk</a:t>
            </a:r>
            <a:r>
              <a:rPr lang="en-US" dirty="0" smtClean="0"/>
              <a:t> </a:t>
            </a:r>
            <a:r>
              <a:rPr lang="en-US" dirty="0" err="1" smtClean="0"/>
              <a:t>contoh</a:t>
            </a:r>
            <a:r>
              <a:rPr lang="en-US" dirty="0" smtClean="0"/>
              <a:t>: </a:t>
            </a:r>
          </a:p>
          <a:p>
            <a:pPr lvl="1"/>
            <a:r>
              <a:rPr lang="en-US" dirty="0" err="1" smtClean="0"/>
              <a:t>Pemerintah</a:t>
            </a:r>
            <a:r>
              <a:rPr lang="en-US" dirty="0" smtClean="0"/>
              <a:t> Bosnia </a:t>
            </a:r>
            <a:r>
              <a:rPr lang="en-US" dirty="0" err="1" smtClean="0"/>
              <a:t>memfasilisasi</a:t>
            </a:r>
            <a:r>
              <a:rPr lang="en-US" dirty="0" smtClean="0"/>
              <a:t> TPPO </a:t>
            </a:r>
            <a:r>
              <a:rPr lang="en-US" dirty="0" err="1" smtClean="0"/>
              <a:t>dengan</a:t>
            </a:r>
            <a:r>
              <a:rPr lang="en-US" dirty="0" smtClean="0"/>
              <a:t> </a:t>
            </a:r>
            <a:r>
              <a:rPr lang="en-US" dirty="0" err="1" smtClean="0"/>
              <a:t>terbikan</a:t>
            </a:r>
            <a:r>
              <a:rPr lang="en-US" dirty="0" smtClean="0"/>
              <a:t> dokumen2 </a:t>
            </a:r>
            <a:r>
              <a:rPr lang="en-US" dirty="0" err="1" smtClean="0"/>
              <a:t>palsu</a:t>
            </a:r>
            <a:r>
              <a:rPr lang="en-US" dirty="0" smtClean="0"/>
              <a:t> </a:t>
            </a:r>
            <a:r>
              <a:rPr lang="en-US" dirty="0" err="1" smtClean="0"/>
              <a:t>atau</a:t>
            </a:r>
            <a:r>
              <a:rPr lang="en-US" dirty="0" smtClean="0"/>
              <a:t> </a:t>
            </a:r>
            <a:r>
              <a:rPr lang="en-US" dirty="0" err="1" smtClean="0"/>
              <a:t>abaikan</a:t>
            </a:r>
            <a:r>
              <a:rPr lang="en-US" dirty="0" smtClean="0"/>
              <a:t> </a:t>
            </a:r>
            <a:r>
              <a:rPr lang="en-US" dirty="0" err="1" smtClean="0"/>
              <a:t>dokumen</a:t>
            </a:r>
            <a:r>
              <a:rPr lang="en-US" dirty="0" smtClean="0"/>
              <a:t> </a:t>
            </a:r>
            <a:r>
              <a:rPr lang="en-US" dirty="0" err="1" smtClean="0"/>
              <a:t>palsu</a:t>
            </a:r>
            <a:r>
              <a:rPr lang="en-US" dirty="0" smtClean="0"/>
              <a:t> yang </a:t>
            </a:r>
            <a:r>
              <a:rPr lang="en-US" dirty="0" err="1" smtClean="0"/>
              <a:t>dibuat</a:t>
            </a:r>
            <a:r>
              <a:rPr lang="en-US" dirty="0" smtClean="0"/>
              <a:t> </a:t>
            </a:r>
            <a:r>
              <a:rPr lang="en-US" dirty="0" err="1" smtClean="0"/>
              <a:t>pelaku</a:t>
            </a:r>
            <a:r>
              <a:rPr lang="en-US" dirty="0" smtClean="0"/>
              <a:t> TPPO. </a:t>
            </a:r>
          </a:p>
          <a:p>
            <a:pPr lvl="1"/>
            <a:r>
              <a:rPr lang="en-US" dirty="0" err="1" smtClean="0"/>
              <a:t>Aparat</a:t>
            </a:r>
            <a:r>
              <a:rPr lang="en-US" dirty="0" smtClean="0"/>
              <a:t> </a:t>
            </a:r>
            <a:r>
              <a:rPr lang="en-US" dirty="0" err="1" smtClean="0"/>
              <a:t>penegak</a:t>
            </a:r>
            <a:r>
              <a:rPr lang="en-US" dirty="0" smtClean="0"/>
              <a:t> </a:t>
            </a:r>
            <a:r>
              <a:rPr lang="en-US" dirty="0" err="1" smtClean="0"/>
              <a:t>hukum</a:t>
            </a:r>
            <a:r>
              <a:rPr lang="en-US" dirty="0" smtClean="0"/>
              <a:t> Bosnia </a:t>
            </a:r>
            <a:r>
              <a:rPr lang="en-US" dirty="0" err="1" smtClean="0"/>
              <a:t>mendapat</a:t>
            </a:r>
            <a:r>
              <a:rPr lang="en-US" dirty="0" smtClean="0"/>
              <a:t> </a:t>
            </a:r>
            <a:r>
              <a:rPr lang="en-US" dirty="0" err="1" smtClean="0"/>
              <a:t>layanan</a:t>
            </a:r>
            <a:r>
              <a:rPr lang="en-US" dirty="0" smtClean="0"/>
              <a:t> sex </a:t>
            </a:r>
            <a:r>
              <a:rPr lang="en-US" dirty="0" err="1" smtClean="0"/>
              <a:t>bebas</a:t>
            </a:r>
            <a:r>
              <a:rPr lang="en-US" dirty="0" smtClean="0"/>
              <a:t> </a:t>
            </a:r>
            <a:r>
              <a:rPr lang="en-US" dirty="0" err="1" smtClean="0"/>
              <a:t>dari</a:t>
            </a:r>
            <a:r>
              <a:rPr lang="en-US" dirty="0" smtClean="0"/>
              <a:t> </a:t>
            </a:r>
            <a:r>
              <a:rPr lang="en-US" dirty="0" err="1" smtClean="0"/>
              <a:t>korban</a:t>
            </a:r>
            <a:r>
              <a:rPr lang="en-US" dirty="0" smtClean="0"/>
              <a:t> TPPO yang </a:t>
            </a:r>
            <a:r>
              <a:rPr lang="en-US" dirty="0" err="1" smtClean="0"/>
              <a:t>sedang</a:t>
            </a:r>
            <a:r>
              <a:rPr lang="en-US" dirty="0" smtClean="0"/>
              <a:t> </a:t>
            </a:r>
            <a:r>
              <a:rPr lang="en-US" dirty="0" err="1" smtClean="0"/>
              <a:t>lewat</a:t>
            </a:r>
            <a:r>
              <a:rPr lang="en-US" dirty="0" smtClean="0"/>
              <a:t> </a:t>
            </a:r>
            <a:r>
              <a:rPr lang="en-US" dirty="0" err="1" smtClean="0"/>
              <a:t>di</a:t>
            </a:r>
            <a:r>
              <a:rPr lang="en-US" dirty="0" smtClean="0"/>
              <a:t> </a:t>
            </a:r>
            <a:r>
              <a:rPr lang="en-US" dirty="0" err="1" smtClean="0"/>
              <a:t>negara</a:t>
            </a:r>
            <a:r>
              <a:rPr lang="en-US" dirty="0" smtClean="0"/>
              <a:t> </a:t>
            </a:r>
            <a:r>
              <a:rPr lang="en-US" dirty="0" err="1" smtClean="0"/>
              <a:t>mereka</a:t>
            </a:r>
            <a:r>
              <a:rPr lang="en-US" dirty="0" smtClean="0"/>
              <a:t>.</a:t>
            </a:r>
          </a:p>
          <a:p>
            <a:pPr lvl="1"/>
            <a:r>
              <a:rPr lang="en-US" dirty="0" smtClean="0"/>
              <a:t>Para </a:t>
            </a:r>
            <a:r>
              <a:rPr lang="en-US" dirty="0" err="1" smtClean="0"/>
              <a:t>polisi</a:t>
            </a:r>
            <a:r>
              <a:rPr lang="en-US" dirty="0" smtClean="0"/>
              <a:t> Malaysia </a:t>
            </a:r>
            <a:r>
              <a:rPr lang="en-US" dirty="0" err="1" smtClean="0"/>
              <a:t>secara</a:t>
            </a:r>
            <a:r>
              <a:rPr lang="en-US" dirty="0" smtClean="0"/>
              <a:t> </a:t>
            </a:r>
            <a:r>
              <a:rPr lang="en-US" dirty="0" err="1" smtClean="0"/>
              <a:t>rutin</a:t>
            </a:r>
            <a:r>
              <a:rPr lang="en-US" dirty="0" smtClean="0"/>
              <a:t> </a:t>
            </a:r>
            <a:r>
              <a:rPr lang="en-US" dirty="0" err="1" smtClean="0"/>
              <a:t>dibayar</a:t>
            </a:r>
            <a:r>
              <a:rPr lang="en-US" dirty="0" smtClean="0"/>
              <a:t> </a:t>
            </a:r>
            <a:r>
              <a:rPr lang="en-US" dirty="0" err="1" smtClean="0"/>
              <a:t>oleh</a:t>
            </a:r>
            <a:r>
              <a:rPr lang="en-US" dirty="0" smtClean="0"/>
              <a:t> </a:t>
            </a:r>
            <a:r>
              <a:rPr lang="en-US" dirty="0" err="1" smtClean="0"/>
              <a:t>pelaku</a:t>
            </a:r>
            <a:r>
              <a:rPr lang="en-US" dirty="0" smtClean="0"/>
              <a:t> TPPO </a:t>
            </a:r>
            <a:r>
              <a:rPr lang="en-US" dirty="0" err="1" smtClean="0"/>
              <a:t>dan</a:t>
            </a:r>
            <a:r>
              <a:rPr lang="en-US" dirty="0" smtClean="0"/>
              <a:t> </a:t>
            </a:r>
            <a:r>
              <a:rPr lang="en-US" dirty="0" err="1" smtClean="0"/>
              <a:t>diberi</a:t>
            </a:r>
            <a:r>
              <a:rPr lang="en-US" dirty="0" smtClean="0"/>
              <a:t> </a:t>
            </a:r>
            <a:r>
              <a:rPr lang="en-US" dirty="0" err="1" smtClean="0"/>
              <a:t>layanan</a:t>
            </a:r>
            <a:r>
              <a:rPr lang="en-US" dirty="0" smtClean="0"/>
              <a:t> sex </a:t>
            </a:r>
            <a:r>
              <a:rPr lang="en-US" dirty="0" err="1" smtClean="0"/>
              <a:t>bebas</a:t>
            </a:r>
            <a:r>
              <a:rPr lang="en-US" dirty="0" smtClean="0"/>
              <a:t> </a:t>
            </a:r>
            <a:r>
              <a:rPr lang="en-US" dirty="0" err="1" smtClean="0"/>
              <a:t>dengan</a:t>
            </a:r>
            <a:r>
              <a:rPr lang="en-US" dirty="0" smtClean="0"/>
              <a:t> </a:t>
            </a:r>
            <a:r>
              <a:rPr lang="en-US" dirty="0" err="1" smtClean="0"/>
              <a:t>korban</a:t>
            </a:r>
            <a:r>
              <a:rPr lang="en-US" dirty="0" smtClean="0"/>
              <a:t> TPPO.</a:t>
            </a:r>
          </a:p>
          <a:p>
            <a:r>
              <a:rPr lang="en-US" dirty="0" err="1" smtClean="0"/>
              <a:t>Menurut</a:t>
            </a:r>
            <a:r>
              <a:rPr lang="en-US" dirty="0" smtClean="0"/>
              <a:t> data </a:t>
            </a:r>
            <a:r>
              <a:rPr lang="en-US" dirty="0" err="1" smtClean="0"/>
              <a:t>dari</a:t>
            </a:r>
            <a:r>
              <a:rPr lang="en-US" dirty="0" smtClean="0"/>
              <a:t> </a:t>
            </a:r>
            <a:r>
              <a:rPr lang="en-US" dirty="0" err="1" smtClean="0"/>
              <a:t>Aronowitz</a:t>
            </a:r>
            <a:r>
              <a:rPr lang="en-US" dirty="0" smtClean="0"/>
              <a:t>: </a:t>
            </a:r>
          </a:p>
          <a:p>
            <a:pPr lvl="1"/>
            <a:r>
              <a:rPr lang="en-US" dirty="0" err="1" smtClean="0"/>
              <a:t>Sejumlah</a:t>
            </a:r>
            <a:r>
              <a:rPr lang="en-US" dirty="0" smtClean="0"/>
              <a:t> </a:t>
            </a:r>
            <a:r>
              <a:rPr lang="en-US" dirty="0" err="1" smtClean="0"/>
              <a:t>polisi</a:t>
            </a:r>
            <a:r>
              <a:rPr lang="en-US" dirty="0" smtClean="0"/>
              <a:t> </a:t>
            </a:r>
            <a:r>
              <a:rPr lang="en-US" dirty="0" err="1" smtClean="0"/>
              <a:t>di</a:t>
            </a:r>
            <a:r>
              <a:rPr lang="en-US" dirty="0" smtClean="0"/>
              <a:t> Indonesia </a:t>
            </a:r>
            <a:r>
              <a:rPr lang="en-US" dirty="0" err="1" smtClean="0"/>
              <a:t>juga</a:t>
            </a:r>
            <a:r>
              <a:rPr lang="en-US" dirty="0" smtClean="0"/>
              <a:t> </a:t>
            </a:r>
            <a:r>
              <a:rPr lang="en-US" dirty="0" err="1" smtClean="0"/>
              <a:t>dilaporkan</a:t>
            </a:r>
            <a:r>
              <a:rPr lang="en-US" dirty="0" smtClean="0"/>
              <a:t>  </a:t>
            </a:r>
            <a:r>
              <a:rPr lang="en-US" dirty="0" err="1" smtClean="0"/>
              <a:t>memfasilitasi</a:t>
            </a:r>
            <a:r>
              <a:rPr lang="en-US" dirty="0" smtClean="0"/>
              <a:t> TPPO. </a:t>
            </a:r>
          </a:p>
          <a:p>
            <a:pPr lvl="1"/>
            <a:r>
              <a:rPr lang="en-US" dirty="0" err="1" smtClean="0"/>
              <a:t>Aparat</a:t>
            </a:r>
            <a:r>
              <a:rPr lang="en-US" dirty="0" smtClean="0"/>
              <a:t> </a:t>
            </a:r>
            <a:r>
              <a:rPr lang="en-US" dirty="0" err="1" smtClean="0"/>
              <a:t>keamanan</a:t>
            </a:r>
            <a:r>
              <a:rPr lang="en-US" dirty="0" smtClean="0"/>
              <a:t> </a:t>
            </a:r>
            <a:r>
              <a:rPr lang="en-US" dirty="0" err="1" smtClean="0"/>
              <a:t>di</a:t>
            </a:r>
            <a:r>
              <a:rPr lang="en-US" dirty="0" smtClean="0"/>
              <a:t> Indonesia </a:t>
            </a:r>
            <a:r>
              <a:rPr lang="en-US" dirty="0" err="1" smtClean="0"/>
              <a:t>diduga</a:t>
            </a:r>
            <a:r>
              <a:rPr lang="en-US" dirty="0" smtClean="0"/>
              <a:t> </a:t>
            </a:r>
            <a:r>
              <a:rPr lang="en-US" dirty="0" err="1" smtClean="0"/>
              <a:t>terlibat</a:t>
            </a:r>
            <a:r>
              <a:rPr lang="en-US" dirty="0" smtClean="0"/>
              <a:t> </a:t>
            </a:r>
            <a:r>
              <a:rPr lang="en-US" dirty="0" err="1" smtClean="0"/>
              <a:t>memfasilitasi</a:t>
            </a:r>
            <a:r>
              <a:rPr lang="en-US" dirty="0" smtClean="0"/>
              <a:t> TPPO  </a:t>
            </a:r>
            <a:r>
              <a:rPr lang="en-US" dirty="0" err="1" smtClean="0"/>
              <a:t>dengan</a:t>
            </a:r>
            <a:r>
              <a:rPr lang="en-US" dirty="0" smtClean="0"/>
              <a:t> </a:t>
            </a:r>
            <a:r>
              <a:rPr lang="en-US" dirty="0" err="1" smtClean="0"/>
              <a:t>memberikan</a:t>
            </a:r>
            <a:r>
              <a:rPr lang="en-US" dirty="0" smtClean="0"/>
              <a:t> </a:t>
            </a:r>
            <a:r>
              <a:rPr lang="en-US" dirty="0" err="1" smtClean="0"/>
              <a:t>perlindungan</a:t>
            </a:r>
            <a:r>
              <a:rPr lang="en-US" dirty="0" smtClean="0"/>
              <a:t> </a:t>
            </a:r>
            <a:r>
              <a:rPr lang="en-US" dirty="0" err="1" smtClean="0"/>
              <a:t>bagi</a:t>
            </a:r>
            <a:r>
              <a:rPr lang="en-US" dirty="0" smtClean="0"/>
              <a:t>  </a:t>
            </a:r>
            <a:r>
              <a:rPr lang="en-US" dirty="0" err="1" smtClean="0"/>
              <a:t>rumah</a:t>
            </a:r>
            <a:r>
              <a:rPr lang="en-US" dirty="0" smtClean="0"/>
              <a:t> </a:t>
            </a:r>
            <a:r>
              <a:rPr lang="en-US" dirty="0" err="1" smtClean="0"/>
              <a:t>bordil</a:t>
            </a:r>
            <a:r>
              <a:rPr lang="en-US" dirty="0" smtClean="0"/>
              <a:t> </a:t>
            </a:r>
            <a:r>
              <a:rPr lang="en-US" dirty="0" err="1" smtClean="0"/>
              <a:t>dan</a:t>
            </a:r>
            <a:r>
              <a:rPr lang="en-US" dirty="0" smtClean="0"/>
              <a:t> </a:t>
            </a:r>
            <a:r>
              <a:rPr lang="en-US" dirty="0" err="1" smtClean="0"/>
              <a:t>prostitusi</a:t>
            </a:r>
            <a:r>
              <a:rPr lang="en-US" dirty="0" smtClean="0"/>
              <a:t> </a:t>
            </a:r>
            <a:r>
              <a:rPr lang="en-US" dirty="0" err="1" smtClean="0"/>
              <a:t>di</a:t>
            </a:r>
            <a:r>
              <a:rPr lang="en-US" dirty="0" smtClean="0"/>
              <a:t> bar-bar karaoke, </a:t>
            </a:r>
            <a:r>
              <a:rPr lang="en-US" dirty="0" err="1" smtClean="0"/>
              <a:t>diskotik</a:t>
            </a:r>
            <a:r>
              <a:rPr lang="en-US" dirty="0" smtClean="0"/>
              <a:t>, </a:t>
            </a:r>
            <a:r>
              <a:rPr lang="en-US" dirty="0" err="1" smtClean="0"/>
              <a:t>dan</a:t>
            </a:r>
            <a:r>
              <a:rPr lang="en-US" dirty="0" smtClean="0"/>
              <a:t> hotel </a:t>
            </a:r>
            <a:r>
              <a:rPr lang="en-US" dirty="0" err="1" smtClean="0"/>
              <a:t>atau</a:t>
            </a:r>
            <a:r>
              <a:rPr lang="en-US" dirty="0" smtClean="0"/>
              <a:t> </a:t>
            </a:r>
            <a:r>
              <a:rPr lang="en-US" dirty="0" err="1" smtClean="0"/>
              <a:t>dengan</a:t>
            </a:r>
            <a:r>
              <a:rPr lang="en-US" dirty="0" smtClean="0"/>
              <a:t> </a:t>
            </a:r>
            <a:r>
              <a:rPr lang="en-US" dirty="0" err="1" smtClean="0"/>
              <a:t>menerima</a:t>
            </a:r>
            <a:r>
              <a:rPr lang="en-US" dirty="0" smtClean="0"/>
              <a:t> </a:t>
            </a:r>
            <a:r>
              <a:rPr lang="en-US" dirty="0" err="1" smtClean="0"/>
              <a:t>suap</a:t>
            </a:r>
            <a:r>
              <a:rPr lang="en-US" dirty="0" smtClean="0"/>
              <a:t> </a:t>
            </a:r>
            <a:r>
              <a:rPr lang="en-US" dirty="0" err="1" smtClean="0"/>
              <a:t>untuk</a:t>
            </a:r>
            <a:r>
              <a:rPr lang="en-US" dirty="0" smtClean="0"/>
              <a:t> </a:t>
            </a:r>
            <a:r>
              <a:rPr lang="en-US" dirty="0" err="1" smtClean="0"/>
              <a:t>mengabaikan</a:t>
            </a:r>
            <a:r>
              <a:rPr lang="en-US" dirty="0" smtClean="0"/>
              <a:t> </a:t>
            </a:r>
            <a:r>
              <a:rPr lang="en-US" dirty="0" err="1" smtClean="0"/>
              <a:t>praktek</a:t>
            </a:r>
            <a:r>
              <a:rPr lang="en-US" dirty="0" smtClean="0"/>
              <a:t> TPPO.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100" dirty="0" smtClean="0"/>
              <a:t>TPPO </a:t>
            </a:r>
            <a:r>
              <a:rPr lang="en-US" sz="3100" dirty="0" err="1" smtClean="0"/>
              <a:t>adalah</a:t>
            </a:r>
            <a:r>
              <a:rPr lang="en-US" sz="3100" dirty="0" smtClean="0"/>
              <a:t> </a:t>
            </a:r>
            <a:r>
              <a:rPr lang="en-US" sz="3100" dirty="0" err="1" smtClean="0"/>
              <a:t>sebuah</a:t>
            </a:r>
            <a:r>
              <a:rPr lang="en-US" sz="3100" dirty="0" smtClean="0"/>
              <a:t> </a:t>
            </a:r>
            <a:r>
              <a:rPr lang="en-US" sz="3100" dirty="0" err="1" smtClean="0"/>
              <a:t>organisasi</a:t>
            </a:r>
            <a:r>
              <a:rPr lang="en-US" sz="3100" dirty="0" smtClean="0"/>
              <a:t> </a:t>
            </a:r>
            <a:r>
              <a:rPr lang="en-US" sz="3100" dirty="0" err="1" smtClean="0"/>
              <a:t>kejahatan</a:t>
            </a:r>
            <a:r>
              <a:rPr lang="en-US" sz="3100" dirty="0" smtClean="0"/>
              <a:t> </a:t>
            </a:r>
            <a:r>
              <a:rPr lang="en-US" sz="3100" dirty="0" err="1" smtClean="0"/>
              <a:t>internasional</a:t>
            </a:r>
            <a:r>
              <a:rPr lang="en-US" sz="3100" dirty="0" smtClean="0"/>
              <a:t> yang </a:t>
            </a:r>
            <a:r>
              <a:rPr lang="en-US" sz="3100" dirty="0" err="1" smtClean="0"/>
              <a:t>sangat</a:t>
            </a:r>
            <a:r>
              <a:rPr lang="en-US" sz="3100" dirty="0" smtClean="0"/>
              <a:t> </a:t>
            </a:r>
            <a:r>
              <a:rPr lang="en-US" sz="3100" dirty="0" err="1" smtClean="0"/>
              <a:t>canggih</a:t>
            </a:r>
            <a:r>
              <a:rPr lang="en-US" dirty="0" smtClean="0"/>
              <a:t>: </a:t>
            </a:r>
            <a:endParaRPr lang="en-US" dirty="0"/>
          </a:p>
        </p:txBody>
      </p:sp>
      <p:sp>
        <p:nvSpPr>
          <p:cNvPr id="3" name="Content Placeholder 2"/>
          <p:cNvSpPr>
            <a:spLocks noGrp="1"/>
          </p:cNvSpPr>
          <p:nvPr>
            <p:ph idx="1"/>
          </p:nvPr>
        </p:nvSpPr>
        <p:spPr>
          <a:xfrm>
            <a:off x="228600" y="1295400"/>
            <a:ext cx="8686800" cy="5410200"/>
          </a:xfrm>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r>
              <a:rPr lang="en-US" dirty="0" err="1" smtClean="0"/>
              <a:t>Menurut</a:t>
            </a:r>
            <a:r>
              <a:rPr lang="en-US" dirty="0" smtClean="0"/>
              <a:t> </a:t>
            </a:r>
            <a:r>
              <a:rPr lang="en-US" dirty="0" err="1" smtClean="0"/>
              <a:t>Badan</a:t>
            </a:r>
            <a:r>
              <a:rPr lang="en-US" dirty="0" smtClean="0"/>
              <a:t> </a:t>
            </a:r>
            <a:r>
              <a:rPr lang="en-US" dirty="0" err="1" smtClean="0"/>
              <a:t>Kepolisian</a:t>
            </a:r>
            <a:r>
              <a:rPr lang="en-US" dirty="0" smtClean="0"/>
              <a:t> </a:t>
            </a:r>
            <a:r>
              <a:rPr lang="en-US" dirty="0" err="1" smtClean="0"/>
              <a:t>Eropa</a:t>
            </a:r>
            <a:r>
              <a:rPr lang="en-US" dirty="0" smtClean="0"/>
              <a:t>, TPPO </a:t>
            </a:r>
            <a:r>
              <a:rPr lang="en-US" dirty="0" err="1" smtClean="0"/>
              <a:t>tampaknya</a:t>
            </a:r>
            <a:r>
              <a:rPr lang="en-US" dirty="0" smtClean="0"/>
              <a:t> </a:t>
            </a:r>
            <a:r>
              <a:rPr lang="en-US" dirty="0" err="1" smtClean="0"/>
              <a:t>merupakan</a:t>
            </a:r>
            <a:r>
              <a:rPr lang="en-US" dirty="0" smtClean="0"/>
              <a:t> </a:t>
            </a:r>
            <a:r>
              <a:rPr lang="en-US" dirty="0" err="1" smtClean="0"/>
              <a:t>sebuah</a:t>
            </a:r>
            <a:r>
              <a:rPr lang="en-US" dirty="0" smtClean="0"/>
              <a:t> </a:t>
            </a:r>
            <a:r>
              <a:rPr lang="en-US" dirty="0" err="1" smtClean="0"/>
              <a:t>operasi</a:t>
            </a:r>
            <a:r>
              <a:rPr lang="en-US" dirty="0" smtClean="0"/>
              <a:t> </a:t>
            </a:r>
            <a:r>
              <a:rPr lang="en-US" dirty="0" err="1" smtClean="0"/>
              <a:t>kejahatan</a:t>
            </a:r>
            <a:r>
              <a:rPr lang="en-US" dirty="0" smtClean="0"/>
              <a:t> </a:t>
            </a:r>
            <a:r>
              <a:rPr lang="en-US" dirty="0" err="1" smtClean="0"/>
              <a:t>yg</a:t>
            </a:r>
            <a:r>
              <a:rPr lang="en-US" dirty="0" smtClean="0"/>
              <a:t> </a:t>
            </a:r>
            <a:r>
              <a:rPr lang="en-US" dirty="0" err="1" smtClean="0"/>
              <a:t>diorganisir</a:t>
            </a:r>
            <a:r>
              <a:rPr lang="en-US" dirty="0" smtClean="0"/>
              <a:t> </a:t>
            </a:r>
            <a:r>
              <a:rPr lang="en-US" dirty="0" err="1" smtClean="0"/>
              <a:t>sangat</a:t>
            </a:r>
            <a:r>
              <a:rPr lang="en-US" dirty="0" smtClean="0"/>
              <a:t>  </a:t>
            </a:r>
            <a:r>
              <a:rPr lang="en-US" dirty="0" err="1" smtClean="0"/>
              <a:t>rapi</a:t>
            </a:r>
            <a:r>
              <a:rPr lang="en-US" dirty="0" smtClean="0"/>
              <a:t> </a:t>
            </a:r>
            <a:r>
              <a:rPr lang="en-US" dirty="0" err="1" smtClean="0"/>
              <a:t>di</a:t>
            </a:r>
            <a:r>
              <a:rPr lang="en-US" dirty="0" smtClean="0"/>
              <a:t> </a:t>
            </a:r>
            <a:r>
              <a:rPr lang="en-US" dirty="0" err="1" smtClean="0"/>
              <a:t>mana</a:t>
            </a:r>
            <a:r>
              <a:rPr lang="en-US" dirty="0" smtClean="0"/>
              <a:t> </a:t>
            </a:r>
            <a:r>
              <a:rPr lang="en-US" b="1" dirty="0" smtClean="0">
                <a:solidFill>
                  <a:srgbClr val="FFFF00"/>
                </a:solidFill>
              </a:rPr>
              <a:t>SATU ORANG OPERATOR</a:t>
            </a:r>
            <a:r>
              <a:rPr lang="en-US" dirty="0" smtClean="0"/>
              <a:t>: </a:t>
            </a:r>
          </a:p>
          <a:p>
            <a:pPr marL="514350" indent="-514350">
              <a:buAutoNum type="arabicParenBoth"/>
            </a:pPr>
            <a:r>
              <a:rPr lang="en-US" dirty="0" err="1" smtClean="0"/>
              <a:t>bisa</a:t>
            </a:r>
            <a:r>
              <a:rPr lang="en-US" dirty="0" smtClean="0"/>
              <a:t> </a:t>
            </a:r>
            <a:r>
              <a:rPr lang="en-US" dirty="0" err="1" smtClean="0"/>
              <a:t>menyelundupkan</a:t>
            </a:r>
            <a:r>
              <a:rPr lang="en-US" dirty="0" smtClean="0"/>
              <a:t> </a:t>
            </a:r>
            <a:r>
              <a:rPr lang="en-US" dirty="0" err="1" smtClean="0"/>
              <a:t>sejumlah</a:t>
            </a:r>
            <a:r>
              <a:rPr lang="en-US" dirty="0" smtClean="0"/>
              <a:t> </a:t>
            </a:r>
            <a:r>
              <a:rPr lang="en-US" dirty="0" err="1" smtClean="0"/>
              <a:t>besar</a:t>
            </a:r>
            <a:r>
              <a:rPr lang="en-US" dirty="0" smtClean="0"/>
              <a:t> </a:t>
            </a:r>
            <a:r>
              <a:rPr lang="en-US" dirty="0" err="1" smtClean="0"/>
              <a:t>korban</a:t>
            </a:r>
            <a:r>
              <a:rPr lang="en-US" dirty="0" smtClean="0"/>
              <a:t>  </a:t>
            </a:r>
            <a:r>
              <a:rPr lang="en-US" dirty="0" err="1" smtClean="0"/>
              <a:t>dari</a:t>
            </a:r>
            <a:r>
              <a:rPr lang="en-US" dirty="0" smtClean="0"/>
              <a:t> </a:t>
            </a:r>
            <a:r>
              <a:rPr lang="en-US" dirty="0" err="1" smtClean="0"/>
              <a:t>negara-negara</a:t>
            </a:r>
            <a:r>
              <a:rPr lang="en-US" dirty="0" smtClean="0"/>
              <a:t> </a:t>
            </a:r>
            <a:r>
              <a:rPr lang="en-US" dirty="0" err="1" smtClean="0"/>
              <a:t>asal</a:t>
            </a:r>
            <a:r>
              <a:rPr lang="en-US" dirty="0" smtClean="0"/>
              <a:t> yang </a:t>
            </a:r>
            <a:r>
              <a:rPr lang="en-US" dirty="0" err="1" smtClean="0"/>
              <a:t>jauh</a:t>
            </a:r>
            <a:r>
              <a:rPr lang="en-US" dirty="0" smtClean="0"/>
              <a:t>, </a:t>
            </a:r>
          </a:p>
          <a:p>
            <a:pPr marL="514350" indent="-514350">
              <a:buAutoNum type="arabicParenBoth"/>
            </a:pPr>
            <a:r>
              <a:rPr lang="en-US" dirty="0" err="1" smtClean="0"/>
              <a:t>lalu</a:t>
            </a:r>
            <a:r>
              <a:rPr lang="en-US" dirty="0" smtClean="0"/>
              <a:t> </a:t>
            </a:r>
            <a:r>
              <a:rPr lang="en-US" dirty="0" err="1" smtClean="0"/>
              <a:t>mampu</a:t>
            </a:r>
            <a:r>
              <a:rPr lang="en-US" dirty="0" smtClean="0"/>
              <a:t> </a:t>
            </a:r>
            <a:r>
              <a:rPr lang="en-US" dirty="0" err="1" smtClean="0"/>
              <a:t>mengangkut</a:t>
            </a:r>
            <a:r>
              <a:rPr lang="en-US" dirty="0" smtClean="0"/>
              <a:t> </a:t>
            </a:r>
            <a:r>
              <a:rPr lang="en-US" dirty="0" err="1" smtClean="0"/>
              <a:t>sejumlah</a:t>
            </a:r>
            <a:r>
              <a:rPr lang="en-US" dirty="0" smtClean="0"/>
              <a:t> </a:t>
            </a:r>
            <a:r>
              <a:rPr lang="en-US" dirty="0" err="1" smtClean="0"/>
              <a:t>korban</a:t>
            </a:r>
            <a:r>
              <a:rPr lang="en-US" dirty="0" smtClean="0"/>
              <a:t> TPPO </a:t>
            </a:r>
            <a:r>
              <a:rPr lang="en-US" dirty="0" err="1" smtClean="0"/>
              <a:t>dari</a:t>
            </a:r>
            <a:r>
              <a:rPr lang="en-US" dirty="0" smtClean="0"/>
              <a:t> </a:t>
            </a:r>
            <a:r>
              <a:rPr lang="en-US" dirty="0" err="1" smtClean="0"/>
              <a:t>kebangsaan</a:t>
            </a:r>
            <a:r>
              <a:rPr lang="en-US" dirty="0" smtClean="0"/>
              <a:t> yang </a:t>
            </a:r>
            <a:r>
              <a:rPr lang="en-US" dirty="0" err="1" smtClean="0"/>
              <a:t>berbeda-beda</a:t>
            </a:r>
            <a:r>
              <a:rPr lang="en-US" dirty="0" smtClean="0"/>
              <a:t> </a:t>
            </a:r>
            <a:r>
              <a:rPr lang="en-US" dirty="0" err="1" smtClean="0"/>
              <a:t>dengan</a:t>
            </a:r>
            <a:r>
              <a:rPr lang="en-US" dirty="0" smtClean="0"/>
              <a:t> </a:t>
            </a:r>
            <a:r>
              <a:rPr lang="en-US" dirty="0" err="1" smtClean="0"/>
              <a:t>alat</a:t>
            </a:r>
            <a:r>
              <a:rPr lang="en-US" dirty="0" smtClean="0"/>
              <a:t> </a:t>
            </a:r>
            <a:r>
              <a:rPr lang="en-US" dirty="0" err="1" smtClean="0"/>
              <a:t>transportasi</a:t>
            </a:r>
            <a:r>
              <a:rPr lang="en-US" dirty="0" smtClean="0"/>
              <a:t> yang </a:t>
            </a:r>
            <a:r>
              <a:rPr lang="en-US" dirty="0" err="1" smtClean="0"/>
              <a:t>sama</a:t>
            </a:r>
            <a:r>
              <a:rPr lang="en-US" dirty="0" smtClean="0"/>
              <a:t>, </a:t>
            </a:r>
          </a:p>
          <a:p>
            <a:pPr marL="514350" indent="-514350">
              <a:buAutoNum type="arabicParenBoth"/>
            </a:pPr>
            <a:r>
              <a:rPr lang="en-US" dirty="0" err="1" smtClean="0"/>
              <a:t>lalu</a:t>
            </a:r>
            <a:r>
              <a:rPr lang="en-US" dirty="0" smtClean="0"/>
              <a:t>  </a:t>
            </a:r>
            <a:r>
              <a:rPr lang="en-US" dirty="0" err="1" smtClean="0"/>
              <a:t>bisa</a:t>
            </a:r>
            <a:r>
              <a:rPr lang="en-US" dirty="0" smtClean="0"/>
              <a:t> </a:t>
            </a:r>
            <a:r>
              <a:rPr lang="en-US" dirty="0" err="1" smtClean="0"/>
              <a:t>mensirkulasi</a:t>
            </a:r>
            <a:r>
              <a:rPr lang="en-US" dirty="0" smtClean="0"/>
              <a:t> </a:t>
            </a:r>
            <a:r>
              <a:rPr lang="en-US" dirty="0" err="1" smtClean="0"/>
              <a:t>uang</a:t>
            </a:r>
            <a:r>
              <a:rPr lang="en-US" dirty="0" smtClean="0"/>
              <a:t> </a:t>
            </a:r>
            <a:r>
              <a:rPr lang="en-US" dirty="0" err="1" smtClean="0"/>
              <a:t>dalam</a:t>
            </a:r>
            <a:r>
              <a:rPr lang="en-US" dirty="0" smtClean="0"/>
              <a:t> </a:t>
            </a:r>
            <a:r>
              <a:rPr lang="en-US" dirty="0" err="1" smtClean="0"/>
              <a:t>jumlah</a:t>
            </a:r>
            <a:r>
              <a:rPr lang="en-US" dirty="0" smtClean="0"/>
              <a:t> </a:t>
            </a:r>
            <a:r>
              <a:rPr lang="en-US" dirty="0" err="1" smtClean="0"/>
              <a:t>besar</a:t>
            </a:r>
            <a:r>
              <a:rPr lang="en-US" dirty="0" smtClean="0"/>
              <a:t> &amp; </a:t>
            </a:r>
          </a:p>
          <a:p>
            <a:pPr marL="514350" indent="-514350">
              <a:buAutoNum type="arabicParenBoth"/>
            </a:pPr>
            <a:r>
              <a:rPr lang="en-US" dirty="0" err="1" smtClean="0"/>
              <a:t>kalau</a:t>
            </a:r>
            <a:r>
              <a:rPr lang="en-US" dirty="0" smtClean="0"/>
              <a:t>  </a:t>
            </a:r>
            <a:r>
              <a:rPr lang="en-US" dirty="0" err="1" smtClean="0"/>
              <a:t>ada</a:t>
            </a:r>
            <a:r>
              <a:rPr lang="en-US" dirty="0" smtClean="0"/>
              <a:t>  </a:t>
            </a:r>
            <a:r>
              <a:rPr lang="en-US" dirty="0" err="1" smtClean="0"/>
              <a:t>masalah</a:t>
            </a:r>
            <a:r>
              <a:rPr lang="en-US" dirty="0" smtClean="0"/>
              <a:t> </a:t>
            </a:r>
            <a:r>
              <a:rPr lang="en-US" dirty="0" err="1" smtClean="0"/>
              <a:t>dalam</a:t>
            </a:r>
            <a:r>
              <a:rPr lang="en-US" dirty="0" smtClean="0"/>
              <a:t> </a:t>
            </a:r>
            <a:r>
              <a:rPr lang="en-US" dirty="0" err="1" smtClean="0"/>
              <a:t>pengoperasiannya</a:t>
            </a:r>
            <a:r>
              <a:rPr lang="en-US" dirty="0" smtClean="0"/>
              <a:t> </a:t>
            </a:r>
            <a:r>
              <a:rPr lang="en-US" dirty="0" err="1" smtClean="0"/>
              <a:t>maka</a:t>
            </a:r>
            <a:r>
              <a:rPr lang="en-US" dirty="0" smtClean="0"/>
              <a:t> </a:t>
            </a:r>
            <a:r>
              <a:rPr lang="en-US" dirty="0" err="1" smtClean="0"/>
              <a:t>ia</a:t>
            </a:r>
            <a:r>
              <a:rPr lang="en-US" dirty="0" smtClean="0"/>
              <a:t> </a:t>
            </a:r>
            <a:r>
              <a:rPr lang="en-US" dirty="0" err="1" smtClean="0"/>
              <a:t>akan</a:t>
            </a:r>
            <a:r>
              <a:rPr lang="en-US" dirty="0" smtClean="0"/>
              <a:t> </a:t>
            </a:r>
            <a:r>
              <a:rPr lang="en-US" dirty="0" err="1" smtClean="0"/>
              <a:t>segera</a:t>
            </a:r>
            <a:r>
              <a:rPr lang="en-US" dirty="0" smtClean="0"/>
              <a:t> </a:t>
            </a:r>
            <a:r>
              <a:rPr lang="en-US" dirty="0" err="1" smtClean="0"/>
              <a:t>mendapat</a:t>
            </a:r>
            <a:r>
              <a:rPr lang="en-US" dirty="0" smtClean="0"/>
              <a:t> </a:t>
            </a:r>
            <a:r>
              <a:rPr lang="en-US" dirty="0" err="1" smtClean="0"/>
              <a:t>bantuan</a:t>
            </a:r>
            <a:r>
              <a:rPr lang="en-US" dirty="0" smtClean="0"/>
              <a:t> </a:t>
            </a:r>
            <a:r>
              <a:rPr lang="en-US" dirty="0" err="1" smtClean="0"/>
              <a:t>hukum</a:t>
            </a:r>
            <a:r>
              <a:rPr lang="en-US" dirty="0" smtClean="0"/>
              <a:t> (</a:t>
            </a:r>
            <a:r>
              <a:rPr lang="en-US" i="1" dirty="0" smtClean="0"/>
              <a:t>legal assistance</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style>
          <a:lnRef idx="0">
            <a:schemeClr val="accent1"/>
          </a:lnRef>
          <a:fillRef idx="3">
            <a:schemeClr val="accent1"/>
          </a:fillRef>
          <a:effectRef idx="3">
            <a:schemeClr val="accent1"/>
          </a:effectRef>
          <a:fontRef idx="minor">
            <a:schemeClr val="lt1"/>
          </a:fontRef>
        </p:style>
        <p:txBody>
          <a:bodyPr>
            <a:normAutofit/>
          </a:bodyPr>
          <a:lstStyle/>
          <a:p>
            <a:r>
              <a:rPr lang="en-US" sz="2000" dirty="0" err="1" smtClean="0"/>
              <a:t>Karena</a:t>
            </a:r>
            <a:r>
              <a:rPr lang="en-US" sz="2000" dirty="0" smtClean="0"/>
              <a:t> </a:t>
            </a:r>
            <a:r>
              <a:rPr lang="en-US" sz="2000" dirty="0" err="1" smtClean="0"/>
              <a:t>itu</a:t>
            </a:r>
            <a:r>
              <a:rPr lang="en-US" sz="2000" dirty="0" smtClean="0"/>
              <a:t> </a:t>
            </a:r>
            <a:r>
              <a:rPr lang="en-US" sz="2000" dirty="0" err="1" smtClean="0"/>
              <a:t>Aronowits</a:t>
            </a:r>
            <a:r>
              <a:rPr lang="en-US" sz="2000" dirty="0" smtClean="0"/>
              <a:t> </a:t>
            </a:r>
            <a:r>
              <a:rPr lang="en-US" sz="2000" dirty="0" err="1" smtClean="0"/>
              <a:t>mengidentifikasi</a:t>
            </a:r>
            <a:r>
              <a:rPr lang="en-US" sz="2000" dirty="0" smtClean="0"/>
              <a:t> </a:t>
            </a:r>
            <a:r>
              <a:rPr lang="en-US" sz="2000" dirty="0" err="1" smtClean="0"/>
              <a:t>struktur</a:t>
            </a:r>
            <a:r>
              <a:rPr lang="en-US" sz="2000" dirty="0" smtClean="0"/>
              <a:t> TPPO global </a:t>
            </a:r>
            <a:r>
              <a:rPr lang="en-US" sz="2000" dirty="0" err="1" smtClean="0"/>
              <a:t>sbb</a:t>
            </a:r>
            <a:r>
              <a:rPr lang="en-US" sz="1800" dirty="0" smtClean="0"/>
              <a:t>:</a:t>
            </a:r>
            <a:endParaRPr lang="en-US" sz="1800" dirty="0"/>
          </a:p>
        </p:txBody>
      </p:sp>
      <p:graphicFrame>
        <p:nvGraphicFramePr>
          <p:cNvPr id="4" name="Content Placeholder 3"/>
          <p:cNvGraphicFramePr>
            <a:graphicFrameLocks noGrp="1"/>
          </p:cNvGraphicFramePr>
          <p:nvPr>
            <p:ph idx="1"/>
          </p:nvPr>
        </p:nvGraphicFramePr>
        <p:xfrm>
          <a:off x="228600" y="914401"/>
          <a:ext cx="8763000" cy="5733558"/>
        </p:xfrm>
        <a:graphic>
          <a:graphicData uri="http://schemas.openxmlformats.org/drawingml/2006/table">
            <a:tbl>
              <a:tblPr/>
              <a:tblGrid>
                <a:gridCol w="1998579"/>
                <a:gridCol w="6764421"/>
              </a:tblGrid>
              <a:tr h="761999">
                <a:tc>
                  <a:txBody>
                    <a:bodyPr/>
                    <a:lstStyle/>
                    <a:p>
                      <a:pPr marL="0" marR="0">
                        <a:lnSpc>
                          <a:spcPct val="115000"/>
                        </a:lnSpc>
                        <a:spcBef>
                          <a:spcPts val="0"/>
                        </a:spcBef>
                        <a:spcAft>
                          <a:spcPts val="0"/>
                        </a:spcAft>
                        <a:tabLst>
                          <a:tab pos="228600" algn="l"/>
                        </a:tabLst>
                      </a:pPr>
                      <a:endParaRPr lang="en-US" sz="1400" dirty="0">
                        <a:latin typeface="Times New Roman" pitchFamily="18" charset="0"/>
                        <a:ea typeface="Times New Roman"/>
                        <a:cs typeface="Times New Roman" pitchFamily="18" charset="0"/>
                      </a:endParaRPr>
                    </a:p>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Investor</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berperan</a:t>
                      </a:r>
                      <a:r>
                        <a:rPr lang="en-US" sz="1200" dirty="0">
                          <a:latin typeface="Times New Roman"/>
                          <a:ea typeface="Times New Roman"/>
                          <a:cs typeface="Times New Roman"/>
                        </a:rPr>
                        <a:t> </a:t>
                      </a:r>
                      <a:r>
                        <a:rPr lang="en-US" sz="1200" dirty="0" err="1">
                          <a:latin typeface="Times New Roman"/>
                          <a:ea typeface="Times New Roman"/>
                          <a:cs typeface="Times New Roman"/>
                        </a:rPr>
                        <a:t>sebagai</a:t>
                      </a:r>
                      <a:r>
                        <a:rPr lang="en-US" sz="1200" dirty="0">
                          <a:latin typeface="Times New Roman"/>
                          <a:ea typeface="Times New Roman"/>
                          <a:cs typeface="Times New Roman"/>
                        </a:rPr>
                        <a:t> </a:t>
                      </a:r>
                      <a:r>
                        <a:rPr lang="en-US" sz="1200" dirty="0" err="1">
                          <a:latin typeface="Times New Roman"/>
                          <a:ea typeface="Times New Roman"/>
                          <a:cs typeface="Times New Roman"/>
                        </a:rPr>
                        <a:t>penjamin</a:t>
                      </a:r>
                      <a:r>
                        <a:rPr lang="en-US" sz="1200" dirty="0">
                          <a:latin typeface="Times New Roman"/>
                          <a:ea typeface="Times New Roman"/>
                          <a:cs typeface="Times New Roman"/>
                        </a:rPr>
                        <a:t> modal </a:t>
                      </a:r>
                      <a:r>
                        <a:rPr lang="en-US" sz="1200" dirty="0" err="1">
                          <a:latin typeface="Times New Roman"/>
                          <a:ea typeface="Times New Roman"/>
                          <a:cs typeface="Times New Roman"/>
                        </a:rPr>
                        <a:t>untuk</a:t>
                      </a:r>
                      <a:r>
                        <a:rPr lang="en-US" sz="1200" dirty="0">
                          <a:latin typeface="Times New Roman"/>
                          <a:ea typeface="Times New Roman"/>
                          <a:cs typeface="Times New Roman"/>
                        </a:rPr>
                        <a:t> </a:t>
                      </a:r>
                      <a:r>
                        <a:rPr lang="en-US" sz="1200" dirty="0" err="1">
                          <a:latin typeface="Times New Roman"/>
                          <a:ea typeface="Times New Roman"/>
                          <a:cs typeface="Times New Roman"/>
                        </a:rPr>
                        <a:t>operasi</a:t>
                      </a:r>
                      <a:r>
                        <a:rPr lang="en-US" sz="1200" dirty="0">
                          <a:latin typeface="Times New Roman"/>
                          <a:ea typeface="Times New Roman"/>
                          <a:cs typeface="Times New Roman"/>
                        </a:rPr>
                        <a:t> TPPO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mengawasi</a:t>
                      </a:r>
                      <a:r>
                        <a:rPr lang="en-US" sz="1200" dirty="0">
                          <a:latin typeface="Times New Roman"/>
                          <a:ea typeface="Times New Roman"/>
                          <a:cs typeface="Times New Roman"/>
                        </a:rPr>
                        <a:t> </a:t>
                      </a:r>
                      <a:r>
                        <a:rPr lang="en-US" sz="1200" dirty="0" err="1">
                          <a:latin typeface="Times New Roman"/>
                          <a:ea typeface="Times New Roman"/>
                          <a:cs typeface="Times New Roman"/>
                        </a:rPr>
                        <a:t>seluruh</a:t>
                      </a:r>
                      <a:r>
                        <a:rPr lang="en-US" sz="1200" dirty="0">
                          <a:latin typeface="Times New Roman"/>
                          <a:ea typeface="Times New Roman"/>
                          <a:cs typeface="Times New Roman"/>
                        </a:rPr>
                        <a:t> </a:t>
                      </a:r>
                      <a:r>
                        <a:rPr lang="en-US" sz="1200" dirty="0" err="1">
                          <a:latin typeface="Times New Roman"/>
                          <a:ea typeface="Times New Roman"/>
                          <a:cs typeface="Times New Roman"/>
                        </a:rPr>
                        <a:t>pengoperasiannya</a:t>
                      </a:r>
                      <a:r>
                        <a:rPr lang="en-US" sz="1200" dirty="0">
                          <a:latin typeface="Times New Roman"/>
                          <a:ea typeface="Times New Roman"/>
                          <a:cs typeface="Times New Roman"/>
                        </a:rPr>
                        <a:t>; </a:t>
                      </a:r>
                      <a:r>
                        <a:rPr lang="en-US" sz="1200" dirty="0" err="1">
                          <a:latin typeface="Times New Roman"/>
                          <a:ea typeface="Times New Roman"/>
                          <a:cs typeface="Times New Roman"/>
                        </a:rPr>
                        <a:t>identitas</a:t>
                      </a:r>
                      <a:r>
                        <a:rPr lang="en-US" sz="1200" dirty="0">
                          <a:latin typeface="Times New Roman"/>
                          <a:ea typeface="Times New Roman"/>
                          <a:cs typeface="Times New Roman"/>
                        </a:rPr>
                        <a:t> </a:t>
                      </a:r>
                      <a:r>
                        <a:rPr lang="en-US" sz="1200" dirty="0" err="1">
                          <a:latin typeface="Times New Roman"/>
                          <a:ea typeface="Times New Roman"/>
                          <a:cs typeface="Times New Roman"/>
                        </a:rPr>
                        <a:t>orang-orang</a:t>
                      </a:r>
                      <a:r>
                        <a:rPr lang="en-US" sz="1200" dirty="0">
                          <a:latin typeface="Times New Roman"/>
                          <a:ea typeface="Times New Roman"/>
                          <a:cs typeface="Times New Roman"/>
                        </a:rPr>
                        <a:t> </a:t>
                      </a:r>
                      <a:r>
                        <a:rPr lang="en-US" sz="1200" dirty="0" err="1">
                          <a:latin typeface="Times New Roman"/>
                          <a:ea typeface="Times New Roman"/>
                          <a:cs typeface="Times New Roman"/>
                        </a:rPr>
                        <a:t>ini</a:t>
                      </a:r>
                      <a:r>
                        <a:rPr lang="en-US" sz="1200" dirty="0">
                          <a:latin typeface="Times New Roman"/>
                          <a:ea typeface="Times New Roman"/>
                          <a:cs typeface="Times New Roman"/>
                        </a:rPr>
                        <a:t> </a:t>
                      </a:r>
                      <a:r>
                        <a:rPr lang="en-US" sz="1200" dirty="0" err="1">
                          <a:latin typeface="Times New Roman"/>
                          <a:ea typeface="Times New Roman"/>
                          <a:cs typeface="Times New Roman"/>
                        </a:rPr>
                        <a:t>tidak</a:t>
                      </a:r>
                      <a:r>
                        <a:rPr lang="en-US" sz="1200" dirty="0">
                          <a:latin typeface="Times New Roman"/>
                          <a:ea typeface="Times New Roman"/>
                          <a:cs typeface="Times New Roman"/>
                        </a:rPr>
                        <a:t> </a:t>
                      </a:r>
                      <a:r>
                        <a:rPr lang="en-US" sz="1200" dirty="0" err="1">
                          <a:latin typeface="Times New Roman"/>
                          <a:ea typeface="Times New Roman"/>
                          <a:cs typeface="Times New Roman"/>
                        </a:rPr>
                        <a:t>akan</a:t>
                      </a:r>
                      <a:r>
                        <a:rPr lang="en-US" sz="1200" dirty="0">
                          <a:latin typeface="Times New Roman"/>
                          <a:ea typeface="Times New Roman"/>
                          <a:cs typeface="Times New Roman"/>
                        </a:rPr>
                        <a:t> </a:t>
                      </a:r>
                      <a:r>
                        <a:rPr lang="en-US" sz="1200" dirty="0" err="1">
                          <a:latin typeface="Times New Roman"/>
                          <a:ea typeface="Times New Roman"/>
                          <a:cs typeface="Times New Roman"/>
                        </a:rPr>
                        <a:t>diketahui</a:t>
                      </a:r>
                      <a:r>
                        <a:rPr lang="en-US" sz="1200" dirty="0">
                          <a:latin typeface="Times New Roman"/>
                          <a:ea typeface="Times New Roman"/>
                          <a:cs typeface="Times New Roman"/>
                        </a:rPr>
                        <a:t> </a:t>
                      </a:r>
                      <a:r>
                        <a:rPr lang="en-US" sz="1200" dirty="0" err="1">
                          <a:latin typeface="Times New Roman"/>
                          <a:ea typeface="Times New Roman"/>
                          <a:cs typeface="Times New Roman"/>
                        </a:rPr>
                        <a:t>oleh</a:t>
                      </a:r>
                      <a:r>
                        <a:rPr lang="en-US" sz="1200" dirty="0">
                          <a:latin typeface="Times New Roman"/>
                          <a:ea typeface="Times New Roman"/>
                          <a:cs typeface="Times New Roman"/>
                        </a:rPr>
                        <a:t>  </a:t>
                      </a:r>
                      <a:r>
                        <a:rPr lang="en-US" sz="1200" dirty="0" err="1">
                          <a:latin typeface="Times New Roman"/>
                          <a:ea typeface="Times New Roman"/>
                          <a:cs typeface="Times New Roman"/>
                        </a:rPr>
                        <a:t>para</a:t>
                      </a:r>
                      <a:r>
                        <a:rPr lang="en-US" sz="1200" dirty="0">
                          <a:latin typeface="Times New Roman"/>
                          <a:ea typeface="Times New Roman"/>
                          <a:cs typeface="Times New Roman"/>
                        </a:rPr>
                        <a:t> </a:t>
                      </a:r>
                      <a:r>
                        <a:rPr lang="en-US" sz="1200" dirty="0" err="1">
                          <a:latin typeface="Times New Roman"/>
                          <a:ea typeface="Times New Roman"/>
                          <a:cs typeface="Times New Roman"/>
                        </a:rPr>
                        <a:t>pekerja</a:t>
                      </a:r>
                      <a:r>
                        <a:rPr lang="en-US" sz="1200" dirty="0">
                          <a:latin typeface="Times New Roman"/>
                          <a:ea typeface="Times New Roman"/>
                          <a:cs typeface="Times New Roman"/>
                        </a:rPr>
                        <a:t> </a:t>
                      </a:r>
                      <a:r>
                        <a:rPr lang="en-US" sz="1200" dirty="0" err="1">
                          <a:latin typeface="Times New Roman"/>
                          <a:ea typeface="Times New Roman"/>
                          <a:cs typeface="Times New Roman"/>
                        </a:rPr>
                        <a:t>harian</a:t>
                      </a:r>
                      <a:r>
                        <a:rPr lang="en-US" sz="1200" dirty="0">
                          <a:latin typeface="Times New Roman"/>
                          <a:ea typeface="Times New Roman"/>
                          <a:cs typeface="Times New Roman"/>
                        </a:rPr>
                        <a:t> </a:t>
                      </a:r>
                      <a:r>
                        <a:rPr lang="en-US" sz="1200" dirty="0" err="1">
                          <a:latin typeface="Times New Roman"/>
                          <a:ea typeface="Times New Roman"/>
                          <a:cs typeface="Times New Roman"/>
                        </a:rPr>
                        <a:t>operasi</a:t>
                      </a:r>
                      <a:r>
                        <a:rPr lang="en-US" sz="1200" dirty="0">
                          <a:latin typeface="Times New Roman"/>
                          <a:ea typeface="Times New Roman"/>
                          <a:cs typeface="Times New Roman"/>
                        </a:rPr>
                        <a:t> TPPO </a:t>
                      </a:r>
                      <a:r>
                        <a:rPr lang="en-US" sz="1200" dirty="0" err="1">
                          <a:latin typeface="Times New Roman"/>
                          <a:ea typeface="Times New Roman"/>
                          <a:cs typeface="Times New Roman"/>
                        </a:rPr>
                        <a:t>karena</a:t>
                      </a:r>
                      <a:r>
                        <a:rPr lang="en-US" sz="1200" dirty="0">
                          <a:latin typeface="Times New Roman"/>
                          <a:ea typeface="Times New Roman"/>
                          <a:cs typeface="Times New Roman"/>
                        </a:rPr>
                        <a:t> </a:t>
                      </a: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dilindung</a:t>
                      </a:r>
                      <a:r>
                        <a:rPr lang="en-US" sz="1200" dirty="0">
                          <a:latin typeface="Times New Roman"/>
                          <a:ea typeface="Times New Roman"/>
                          <a:cs typeface="Times New Roman"/>
                        </a:rPr>
                        <a:t> </a:t>
                      </a:r>
                      <a:r>
                        <a:rPr lang="en-US" sz="1200" dirty="0" err="1">
                          <a:latin typeface="Times New Roman"/>
                          <a:ea typeface="Times New Roman"/>
                          <a:cs typeface="Times New Roman"/>
                        </a:rPr>
                        <a:t>oleh</a:t>
                      </a:r>
                      <a:r>
                        <a:rPr lang="en-US" sz="1200" dirty="0">
                          <a:latin typeface="Times New Roman"/>
                          <a:ea typeface="Times New Roman"/>
                          <a:cs typeface="Times New Roman"/>
                        </a:rPr>
                        <a:t> </a:t>
                      </a:r>
                      <a:r>
                        <a:rPr lang="en-US" sz="1200" dirty="0" err="1">
                          <a:latin typeface="Times New Roman"/>
                          <a:ea typeface="Times New Roman"/>
                          <a:cs typeface="Times New Roman"/>
                        </a:rPr>
                        <a:t>piramida</a:t>
                      </a:r>
                      <a:r>
                        <a:rPr lang="en-US" sz="1200" dirty="0">
                          <a:latin typeface="Times New Roman"/>
                          <a:ea typeface="Times New Roman"/>
                          <a:cs typeface="Times New Roman"/>
                        </a:rPr>
                        <a:t> </a:t>
                      </a:r>
                      <a:r>
                        <a:rPr lang="en-US" sz="1200" dirty="0" err="1">
                          <a:latin typeface="Times New Roman"/>
                          <a:ea typeface="Times New Roman"/>
                          <a:cs typeface="Times New Roman"/>
                        </a:rPr>
                        <a:t>struktur</a:t>
                      </a:r>
                      <a:r>
                        <a:rPr lang="en-US" sz="1200" dirty="0">
                          <a:latin typeface="Times New Roman"/>
                          <a:ea typeface="Times New Roman"/>
                          <a:cs typeface="Times New Roman"/>
                        </a:rPr>
                        <a:t> </a:t>
                      </a:r>
                      <a:r>
                        <a:rPr lang="en-US" sz="1200" dirty="0" err="1">
                          <a:latin typeface="Times New Roman"/>
                          <a:ea typeface="Times New Roman"/>
                          <a:cs typeface="Times New Roman"/>
                        </a:rPr>
                        <a:t>organisasi</a:t>
                      </a:r>
                      <a:r>
                        <a:rPr lang="en-US" sz="1200" dirty="0">
                          <a:latin typeface="Times New Roman"/>
                          <a:ea typeface="Times New Roman"/>
                          <a:cs typeface="Times New Roman"/>
                        </a:rPr>
                        <a:t> yang </a:t>
                      </a:r>
                      <a:r>
                        <a:rPr lang="en-US" sz="1200" dirty="0" err="1">
                          <a:latin typeface="Times New Roman"/>
                          <a:ea typeface="Times New Roman"/>
                          <a:cs typeface="Times New Roman"/>
                        </a:rPr>
                        <a:t>menjaga</a:t>
                      </a:r>
                      <a:r>
                        <a:rPr lang="en-US" sz="1200" dirty="0">
                          <a:latin typeface="Times New Roman"/>
                          <a:ea typeface="Times New Roman"/>
                          <a:cs typeface="Times New Roman"/>
                        </a:rPr>
                        <a:t> </a:t>
                      </a:r>
                      <a:r>
                        <a:rPr lang="en-US" sz="1200" dirty="0" err="1">
                          <a:latin typeface="Times New Roman"/>
                          <a:ea typeface="Times New Roman"/>
                          <a:cs typeface="Times New Roman"/>
                        </a:rPr>
                        <a:t>anonimitas</a:t>
                      </a:r>
                      <a:r>
                        <a:rPr lang="en-US" sz="1200" dirty="0">
                          <a:latin typeface="Times New Roman"/>
                          <a:ea typeface="Times New Roman"/>
                          <a:cs typeface="Times New Roman"/>
                        </a:rPr>
                        <a:t> </a:t>
                      </a:r>
                      <a:r>
                        <a:rPr lang="en-US" sz="1200" dirty="0" err="1">
                          <a:latin typeface="Times New Roman"/>
                          <a:ea typeface="Times New Roman"/>
                          <a:cs typeface="Times New Roman"/>
                        </a:rPr>
                        <a:t>mereka</a:t>
                      </a:r>
                      <a:r>
                        <a:rPr lang="en-US" sz="1200" dirty="0">
                          <a:latin typeface="Times New Roman"/>
                          <a:ea typeface="Times New Roman"/>
                          <a:cs typeface="Times New Roman"/>
                        </a:rPr>
                        <a:t>. </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403">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Perekrut</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ini</a:t>
                      </a:r>
                      <a:r>
                        <a:rPr lang="en-US" sz="1200" dirty="0">
                          <a:latin typeface="Times New Roman"/>
                          <a:ea typeface="Times New Roman"/>
                          <a:cs typeface="Times New Roman"/>
                        </a:rPr>
                        <a:t> </a:t>
                      </a:r>
                      <a:r>
                        <a:rPr lang="en-US" sz="1200" dirty="0" err="1">
                          <a:latin typeface="Times New Roman"/>
                          <a:ea typeface="Times New Roman"/>
                          <a:cs typeface="Times New Roman"/>
                        </a:rPr>
                        <a:t>bertugas</a:t>
                      </a:r>
                      <a:r>
                        <a:rPr lang="en-US" sz="1200" dirty="0">
                          <a:latin typeface="Times New Roman"/>
                          <a:ea typeface="Times New Roman"/>
                          <a:cs typeface="Times New Roman"/>
                        </a:rPr>
                        <a:t> </a:t>
                      </a:r>
                      <a:r>
                        <a:rPr lang="en-US" sz="1200" dirty="0" err="1">
                          <a:latin typeface="Times New Roman"/>
                          <a:ea typeface="Times New Roman"/>
                          <a:cs typeface="Times New Roman"/>
                        </a:rPr>
                        <a:t>untuk</a:t>
                      </a:r>
                      <a:r>
                        <a:rPr lang="en-US" sz="1200" dirty="0">
                          <a:latin typeface="Times New Roman"/>
                          <a:ea typeface="Times New Roman"/>
                          <a:cs typeface="Times New Roman"/>
                        </a:rPr>
                        <a:t> </a:t>
                      </a:r>
                      <a:r>
                        <a:rPr lang="en-US" sz="1200" dirty="0" err="1">
                          <a:latin typeface="Times New Roman"/>
                          <a:ea typeface="Times New Roman"/>
                          <a:cs typeface="Times New Roman"/>
                        </a:rPr>
                        <a:t>mencari</a:t>
                      </a:r>
                      <a:r>
                        <a:rPr lang="en-US" sz="1200" dirty="0">
                          <a:latin typeface="Times New Roman"/>
                          <a:ea typeface="Times New Roman"/>
                          <a:cs typeface="Times New Roman"/>
                        </a:rPr>
                        <a:t> </a:t>
                      </a:r>
                      <a:r>
                        <a:rPr lang="en-US" sz="1200" dirty="0" err="1">
                          <a:latin typeface="Times New Roman"/>
                          <a:ea typeface="Times New Roman"/>
                          <a:cs typeface="Times New Roman"/>
                        </a:rPr>
                        <a:t>para</a:t>
                      </a:r>
                      <a:r>
                        <a:rPr lang="en-US" sz="1200" dirty="0">
                          <a:latin typeface="Times New Roman"/>
                          <a:ea typeface="Times New Roman"/>
                          <a:cs typeface="Times New Roman"/>
                        </a:rPr>
                        <a:t> </a:t>
                      </a:r>
                      <a:r>
                        <a:rPr lang="en-US" sz="1200" dirty="0" err="1">
                          <a:latin typeface="Times New Roman"/>
                          <a:ea typeface="Times New Roman"/>
                          <a:cs typeface="Times New Roman"/>
                        </a:rPr>
                        <a:t>calon</a:t>
                      </a:r>
                      <a:r>
                        <a:rPr lang="en-US" sz="1200" dirty="0">
                          <a:latin typeface="Times New Roman"/>
                          <a:ea typeface="Times New Roman"/>
                          <a:cs typeface="Times New Roman"/>
                        </a:rPr>
                        <a:t> migrant </a:t>
                      </a:r>
                      <a:r>
                        <a:rPr lang="en-US" sz="1200" dirty="0" err="1">
                          <a:latin typeface="Times New Roman"/>
                          <a:ea typeface="Times New Roman"/>
                          <a:cs typeface="Times New Roman"/>
                        </a:rPr>
                        <a:t>pontensial</a:t>
                      </a:r>
                      <a:r>
                        <a:rPr lang="en-US" sz="1200" dirty="0">
                          <a:latin typeface="Times New Roman"/>
                          <a:ea typeface="Times New Roman"/>
                          <a:cs typeface="Times New Roman"/>
                        </a:rPr>
                        <a:t>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mengamankan</a:t>
                      </a:r>
                      <a:r>
                        <a:rPr lang="en-US" sz="1200" dirty="0">
                          <a:latin typeface="Times New Roman"/>
                          <a:ea typeface="Times New Roman"/>
                          <a:cs typeface="Times New Roman"/>
                        </a:rPr>
                        <a:t> </a:t>
                      </a:r>
                      <a:r>
                        <a:rPr lang="en-US" sz="1200" dirty="0" err="1">
                          <a:latin typeface="Times New Roman"/>
                          <a:ea typeface="Times New Roman"/>
                          <a:cs typeface="Times New Roman"/>
                        </a:rPr>
                        <a:t>komitmen</a:t>
                      </a:r>
                      <a:r>
                        <a:rPr lang="en-US" sz="1200" dirty="0">
                          <a:latin typeface="Times New Roman"/>
                          <a:ea typeface="Times New Roman"/>
                          <a:cs typeface="Times New Roman"/>
                        </a:rPr>
                        <a:t> </a:t>
                      </a:r>
                      <a:r>
                        <a:rPr lang="en-US" sz="1200" dirty="0" err="1">
                          <a:latin typeface="Times New Roman"/>
                          <a:ea typeface="Times New Roman"/>
                          <a:cs typeface="Times New Roman"/>
                        </a:rPr>
                        <a:t>keuangan</a:t>
                      </a:r>
                      <a:r>
                        <a:rPr lang="en-US" sz="1200" dirty="0">
                          <a:latin typeface="Times New Roman"/>
                          <a:ea typeface="Times New Roman"/>
                          <a:cs typeface="Times New Roman"/>
                        </a:rPr>
                        <a:t> </a:t>
                      </a:r>
                      <a:r>
                        <a:rPr lang="en-US" sz="1200" dirty="0" err="1">
                          <a:latin typeface="Times New Roman"/>
                          <a:ea typeface="Times New Roman"/>
                          <a:cs typeface="Times New Roman"/>
                        </a:rPr>
                        <a:t>mereka</a:t>
                      </a:r>
                      <a:r>
                        <a:rPr lang="en-US" sz="1200" dirty="0">
                          <a:latin typeface="Times New Roman"/>
                          <a:ea typeface="Times New Roman"/>
                          <a:cs typeface="Times New Roman"/>
                        </a:rPr>
                        <a:t>. Para </a:t>
                      </a:r>
                      <a:r>
                        <a:rPr lang="en-US" sz="1200" dirty="0" err="1">
                          <a:latin typeface="Times New Roman"/>
                          <a:ea typeface="Times New Roman"/>
                          <a:cs typeface="Times New Roman"/>
                        </a:rPr>
                        <a:t>perekrut</a:t>
                      </a:r>
                      <a:r>
                        <a:rPr lang="en-US" sz="1200" dirty="0">
                          <a:latin typeface="Times New Roman"/>
                          <a:ea typeface="Times New Roman"/>
                          <a:cs typeface="Times New Roman"/>
                        </a:rPr>
                        <a:t> </a:t>
                      </a:r>
                      <a:r>
                        <a:rPr lang="en-US" sz="1200" dirty="0" err="1">
                          <a:latin typeface="Times New Roman"/>
                          <a:ea typeface="Times New Roman"/>
                          <a:cs typeface="Times New Roman"/>
                        </a:rPr>
                        <a:t>kerapkali</a:t>
                      </a:r>
                      <a:r>
                        <a:rPr lang="en-US" sz="1200" dirty="0">
                          <a:latin typeface="Times New Roman"/>
                          <a:ea typeface="Times New Roman"/>
                          <a:cs typeface="Times New Roman"/>
                        </a:rPr>
                        <a:t> </a:t>
                      </a:r>
                      <a:r>
                        <a:rPr lang="en-US" sz="1200" dirty="0" err="1">
                          <a:latin typeface="Times New Roman"/>
                          <a:ea typeface="Times New Roman"/>
                          <a:cs typeface="Times New Roman"/>
                        </a:rPr>
                        <a:t>merupakan</a:t>
                      </a:r>
                      <a:r>
                        <a:rPr lang="en-US" sz="1200" dirty="0">
                          <a:latin typeface="Times New Roman"/>
                          <a:ea typeface="Times New Roman"/>
                          <a:cs typeface="Times New Roman"/>
                        </a:rPr>
                        <a:t> </a:t>
                      </a:r>
                      <a:r>
                        <a:rPr lang="en-US" sz="1200" dirty="0" err="1">
                          <a:latin typeface="Times New Roman"/>
                          <a:ea typeface="Times New Roman"/>
                          <a:cs typeface="Times New Roman"/>
                        </a:rPr>
                        <a:t>orang-orang</a:t>
                      </a:r>
                      <a:r>
                        <a:rPr lang="en-US" sz="1200" dirty="0">
                          <a:latin typeface="Times New Roman"/>
                          <a:ea typeface="Times New Roman"/>
                          <a:cs typeface="Times New Roman"/>
                        </a:rPr>
                        <a:t> yang </a:t>
                      </a:r>
                      <a:r>
                        <a:rPr lang="en-US" sz="1200" dirty="0" err="1">
                          <a:latin typeface="Times New Roman"/>
                          <a:ea typeface="Times New Roman"/>
                          <a:cs typeface="Times New Roman"/>
                        </a:rPr>
                        <a:t>seasal</a:t>
                      </a:r>
                      <a:r>
                        <a:rPr lang="en-US" sz="1200" dirty="0">
                          <a:latin typeface="Times New Roman"/>
                          <a:ea typeface="Times New Roman"/>
                          <a:cs typeface="Times New Roman"/>
                        </a:rPr>
                        <a:t>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sebudaya</a:t>
                      </a:r>
                      <a:r>
                        <a:rPr lang="en-US" sz="1200" dirty="0">
                          <a:latin typeface="Times New Roman"/>
                          <a:ea typeface="Times New Roman"/>
                          <a:cs typeface="Times New Roman"/>
                        </a:rPr>
                        <a:t>  </a:t>
                      </a:r>
                      <a:r>
                        <a:rPr lang="en-US" sz="1200" dirty="0" err="1">
                          <a:latin typeface="Times New Roman"/>
                          <a:ea typeface="Times New Roman"/>
                          <a:cs typeface="Times New Roman"/>
                        </a:rPr>
                        <a:t>dengan</a:t>
                      </a:r>
                      <a:r>
                        <a:rPr lang="en-US" sz="1200" dirty="0">
                          <a:latin typeface="Times New Roman"/>
                          <a:ea typeface="Times New Roman"/>
                          <a:cs typeface="Times New Roman"/>
                        </a:rPr>
                        <a:t> </a:t>
                      </a:r>
                      <a:r>
                        <a:rPr lang="en-US" sz="1200" dirty="0" err="1">
                          <a:latin typeface="Times New Roman"/>
                          <a:ea typeface="Times New Roman"/>
                          <a:cs typeface="Times New Roman"/>
                        </a:rPr>
                        <a:t>calo-calon</a:t>
                      </a:r>
                      <a:r>
                        <a:rPr lang="en-US" sz="1200" dirty="0">
                          <a:latin typeface="Times New Roman"/>
                          <a:ea typeface="Times New Roman"/>
                          <a:cs typeface="Times New Roman"/>
                        </a:rPr>
                        <a:t> </a:t>
                      </a:r>
                      <a:r>
                        <a:rPr lang="en-US" sz="1200" dirty="0" err="1">
                          <a:latin typeface="Times New Roman"/>
                          <a:ea typeface="Times New Roman"/>
                          <a:cs typeface="Times New Roman"/>
                        </a:rPr>
                        <a:t>migran</a:t>
                      </a:r>
                      <a:r>
                        <a:rPr lang="en-US" sz="1200" dirty="0">
                          <a:latin typeface="Times New Roman"/>
                          <a:ea typeface="Times New Roman"/>
                          <a:cs typeface="Times New Roman"/>
                        </a:rPr>
                        <a:t> </a:t>
                      </a:r>
                      <a:r>
                        <a:rPr lang="en-US" sz="1200" dirty="0" err="1">
                          <a:latin typeface="Times New Roman"/>
                          <a:ea typeface="Times New Roman"/>
                          <a:cs typeface="Times New Roman"/>
                        </a:rPr>
                        <a:t>potensial</a:t>
                      </a:r>
                      <a:r>
                        <a:rPr lang="en-US" sz="1200" dirty="0">
                          <a:latin typeface="Times New Roman"/>
                          <a:ea typeface="Times New Roman"/>
                          <a:cs typeface="Times New Roman"/>
                        </a:rPr>
                        <a:t>.</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701">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Transporter</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ini</a:t>
                      </a:r>
                      <a:r>
                        <a:rPr lang="en-US" sz="1200" dirty="0">
                          <a:latin typeface="Times New Roman"/>
                          <a:ea typeface="Times New Roman"/>
                          <a:cs typeface="Times New Roman"/>
                        </a:rPr>
                        <a:t> </a:t>
                      </a:r>
                      <a:r>
                        <a:rPr lang="en-US" sz="1200" dirty="0" err="1">
                          <a:latin typeface="Times New Roman"/>
                          <a:ea typeface="Times New Roman"/>
                          <a:cs typeface="Times New Roman"/>
                        </a:rPr>
                        <a:t>membantu</a:t>
                      </a:r>
                      <a:r>
                        <a:rPr lang="en-US" sz="1200" dirty="0">
                          <a:latin typeface="Times New Roman"/>
                          <a:ea typeface="Times New Roman"/>
                          <a:cs typeface="Times New Roman"/>
                        </a:rPr>
                        <a:t> </a:t>
                      </a:r>
                      <a:r>
                        <a:rPr lang="en-US" sz="1200" dirty="0" err="1">
                          <a:latin typeface="Times New Roman"/>
                          <a:ea typeface="Times New Roman"/>
                          <a:cs typeface="Times New Roman"/>
                        </a:rPr>
                        <a:t>keberangkatan</a:t>
                      </a:r>
                      <a:r>
                        <a:rPr lang="en-US" sz="1200" dirty="0">
                          <a:latin typeface="Times New Roman"/>
                          <a:ea typeface="Times New Roman"/>
                          <a:cs typeface="Times New Roman"/>
                        </a:rPr>
                        <a:t> </a:t>
                      </a:r>
                      <a:r>
                        <a:rPr lang="en-US" sz="1200" dirty="0" err="1">
                          <a:latin typeface="Times New Roman"/>
                          <a:ea typeface="Times New Roman"/>
                          <a:cs typeface="Times New Roman"/>
                        </a:rPr>
                        <a:t>para</a:t>
                      </a:r>
                      <a:r>
                        <a:rPr lang="en-US" sz="1200" dirty="0">
                          <a:latin typeface="Times New Roman"/>
                          <a:ea typeface="Times New Roman"/>
                          <a:cs typeface="Times New Roman"/>
                        </a:rPr>
                        <a:t> </a:t>
                      </a:r>
                      <a:r>
                        <a:rPr lang="en-US" sz="1200" dirty="0" err="1">
                          <a:latin typeface="Times New Roman"/>
                          <a:ea typeface="Times New Roman"/>
                          <a:cs typeface="Times New Roman"/>
                        </a:rPr>
                        <a:t>migran</a:t>
                      </a:r>
                      <a:r>
                        <a:rPr lang="en-US" sz="1200" dirty="0">
                          <a:latin typeface="Times New Roman"/>
                          <a:ea typeface="Times New Roman"/>
                          <a:cs typeface="Times New Roman"/>
                        </a:rPr>
                        <a:t> </a:t>
                      </a:r>
                      <a:r>
                        <a:rPr lang="en-US" sz="1200" dirty="0" err="1">
                          <a:latin typeface="Times New Roman"/>
                          <a:ea typeface="Times New Roman"/>
                          <a:cs typeface="Times New Roman"/>
                        </a:rPr>
                        <a:t>dari</a:t>
                      </a:r>
                      <a:r>
                        <a:rPr lang="en-US" sz="1200" dirty="0">
                          <a:latin typeface="Times New Roman"/>
                          <a:ea typeface="Times New Roman"/>
                          <a:cs typeface="Times New Roman"/>
                        </a:rPr>
                        <a:t> </a:t>
                      </a:r>
                      <a:r>
                        <a:rPr lang="en-US" sz="1200" dirty="0" err="1">
                          <a:latin typeface="Times New Roman"/>
                          <a:ea typeface="Times New Roman"/>
                          <a:cs typeface="Times New Roman"/>
                        </a:rPr>
                        <a:t>negara-negara</a:t>
                      </a:r>
                      <a:r>
                        <a:rPr lang="en-US" sz="1200" dirty="0">
                          <a:latin typeface="Times New Roman"/>
                          <a:ea typeface="Times New Roman"/>
                          <a:cs typeface="Times New Roman"/>
                        </a:rPr>
                        <a:t> </a:t>
                      </a:r>
                      <a:r>
                        <a:rPr lang="en-US" sz="1200" dirty="0" err="1">
                          <a:latin typeface="Times New Roman"/>
                          <a:ea typeface="Times New Roman"/>
                          <a:cs typeface="Times New Roman"/>
                        </a:rPr>
                        <a:t>asal</a:t>
                      </a:r>
                      <a:r>
                        <a:rPr lang="en-US" sz="1200" dirty="0">
                          <a:latin typeface="Times New Roman"/>
                          <a:ea typeface="Times New Roman"/>
                          <a:cs typeface="Times New Roman"/>
                        </a:rPr>
                        <a:t> </a:t>
                      </a: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entah</a:t>
                      </a:r>
                      <a:r>
                        <a:rPr lang="en-US" sz="1200" dirty="0">
                          <a:latin typeface="Times New Roman"/>
                          <a:ea typeface="Times New Roman"/>
                          <a:cs typeface="Times New Roman"/>
                        </a:rPr>
                        <a:t> </a:t>
                      </a:r>
                      <a:r>
                        <a:rPr lang="en-US" sz="1200" dirty="0" err="1">
                          <a:latin typeface="Times New Roman"/>
                          <a:ea typeface="Times New Roman"/>
                          <a:cs typeface="Times New Roman"/>
                        </a:rPr>
                        <a:t>melalui</a:t>
                      </a:r>
                      <a:r>
                        <a:rPr lang="en-US" sz="1200" dirty="0">
                          <a:latin typeface="Times New Roman"/>
                          <a:ea typeface="Times New Roman"/>
                          <a:cs typeface="Times New Roman"/>
                        </a:rPr>
                        <a:t> </a:t>
                      </a:r>
                      <a:r>
                        <a:rPr lang="en-US" sz="1200" dirty="0" err="1">
                          <a:latin typeface="Times New Roman"/>
                          <a:ea typeface="Times New Roman"/>
                          <a:cs typeface="Times New Roman"/>
                        </a:rPr>
                        <a:t>darat</a:t>
                      </a:r>
                      <a:r>
                        <a:rPr lang="en-US" sz="1200" dirty="0">
                          <a:latin typeface="Times New Roman"/>
                          <a:ea typeface="Times New Roman"/>
                          <a:cs typeface="Times New Roman"/>
                        </a:rPr>
                        <a:t>, </a:t>
                      </a:r>
                      <a:r>
                        <a:rPr lang="en-US" sz="1200" dirty="0" err="1">
                          <a:latin typeface="Times New Roman"/>
                          <a:ea typeface="Times New Roman"/>
                          <a:cs typeface="Times New Roman"/>
                        </a:rPr>
                        <a:t>laut</a:t>
                      </a:r>
                      <a:r>
                        <a:rPr lang="en-US" sz="1200" dirty="0">
                          <a:latin typeface="Times New Roman"/>
                          <a:ea typeface="Times New Roman"/>
                          <a:cs typeface="Times New Roman"/>
                        </a:rPr>
                        <a:t> </a:t>
                      </a:r>
                      <a:r>
                        <a:rPr lang="en-US" sz="1200" dirty="0" err="1">
                          <a:latin typeface="Times New Roman"/>
                          <a:ea typeface="Times New Roman"/>
                          <a:cs typeface="Times New Roman"/>
                        </a:rPr>
                        <a:t>atau</a:t>
                      </a:r>
                      <a:r>
                        <a:rPr lang="en-US" sz="1200" dirty="0">
                          <a:latin typeface="Times New Roman"/>
                          <a:ea typeface="Times New Roman"/>
                          <a:cs typeface="Times New Roman"/>
                        </a:rPr>
                        <a:t> </a:t>
                      </a:r>
                      <a:r>
                        <a:rPr lang="en-US" sz="1200" dirty="0" err="1">
                          <a:latin typeface="Times New Roman"/>
                          <a:ea typeface="Times New Roman"/>
                          <a:cs typeface="Times New Roman"/>
                        </a:rPr>
                        <a:t>udara</a:t>
                      </a:r>
                      <a:r>
                        <a:rPr lang="en-US" sz="1200" dirty="0">
                          <a:latin typeface="Times New Roman"/>
                          <a:ea typeface="Times New Roman"/>
                          <a:cs typeface="Times New Roman"/>
                        </a:rPr>
                        <a:t>.</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051">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pejabat</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negara</a:t>
                      </a:r>
                      <a:r>
                        <a:rPr lang="en-US" sz="1400" b="1" dirty="0">
                          <a:latin typeface="Times New Roman" pitchFamily="18" charset="0"/>
                          <a:ea typeface="Times New Roman"/>
                          <a:cs typeface="Times New Roman" pitchFamily="18" charset="0"/>
                        </a:rPr>
                        <a:t> yang </a:t>
                      </a:r>
                      <a:r>
                        <a:rPr lang="en-US" sz="1400" b="1" dirty="0" err="1">
                          <a:latin typeface="Times New Roman" pitchFamily="18" charset="0"/>
                          <a:ea typeface="Times New Roman"/>
                          <a:cs typeface="Times New Roman" pitchFamily="18" charset="0"/>
                        </a:rPr>
                        <a:t>korup</a:t>
                      </a:r>
                      <a:r>
                        <a:rPr lang="en-US" sz="1400" dirty="0">
                          <a:latin typeface="Times New Roman" pitchFamily="18" charset="0"/>
                          <a:ea typeface="Times New Roman"/>
                          <a:cs typeface="Times New Roman" pitchFamily="18" charset="0"/>
                        </a:rPr>
                        <a:t>:</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a:latin typeface="Times New Roman"/>
                          <a:ea typeface="Times New Roman"/>
                          <a:cs typeface="Times New Roman"/>
                        </a:rPr>
                        <a:t>Mereka dapat membantu dengan menerbitkan dokumen-dokumen untuk perjalanan atau menerima suap agar memungkinkan para migran bisa  masuk  atau  keluar secara illegal dari negara mereka.</a:t>
                      </a:r>
                      <a:endParaRPr lang="en-US" sz="120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403">
                <a:tc>
                  <a:txBody>
                    <a:bodyPr/>
                    <a:lstStyle/>
                    <a:p>
                      <a:pPr marL="0" marR="0">
                        <a:lnSpc>
                          <a:spcPct val="115000"/>
                        </a:lnSpc>
                        <a:spcBef>
                          <a:spcPts val="0"/>
                        </a:spcBef>
                        <a:spcAft>
                          <a:spcPts val="0"/>
                        </a:spcAft>
                        <a:tabLst>
                          <a:tab pos="228600" algn="l"/>
                        </a:tabLst>
                      </a:pPr>
                      <a:r>
                        <a:rPr lang="en-US" sz="1400" b="1" dirty="0" err="1">
                          <a:latin typeface="Times New Roman" pitchFamily="18" charset="0"/>
                          <a:ea typeface="Times New Roman"/>
                          <a:cs typeface="Times New Roman" pitchFamily="18" charset="0"/>
                        </a:rPr>
                        <a:t>Informan</a:t>
                      </a:r>
                      <a:r>
                        <a:rPr lang="en-US" sz="1400" dirty="0">
                          <a:latin typeface="Times New Roman" pitchFamily="18" charset="0"/>
                          <a:ea typeface="Times New Roman"/>
                          <a:cs typeface="Times New Roman" pitchFamily="18" charset="0"/>
                        </a:rPr>
                        <a:t>:</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berperan</a:t>
                      </a:r>
                      <a:r>
                        <a:rPr lang="en-US" sz="1200" dirty="0">
                          <a:latin typeface="Times New Roman"/>
                          <a:ea typeface="Times New Roman"/>
                          <a:cs typeface="Times New Roman"/>
                        </a:rPr>
                        <a:t> </a:t>
                      </a:r>
                      <a:r>
                        <a:rPr lang="en-US" sz="1200" dirty="0" err="1">
                          <a:latin typeface="Times New Roman"/>
                          <a:ea typeface="Times New Roman"/>
                          <a:cs typeface="Times New Roman"/>
                        </a:rPr>
                        <a:t>untuk</a:t>
                      </a:r>
                      <a:r>
                        <a:rPr lang="en-US" sz="1200" dirty="0">
                          <a:latin typeface="Times New Roman"/>
                          <a:ea typeface="Times New Roman"/>
                          <a:cs typeface="Times New Roman"/>
                        </a:rPr>
                        <a:t> </a:t>
                      </a:r>
                      <a:r>
                        <a:rPr lang="en-US" sz="1200" dirty="0" err="1">
                          <a:latin typeface="Times New Roman"/>
                          <a:ea typeface="Times New Roman"/>
                          <a:cs typeface="Times New Roman"/>
                        </a:rPr>
                        <a:t>mengumpulkan</a:t>
                      </a:r>
                      <a:r>
                        <a:rPr lang="en-US" sz="1200" dirty="0">
                          <a:latin typeface="Times New Roman"/>
                          <a:ea typeface="Times New Roman"/>
                          <a:cs typeface="Times New Roman"/>
                        </a:rPr>
                        <a:t> </a:t>
                      </a:r>
                      <a:r>
                        <a:rPr lang="en-US" sz="1200" dirty="0" err="1">
                          <a:latin typeface="Times New Roman"/>
                          <a:ea typeface="Times New Roman"/>
                          <a:cs typeface="Times New Roman"/>
                        </a:rPr>
                        <a:t>informasi</a:t>
                      </a:r>
                      <a:r>
                        <a:rPr lang="en-US" sz="1200" dirty="0">
                          <a:latin typeface="Times New Roman"/>
                          <a:ea typeface="Times New Roman"/>
                          <a:cs typeface="Times New Roman"/>
                        </a:rPr>
                        <a:t> </a:t>
                      </a:r>
                      <a:r>
                        <a:rPr lang="en-US" sz="1200" dirty="0" err="1">
                          <a:latin typeface="Times New Roman"/>
                          <a:ea typeface="Times New Roman"/>
                          <a:cs typeface="Times New Roman"/>
                        </a:rPr>
                        <a:t>sebanyak</a:t>
                      </a:r>
                      <a:r>
                        <a:rPr lang="en-US" sz="1200" dirty="0">
                          <a:latin typeface="Times New Roman"/>
                          <a:ea typeface="Times New Roman"/>
                          <a:cs typeface="Times New Roman"/>
                        </a:rPr>
                        <a:t> </a:t>
                      </a:r>
                      <a:r>
                        <a:rPr lang="en-US" sz="1200" dirty="0" err="1">
                          <a:latin typeface="Times New Roman"/>
                          <a:ea typeface="Times New Roman"/>
                          <a:cs typeface="Times New Roman"/>
                        </a:rPr>
                        <a:t>mungkin</a:t>
                      </a:r>
                      <a:r>
                        <a:rPr lang="en-US" sz="1200" dirty="0">
                          <a:latin typeface="Times New Roman"/>
                          <a:ea typeface="Times New Roman"/>
                          <a:cs typeface="Times New Roman"/>
                        </a:rPr>
                        <a:t> </a:t>
                      </a:r>
                      <a:r>
                        <a:rPr lang="en-US" sz="1200" dirty="0" err="1">
                          <a:latin typeface="Times New Roman"/>
                          <a:ea typeface="Times New Roman"/>
                          <a:cs typeface="Times New Roman"/>
                        </a:rPr>
                        <a:t>mengenai</a:t>
                      </a:r>
                      <a:r>
                        <a:rPr lang="en-US" sz="1200" dirty="0">
                          <a:latin typeface="Times New Roman"/>
                          <a:ea typeface="Times New Roman"/>
                          <a:cs typeface="Times New Roman"/>
                        </a:rPr>
                        <a:t> </a:t>
                      </a:r>
                      <a:r>
                        <a:rPr lang="en-US" sz="1200" dirty="0" err="1">
                          <a:latin typeface="Times New Roman"/>
                          <a:ea typeface="Times New Roman"/>
                          <a:cs typeface="Times New Roman"/>
                        </a:rPr>
                        <a:t>hal-hal</a:t>
                      </a:r>
                      <a:r>
                        <a:rPr lang="en-US" sz="1200" dirty="0">
                          <a:latin typeface="Times New Roman"/>
                          <a:ea typeface="Times New Roman"/>
                          <a:cs typeface="Times New Roman"/>
                        </a:rPr>
                        <a:t> </a:t>
                      </a:r>
                      <a:r>
                        <a:rPr lang="en-US" sz="1200" dirty="0" err="1">
                          <a:latin typeface="Times New Roman"/>
                          <a:ea typeface="Times New Roman"/>
                          <a:cs typeface="Times New Roman"/>
                        </a:rPr>
                        <a:t>seperti</a:t>
                      </a:r>
                      <a:r>
                        <a:rPr lang="en-US" sz="1200" dirty="0">
                          <a:latin typeface="Times New Roman"/>
                          <a:ea typeface="Times New Roman"/>
                          <a:cs typeface="Times New Roman"/>
                        </a:rPr>
                        <a:t> </a:t>
                      </a:r>
                      <a:r>
                        <a:rPr lang="en-US" sz="1200" dirty="0" err="1">
                          <a:latin typeface="Times New Roman"/>
                          <a:ea typeface="Times New Roman"/>
                          <a:cs typeface="Times New Roman"/>
                        </a:rPr>
                        <a:t>pengawasan</a:t>
                      </a:r>
                      <a:r>
                        <a:rPr lang="en-US" sz="1200" dirty="0">
                          <a:latin typeface="Times New Roman"/>
                          <a:ea typeface="Times New Roman"/>
                          <a:cs typeface="Times New Roman"/>
                        </a:rPr>
                        <a:t> </a:t>
                      </a:r>
                      <a:r>
                        <a:rPr lang="en-US" sz="1200" dirty="0" err="1">
                          <a:latin typeface="Times New Roman"/>
                          <a:ea typeface="Times New Roman"/>
                          <a:cs typeface="Times New Roman"/>
                        </a:rPr>
                        <a:t>di</a:t>
                      </a:r>
                      <a:r>
                        <a:rPr lang="en-US" sz="1200" dirty="0">
                          <a:latin typeface="Times New Roman"/>
                          <a:ea typeface="Times New Roman"/>
                          <a:cs typeface="Times New Roman"/>
                        </a:rPr>
                        <a:t> </a:t>
                      </a:r>
                      <a:r>
                        <a:rPr lang="en-US" sz="1200" dirty="0" err="1">
                          <a:latin typeface="Times New Roman"/>
                          <a:ea typeface="Times New Roman"/>
                          <a:cs typeface="Times New Roman"/>
                        </a:rPr>
                        <a:t>wilayah</a:t>
                      </a:r>
                      <a:r>
                        <a:rPr lang="en-US" sz="1200" dirty="0">
                          <a:latin typeface="Times New Roman"/>
                          <a:ea typeface="Times New Roman"/>
                          <a:cs typeface="Times New Roman"/>
                        </a:rPr>
                        <a:t> </a:t>
                      </a:r>
                      <a:r>
                        <a:rPr lang="en-US" sz="1200" dirty="0" err="1">
                          <a:latin typeface="Times New Roman"/>
                          <a:ea typeface="Times New Roman"/>
                          <a:cs typeface="Times New Roman"/>
                        </a:rPr>
                        <a:t>perbatasan</a:t>
                      </a:r>
                      <a:r>
                        <a:rPr lang="en-US" sz="1200" dirty="0">
                          <a:latin typeface="Times New Roman"/>
                          <a:ea typeface="Times New Roman"/>
                          <a:cs typeface="Times New Roman"/>
                        </a:rPr>
                        <a:t>, </a:t>
                      </a:r>
                      <a:r>
                        <a:rPr lang="en-US" sz="1200" dirty="0" err="1">
                          <a:latin typeface="Times New Roman"/>
                          <a:ea typeface="Times New Roman"/>
                          <a:cs typeface="Times New Roman"/>
                        </a:rPr>
                        <a:t>kantor</a:t>
                      </a:r>
                      <a:r>
                        <a:rPr lang="en-US" sz="1200" dirty="0">
                          <a:latin typeface="Times New Roman"/>
                          <a:ea typeface="Times New Roman"/>
                          <a:cs typeface="Times New Roman"/>
                        </a:rPr>
                        <a:t> </a:t>
                      </a:r>
                      <a:r>
                        <a:rPr lang="en-US" sz="1200" dirty="0" err="1">
                          <a:latin typeface="Times New Roman"/>
                          <a:ea typeface="Times New Roman"/>
                          <a:cs typeface="Times New Roman"/>
                        </a:rPr>
                        <a:t>imigrasi</a:t>
                      </a:r>
                      <a:r>
                        <a:rPr lang="en-US" sz="1200" dirty="0">
                          <a:latin typeface="Times New Roman"/>
                          <a:ea typeface="Times New Roman"/>
                          <a:cs typeface="Times New Roman"/>
                        </a:rPr>
                        <a:t>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prosedur</a:t>
                      </a:r>
                      <a:r>
                        <a:rPr lang="en-US" sz="1200" dirty="0">
                          <a:latin typeface="Times New Roman"/>
                          <a:ea typeface="Times New Roman"/>
                          <a:cs typeface="Times New Roman"/>
                        </a:rPr>
                        <a:t> yang </a:t>
                      </a:r>
                      <a:r>
                        <a:rPr lang="en-US" sz="1200" dirty="0" err="1">
                          <a:latin typeface="Times New Roman"/>
                          <a:ea typeface="Times New Roman"/>
                          <a:cs typeface="Times New Roman"/>
                        </a:rPr>
                        <a:t>harus</a:t>
                      </a:r>
                      <a:r>
                        <a:rPr lang="en-US" sz="1200" dirty="0">
                          <a:latin typeface="Times New Roman"/>
                          <a:ea typeface="Times New Roman"/>
                          <a:cs typeface="Times New Roman"/>
                        </a:rPr>
                        <a:t> </a:t>
                      </a:r>
                      <a:r>
                        <a:rPr lang="en-US" sz="1200" dirty="0" err="1">
                          <a:latin typeface="Times New Roman"/>
                          <a:ea typeface="Times New Roman"/>
                          <a:cs typeface="Times New Roman"/>
                        </a:rPr>
                        <a:t>dilalui</a:t>
                      </a:r>
                      <a:r>
                        <a:rPr lang="en-US" sz="1200" dirty="0">
                          <a:latin typeface="Times New Roman"/>
                          <a:ea typeface="Times New Roman"/>
                          <a:cs typeface="Times New Roman"/>
                        </a:rPr>
                        <a:t> </a:t>
                      </a:r>
                      <a:r>
                        <a:rPr lang="en-US" sz="1200" dirty="0" err="1">
                          <a:latin typeface="Times New Roman"/>
                          <a:ea typeface="Times New Roman"/>
                          <a:cs typeface="Times New Roman"/>
                        </a:rPr>
                        <a:t>di</a:t>
                      </a:r>
                      <a:r>
                        <a:rPr lang="en-US" sz="1200" dirty="0">
                          <a:latin typeface="Times New Roman"/>
                          <a:ea typeface="Times New Roman"/>
                          <a:cs typeface="Times New Roman"/>
                        </a:rPr>
                        <a:t> </a:t>
                      </a:r>
                      <a:r>
                        <a:rPr lang="en-US" sz="1200" dirty="0" err="1">
                          <a:latin typeface="Times New Roman"/>
                          <a:ea typeface="Times New Roman"/>
                          <a:cs typeface="Times New Roman"/>
                        </a:rPr>
                        <a:t>tempat</a:t>
                      </a:r>
                      <a:r>
                        <a:rPr lang="en-US" sz="1200" dirty="0">
                          <a:latin typeface="Times New Roman"/>
                          <a:ea typeface="Times New Roman"/>
                          <a:cs typeface="Times New Roman"/>
                        </a:rPr>
                        <a:t> transit, </a:t>
                      </a:r>
                      <a:r>
                        <a:rPr lang="en-US" sz="1200" dirty="0" err="1">
                          <a:latin typeface="Times New Roman"/>
                          <a:ea typeface="Times New Roman"/>
                          <a:cs typeface="Times New Roman"/>
                        </a:rPr>
                        <a:t>sistem</a:t>
                      </a:r>
                      <a:r>
                        <a:rPr lang="en-US" sz="1200" dirty="0">
                          <a:latin typeface="Times New Roman"/>
                          <a:ea typeface="Times New Roman"/>
                          <a:cs typeface="Times New Roman"/>
                        </a:rPr>
                        <a:t> </a:t>
                      </a:r>
                      <a:r>
                        <a:rPr lang="en-US" sz="1200" dirty="0" err="1">
                          <a:latin typeface="Times New Roman"/>
                          <a:ea typeface="Times New Roman"/>
                          <a:cs typeface="Times New Roman"/>
                        </a:rPr>
                        <a:t>suaka</a:t>
                      </a:r>
                      <a:r>
                        <a:rPr lang="en-US" sz="1200" dirty="0">
                          <a:latin typeface="Times New Roman"/>
                          <a:ea typeface="Times New Roman"/>
                          <a:cs typeface="Times New Roman"/>
                        </a:rPr>
                        <a:t>,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aktivitas</a:t>
                      </a:r>
                      <a:r>
                        <a:rPr lang="en-US" sz="1200" dirty="0">
                          <a:latin typeface="Times New Roman"/>
                          <a:ea typeface="Times New Roman"/>
                          <a:cs typeface="Times New Roman"/>
                        </a:rPr>
                        <a:t> </a:t>
                      </a:r>
                      <a:r>
                        <a:rPr lang="en-US" sz="1200" dirty="0" err="1">
                          <a:latin typeface="Times New Roman"/>
                          <a:ea typeface="Times New Roman"/>
                          <a:cs typeface="Times New Roman"/>
                        </a:rPr>
                        <a:t>para</a:t>
                      </a:r>
                      <a:r>
                        <a:rPr lang="en-US" sz="1200" dirty="0">
                          <a:latin typeface="Times New Roman"/>
                          <a:ea typeface="Times New Roman"/>
                          <a:cs typeface="Times New Roman"/>
                        </a:rPr>
                        <a:t> </a:t>
                      </a:r>
                      <a:r>
                        <a:rPr lang="en-US" sz="1200" dirty="0" err="1">
                          <a:latin typeface="Times New Roman"/>
                          <a:ea typeface="Times New Roman"/>
                          <a:cs typeface="Times New Roman"/>
                        </a:rPr>
                        <a:t>penegakan</a:t>
                      </a:r>
                      <a:r>
                        <a:rPr lang="en-US" sz="1200" dirty="0">
                          <a:latin typeface="Times New Roman"/>
                          <a:ea typeface="Times New Roman"/>
                          <a:cs typeface="Times New Roman"/>
                        </a:rPr>
                        <a:t> </a:t>
                      </a:r>
                      <a:r>
                        <a:rPr lang="en-US" sz="1200" dirty="0" err="1">
                          <a:latin typeface="Times New Roman"/>
                          <a:ea typeface="Times New Roman"/>
                          <a:cs typeface="Times New Roman"/>
                        </a:rPr>
                        <a:t>hukum</a:t>
                      </a:r>
                      <a:r>
                        <a:rPr lang="en-US" sz="1200" dirty="0">
                          <a:latin typeface="Times New Roman"/>
                          <a:ea typeface="Times New Roman"/>
                          <a:cs typeface="Times New Roman"/>
                        </a:rPr>
                        <a:t> </a:t>
                      </a:r>
                      <a:r>
                        <a:rPr lang="en-US" sz="1200" dirty="0" err="1">
                          <a:latin typeface="Times New Roman"/>
                          <a:ea typeface="Times New Roman"/>
                          <a:cs typeface="Times New Roman"/>
                        </a:rPr>
                        <a:t>di</a:t>
                      </a:r>
                      <a:r>
                        <a:rPr lang="en-US" sz="1200" dirty="0">
                          <a:latin typeface="Times New Roman"/>
                          <a:ea typeface="Times New Roman"/>
                          <a:cs typeface="Times New Roman"/>
                        </a:rPr>
                        <a:t> </a:t>
                      </a:r>
                      <a:r>
                        <a:rPr lang="en-US" sz="1200" dirty="0" err="1">
                          <a:latin typeface="Times New Roman"/>
                          <a:ea typeface="Times New Roman"/>
                          <a:cs typeface="Times New Roman"/>
                        </a:rPr>
                        <a:t>tiap-tiap</a:t>
                      </a:r>
                      <a:r>
                        <a:rPr lang="en-US" sz="1200" dirty="0">
                          <a:latin typeface="Times New Roman"/>
                          <a:ea typeface="Times New Roman"/>
                          <a:cs typeface="Times New Roman"/>
                        </a:rPr>
                        <a:t> </a:t>
                      </a:r>
                      <a:r>
                        <a:rPr lang="en-US" sz="1200" dirty="0" err="1">
                          <a:latin typeface="Times New Roman"/>
                          <a:ea typeface="Times New Roman"/>
                          <a:cs typeface="Times New Roman"/>
                        </a:rPr>
                        <a:t>negara</a:t>
                      </a:r>
                      <a:r>
                        <a:rPr lang="en-US" sz="1200" dirty="0">
                          <a:latin typeface="Times New Roman"/>
                          <a:ea typeface="Times New Roman"/>
                          <a:cs typeface="Times New Roman"/>
                        </a:rPr>
                        <a:t>.</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051">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Pemandu</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ini</a:t>
                      </a:r>
                      <a:r>
                        <a:rPr lang="en-US" sz="1200" dirty="0">
                          <a:latin typeface="Times New Roman"/>
                          <a:ea typeface="Times New Roman"/>
                          <a:cs typeface="Times New Roman"/>
                        </a:rPr>
                        <a:t> </a:t>
                      </a:r>
                      <a:r>
                        <a:rPr lang="en-US" sz="1200" dirty="0" err="1">
                          <a:latin typeface="Times New Roman"/>
                          <a:ea typeface="Times New Roman"/>
                          <a:cs typeface="Times New Roman"/>
                        </a:rPr>
                        <a:t>bertanggung</a:t>
                      </a:r>
                      <a:r>
                        <a:rPr lang="en-US" sz="1200" dirty="0">
                          <a:latin typeface="Times New Roman"/>
                          <a:ea typeface="Times New Roman"/>
                          <a:cs typeface="Times New Roman"/>
                        </a:rPr>
                        <a:t> </a:t>
                      </a:r>
                      <a:r>
                        <a:rPr lang="en-US" sz="1200" dirty="0" err="1">
                          <a:latin typeface="Times New Roman"/>
                          <a:ea typeface="Times New Roman"/>
                          <a:cs typeface="Times New Roman"/>
                        </a:rPr>
                        <a:t>jawab</a:t>
                      </a:r>
                      <a:r>
                        <a:rPr lang="en-US" sz="1200" dirty="0">
                          <a:latin typeface="Times New Roman"/>
                          <a:ea typeface="Times New Roman"/>
                          <a:cs typeface="Times New Roman"/>
                        </a:rPr>
                        <a:t> </a:t>
                      </a:r>
                      <a:r>
                        <a:rPr lang="en-US" sz="1200" dirty="0" err="1">
                          <a:latin typeface="Times New Roman"/>
                          <a:ea typeface="Times New Roman"/>
                          <a:cs typeface="Times New Roman"/>
                        </a:rPr>
                        <a:t>untuk</a:t>
                      </a:r>
                      <a:r>
                        <a:rPr lang="en-US" sz="1200" dirty="0">
                          <a:latin typeface="Times New Roman"/>
                          <a:ea typeface="Times New Roman"/>
                          <a:cs typeface="Times New Roman"/>
                        </a:rPr>
                        <a:t> </a:t>
                      </a:r>
                      <a:r>
                        <a:rPr lang="en-US" sz="1200" dirty="0" err="1">
                          <a:latin typeface="Times New Roman"/>
                          <a:ea typeface="Times New Roman"/>
                          <a:cs typeface="Times New Roman"/>
                        </a:rPr>
                        <a:t>memindahkan</a:t>
                      </a:r>
                      <a:r>
                        <a:rPr lang="en-US" sz="1200" dirty="0">
                          <a:latin typeface="Times New Roman"/>
                          <a:ea typeface="Times New Roman"/>
                          <a:cs typeface="Times New Roman"/>
                        </a:rPr>
                        <a:t> </a:t>
                      </a:r>
                      <a:r>
                        <a:rPr lang="en-US" sz="1200" dirty="0" err="1">
                          <a:latin typeface="Times New Roman"/>
                          <a:ea typeface="Times New Roman"/>
                          <a:cs typeface="Times New Roman"/>
                        </a:rPr>
                        <a:t>imigran</a:t>
                      </a:r>
                      <a:r>
                        <a:rPr lang="en-US" sz="1200" dirty="0">
                          <a:latin typeface="Times New Roman"/>
                          <a:ea typeface="Times New Roman"/>
                          <a:cs typeface="Times New Roman"/>
                        </a:rPr>
                        <a:t> </a:t>
                      </a:r>
                      <a:r>
                        <a:rPr lang="en-US" sz="1200" dirty="0" err="1">
                          <a:latin typeface="Times New Roman"/>
                          <a:ea typeface="Times New Roman"/>
                          <a:cs typeface="Times New Roman"/>
                        </a:rPr>
                        <a:t>gelap</a:t>
                      </a:r>
                      <a:r>
                        <a:rPr lang="en-US" sz="1200" dirty="0">
                          <a:latin typeface="Times New Roman"/>
                          <a:ea typeface="Times New Roman"/>
                          <a:cs typeface="Times New Roman"/>
                        </a:rPr>
                        <a:t> </a:t>
                      </a:r>
                      <a:r>
                        <a:rPr lang="en-US" sz="1200" dirty="0" err="1">
                          <a:latin typeface="Times New Roman"/>
                          <a:ea typeface="Times New Roman"/>
                          <a:cs typeface="Times New Roman"/>
                        </a:rPr>
                        <a:t>dari</a:t>
                      </a:r>
                      <a:r>
                        <a:rPr lang="en-US" sz="1200" dirty="0">
                          <a:latin typeface="Times New Roman"/>
                          <a:ea typeface="Times New Roman"/>
                          <a:cs typeface="Times New Roman"/>
                        </a:rPr>
                        <a:t> </a:t>
                      </a:r>
                      <a:r>
                        <a:rPr lang="en-US" sz="1200" dirty="0" err="1">
                          <a:latin typeface="Times New Roman"/>
                          <a:ea typeface="Times New Roman"/>
                          <a:cs typeface="Times New Roman"/>
                        </a:rPr>
                        <a:t>satu</a:t>
                      </a:r>
                      <a:r>
                        <a:rPr lang="en-US" sz="1200" dirty="0">
                          <a:latin typeface="Times New Roman"/>
                          <a:ea typeface="Times New Roman"/>
                          <a:cs typeface="Times New Roman"/>
                        </a:rPr>
                        <a:t> </a:t>
                      </a:r>
                      <a:r>
                        <a:rPr lang="en-US" sz="1200" dirty="0" err="1">
                          <a:latin typeface="Times New Roman"/>
                          <a:ea typeface="Times New Roman"/>
                          <a:cs typeface="Times New Roman"/>
                        </a:rPr>
                        <a:t>tempat</a:t>
                      </a:r>
                      <a:r>
                        <a:rPr lang="en-US" sz="1200" dirty="0">
                          <a:latin typeface="Times New Roman"/>
                          <a:ea typeface="Times New Roman"/>
                          <a:cs typeface="Times New Roman"/>
                        </a:rPr>
                        <a:t> transit </a:t>
                      </a:r>
                      <a:r>
                        <a:rPr lang="en-US" sz="1200" dirty="0" err="1">
                          <a:latin typeface="Times New Roman"/>
                          <a:ea typeface="Times New Roman"/>
                          <a:cs typeface="Times New Roman"/>
                        </a:rPr>
                        <a:t>ke</a:t>
                      </a:r>
                      <a:r>
                        <a:rPr lang="en-US" sz="1200" dirty="0">
                          <a:latin typeface="Times New Roman"/>
                          <a:ea typeface="Times New Roman"/>
                          <a:cs typeface="Times New Roman"/>
                        </a:rPr>
                        <a:t> </a:t>
                      </a:r>
                      <a:r>
                        <a:rPr lang="en-US" sz="1200" dirty="0" err="1">
                          <a:latin typeface="Times New Roman"/>
                          <a:ea typeface="Times New Roman"/>
                          <a:cs typeface="Times New Roman"/>
                        </a:rPr>
                        <a:t>tempat</a:t>
                      </a:r>
                      <a:r>
                        <a:rPr lang="en-US" sz="1200" dirty="0">
                          <a:latin typeface="Times New Roman"/>
                          <a:ea typeface="Times New Roman"/>
                          <a:cs typeface="Times New Roman"/>
                        </a:rPr>
                        <a:t> transit  yang lain </a:t>
                      </a:r>
                      <a:r>
                        <a:rPr lang="en-US" sz="1200" dirty="0" err="1">
                          <a:latin typeface="Times New Roman"/>
                          <a:ea typeface="Times New Roman"/>
                          <a:cs typeface="Times New Roman"/>
                        </a:rPr>
                        <a:t>atau</a:t>
                      </a:r>
                      <a:r>
                        <a:rPr lang="en-US" sz="1200" dirty="0">
                          <a:latin typeface="Times New Roman"/>
                          <a:ea typeface="Times New Roman"/>
                          <a:cs typeface="Times New Roman"/>
                        </a:rPr>
                        <a:t> </a:t>
                      </a:r>
                      <a:r>
                        <a:rPr lang="en-US" sz="1200" dirty="0" err="1">
                          <a:latin typeface="Times New Roman"/>
                          <a:ea typeface="Times New Roman"/>
                          <a:cs typeface="Times New Roman"/>
                        </a:rPr>
                        <a:t>membantu</a:t>
                      </a:r>
                      <a:r>
                        <a:rPr lang="en-US" sz="1200" dirty="0">
                          <a:latin typeface="Times New Roman"/>
                          <a:ea typeface="Times New Roman"/>
                          <a:cs typeface="Times New Roman"/>
                        </a:rPr>
                        <a:t> </a:t>
                      </a:r>
                      <a:r>
                        <a:rPr lang="en-US" sz="1200" dirty="0" err="1">
                          <a:latin typeface="Times New Roman"/>
                          <a:ea typeface="Times New Roman"/>
                          <a:cs typeface="Times New Roman"/>
                        </a:rPr>
                        <a:t>para</a:t>
                      </a:r>
                      <a:r>
                        <a:rPr lang="en-US" sz="1200" dirty="0">
                          <a:latin typeface="Times New Roman"/>
                          <a:ea typeface="Times New Roman"/>
                          <a:cs typeface="Times New Roman"/>
                        </a:rPr>
                        <a:t> </a:t>
                      </a:r>
                      <a:r>
                        <a:rPr lang="en-US" sz="1200" dirty="0" err="1">
                          <a:latin typeface="Times New Roman"/>
                          <a:ea typeface="Times New Roman"/>
                          <a:cs typeface="Times New Roman"/>
                        </a:rPr>
                        <a:t>migran</a:t>
                      </a:r>
                      <a:r>
                        <a:rPr lang="en-US" sz="1200" dirty="0">
                          <a:latin typeface="Times New Roman"/>
                          <a:ea typeface="Times New Roman"/>
                          <a:cs typeface="Times New Roman"/>
                        </a:rPr>
                        <a:t> illegal </a:t>
                      </a:r>
                      <a:r>
                        <a:rPr lang="en-US" sz="1200" dirty="0" err="1">
                          <a:latin typeface="Times New Roman"/>
                          <a:ea typeface="Times New Roman"/>
                          <a:cs typeface="Times New Roman"/>
                        </a:rPr>
                        <a:t>ini</a:t>
                      </a:r>
                      <a:r>
                        <a:rPr lang="en-US" sz="1200" dirty="0">
                          <a:latin typeface="Times New Roman"/>
                          <a:ea typeface="Times New Roman"/>
                          <a:cs typeface="Times New Roman"/>
                        </a:rPr>
                        <a:t> </a:t>
                      </a:r>
                      <a:r>
                        <a:rPr lang="en-US" sz="1200" dirty="0" err="1">
                          <a:latin typeface="Times New Roman"/>
                          <a:ea typeface="Times New Roman"/>
                          <a:cs typeface="Times New Roman"/>
                        </a:rPr>
                        <a:t>tiba</a:t>
                      </a:r>
                      <a:r>
                        <a:rPr lang="en-US" sz="1200" dirty="0">
                          <a:latin typeface="Times New Roman"/>
                          <a:ea typeface="Times New Roman"/>
                          <a:cs typeface="Times New Roman"/>
                        </a:rPr>
                        <a:t> </a:t>
                      </a:r>
                      <a:r>
                        <a:rPr lang="en-US" sz="1200" dirty="0" err="1">
                          <a:latin typeface="Times New Roman"/>
                          <a:ea typeface="Times New Roman"/>
                          <a:cs typeface="Times New Roman"/>
                        </a:rPr>
                        <a:t>dengan</a:t>
                      </a:r>
                      <a:r>
                        <a:rPr lang="en-US" sz="1200" dirty="0">
                          <a:latin typeface="Times New Roman"/>
                          <a:ea typeface="Times New Roman"/>
                          <a:cs typeface="Times New Roman"/>
                        </a:rPr>
                        <a:t> </a:t>
                      </a:r>
                      <a:r>
                        <a:rPr lang="en-US" sz="1200" dirty="0" err="1">
                          <a:latin typeface="Times New Roman"/>
                          <a:ea typeface="Times New Roman"/>
                          <a:cs typeface="Times New Roman"/>
                        </a:rPr>
                        <a:t>aman</a:t>
                      </a:r>
                      <a:r>
                        <a:rPr lang="en-US" sz="1200" dirty="0">
                          <a:latin typeface="Times New Roman"/>
                          <a:ea typeface="Times New Roman"/>
                          <a:cs typeface="Times New Roman"/>
                        </a:rPr>
                        <a:t> </a:t>
                      </a:r>
                      <a:r>
                        <a:rPr lang="en-US" sz="1200" dirty="0" err="1">
                          <a:latin typeface="Times New Roman"/>
                          <a:ea typeface="Times New Roman"/>
                          <a:cs typeface="Times New Roman"/>
                        </a:rPr>
                        <a:t>di</a:t>
                      </a:r>
                      <a:r>
                        <a:rPr lang="en-US" sz="1200" dirty="0">
                          <a:latin typeface="Times New Roman"/>
                          <a:ea typeface="Times New Roman"/>
                          <a:cs typeface="Times New Roman"/>
                        </a:rPr>
                        <a:t> </a:t>
                      </a:r>
                      <a:r>
                        <a:rPr lang="en-US" sz="1200" dirty="0" err="1">
                          <a:latin typeface="Times New Roman"/>
                          <a:ea typeface="Times New Roman"/>
                          <a:cs typeface="Times New Roman"/>
                        </a:rPr>
                        <a:t>negara</a:t>
                      </a:r>
                      <a:r>
                        <a:rPr lang="en-US" sz="1200" dirty="0">
                          <a:latin typeface="Times New Roman"/>
                          <a:ea typeface="Times New Roman"/>
                          <a:cs typeface="Times New Roman"/>
                        </a:rPr>
                        <a:t> </a:t>
                      </a:r>
                      <a:r>
                        <a:rPr lang="en-US" sz="1200" dirty="0" err="1">
                          <a:latin typeface="Times New Roman"/>
                          <a:ea typeface="Times New Roman"/>
                          <a:cs typeface="Times New Roman"/>
                        </a:rPr>
                        <a:t>tujuan</a:t>
                      </a:r>
                      <a:r>
                        <a:rPr lang="en-US" sz="1200" dirty="0">
                          <a:latin typeface="Times New Roman"/>
                          <a:ea typeface="Times New Roman"/>
                          <a:cs typeface="Times New Roman"/>
                        </a:rPr>
                        <a:t>.</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701">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Penegak</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hukum</a:t>
                      </a:r>
                      <a:r>
                        <a:rPr lang="en-US" sz="1400" b="1" dirty="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a:latin typeface="Times New Roman"/>
                          <a:ea typeface="Times New Roman"/>
                          <a:cs typeface="Times New Roman"/>
                        </a:rPr>
                        <a:t>Mereka terutama bertanggung jawab untuk mengawasi  staf kepolisian dan para migran dan menjaga ketertiban.</a:t>
                      </a:r>
                      <a:endParaRPr lang="en-US" sz="120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42">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Penagih</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utang</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a:latin typeface="Times New Roman"/>
                          <a:ea typeface="Times New Roman"/>
                          <a:cs typeface="Times New Roman"/>
                        </a:rPr>
                        <a:t>Mereka ini berada/menunggu di negara tujuan  dari para migrant gelap atau korban TPPO untuk menagish pelbagai macam biaya.</a:t>
                      </a:r>
                      <a:endParaRPr lang="en-US" sz="120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051">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a:t>
                      </a:r>
                      <a:r>
                        <a:rPr lang="en-US" sz="1400" b="1" dirty="0" err="1">
                          <a:latin typeface="Times New Roman" pitchFamily="18" charset="0"/>
                          <a:ea typeface="Times New Roman"/>
                          <a:cs typeface="Times New Roman" pitchFamily="18" charset="0"/>
                        </a:rPr>
                        <a:t>pencuci</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uang</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a:latin typeface="Times New Roman"/>
                          <a:ea typeface="Times New Roman"/>
                          <a:cs typeface="Times New Roman"/>
                        </a:rPr>
                        <a:t>Mereka mencuci uang hasil operasi kejahatan ini, menyamarkan asal-muasal uang mereka melalui serangkaian transaksi atau menginvestasi- kan uang ini di dalam bisnis yang legal.</a:t>
                      </a:r>
                      <a:endParaRPr lang="en-US" sz="120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42">
                <a:tc>
                  <a:txBody>
                    <a:bodyPr/>
                    <a:lstStyle/>
                    <a:p>
                      <a:pPr marL="0" marR="0">
                        <a:lnSpc>
                          <a:spcPct val="115000"/>
                        </a:lnSpc>
                        <a:spcBef>
                          <a:spcPts val="0"/>
                        </a:spcBef>
                        <a:spcAft>
                          <a:spcPts val="0"/>
                        </a:spcAft>
                        <a:tabLst>
                          <a:tab pos="228600" algn="l"/>
                        </a:tabLst>
                      </a:pPr>
                      <a:r>
                        <a:rPr lang="en-US" sz="1400" b="1" dirty="0">
                          <a:latin typeface="Times New Roman" pitchFamily="18" charset="0"/>
                          <a:ea typeface="Times New Roman"/>
                          <a:cs typeface="Times New Roman" pitchFamily="18" charset="0"/>
                        </a:rPr>
                        <a:t>Para staff </a:t>
                      </a:r>
                      <a:r>
                        <a:rPr lang="en-US" sz="1400" b="1" dirty="0" err="1">
                          <a:latin typeface="Times New Roman" pitchFamily="18" charset="0"/>
                          <a:ea typeface="Times New Roman"/>
                          <a:cs typeface="Times New Roman" pitchFamily="18" charset="0"/>
                        </a:rPr>
                        <a:t>pendukung</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dan</a:t>
                      </a:r>
                      <a:r>
                        <a:rPr lang="en-US" sz="1400" b="1" dirty="0">
                          <a:latin typeface="Times New Roman" pitchFamily="18" charset="0"/>
                          <a:ea typeface="Times New Roman"/>
                          <a:cs typeface="Times New Roman" pitchFamily="18" charset="0"/>
                        </a:rPr>
                        <a:t> </a:t>
                      </a:r>
                      <a:r>
                        <a:rPr lang="en-US" sz="1400" b="1" dirty="0" err="1">
                          <a:latin typeface="Times New Roman" pitchFamily="18" charset="0"/>
                          <a:ea typeface="Times New Roman"/>
                          <a:cs typeface="Times New Roman" pitchFamily="18" charset="0"/>
                        </a:rPr>
                        <a:t>spesialis</a:t>
                      </a:r>
                      <a:endParaRPr lang="en-US" sz="1400" dirty="0">
                        <a:latin typeface="Times New Roman" pitchFamily="18" charset="0"/>
                        <a:ea typeface="Times New Roman"/>
                        <a:cs typeface="Times New Roman"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28600" algn="l"/>
                        </a:tabLst>
                      </a:pPr>
                      <a:r>
                        <a:rPr lang="en-US" sz="1200" dirty="0" err="1">
                          <a:latin typeface="Times New Roman"/>
                          <a:ea typeface="Times New Roman"/>
                          <a:cs typeface="Times New Roman"/>
                        </a:rPr>
                        <a:t>Mereka</a:t>
                      </a:r>
                      <a:r>
                        <a:rPr lang="en-US" sz="1200" dirty="0">
                          <a:latin typeface="Times New Roman"/>
                          <a:ea typeface="Times New Roman"/>
                          <a:cs typeface="Times New Roman"/>
                        </a:rPr>
                        <a:t> </a:t>
                      </a:r>
                      <a:r>
                        <a:rPr lang="en-US" sz="1200" dirty="0" err="1">
                          <a:latin typeface="Times New Roman"/>
                          <a:ea typeface="Times New Roman"/>
                          <a:cs typeface="Times New Roman"/>
                        </a:rPr>
                        <a:t>bisa</a:t>
                      </a:r>
                      <a:r>
                        <a:rPr lang="en-US" sz="1200" dirty="0">
                          <a:latin typeface="Times New Roman"/>
                          <a:ea typeface="Times New Roman"/>
                          <a:cs typeface="Times New Roman"/>
                        </a:rPr>
                        <a:t> </a:t>
                      </a:r>
                      <a:r>
                        <a:rPr lang="en-US" sz="1200" dirty="0" err="1">
                          <a:latin typeface="Times New Roman"/>
                          <a:ea typeface="Times New Roman"/>
                          <a:cs typeface="Times New Roman"/>
                        </a:rPr>
                        <a:t>meliputi</a:t>
                      </a:r>
                      <a:r>
                        <a:rPr lang="en-US" sz="1200" dirty="0">
                          <a:latin typeface="Times New Roman"/>
                          <a:ea typeface="Times New Roman"/>
                          <a:cs typeface="Times New Roman"/>
                        </a:rPr>
                        <a:t> </a:t>
                      </a:r>
                      <a:r>
                        <a:rPr lang="en-US" sz="1200" dirty="0" err="1">
                          <a:latin typeface="Times New Roman"/>
                          <a:ea typeface="Times New Roman"/>
                          <a:cs typeface="Times New Roman"/>
                        </a:rPr>
                        <a:t>orang-orang</a:t>
                      </a:r>
                      <a:r>
                        <a:rPr lang="en-US" sz="1200" dirty="0">
                          <a:latin typeface="Times New Roman"/>
                          <a:ea typeface="Times New Roman"/>
                          <a:cs typeface="Times New Roman"/>
                        </a:rPr>
                        <a:t> </a:t>
                      </a:r>
                      <a:r>
                        <a:rPr lang="en-US" sz="1200" dirty="0" err="1">
                          <a:latin typeface="Times New Roman"/>
                          <a:ea typeface="Times New Roman"/>
                          <a:cs typeface="Times New Roman"/>
                        </a:rPr>
                        <a:t>lokal</a:t>
                      </a:r>
                      <a:r>
                        <a:rPr lang="en-US" sz="1200" dirty="0">
                          <a:latin typeface="Times New Roman"/>
                          <a:ea typeface="Times New Roman"/>
                          <a:cs typeface="Times New Roman"/>
                        </a:rPr>
                        <a:t> </a:t>
                      </a:r>
                      <a:r>
                        <a:rPr lang="en-US" sz="1200" dirty="0" err="1">
                          <a:latin typeface="Times New Roman"/>
                          <a:ea typeface="Times New Roman"/>
                          <a:cs typeface="Times New Roman"/>
                        </a:rPr>
                        <a:t>di</a:t>
                      </a:r>
                      <a:r>
                        <a:rPr lang="en-US" sz="1200" dirty="0">
                          <a:latin typeface="Times New Roman"/>
                          <a:ea typeface="Times New Roman"/>
                          <a:cs typeface="Times New Roman"/>
                        </a:rPr>
                        <a:t> </a:t>
                      </a:r>
                      <a:r>
                        <a:rPr lang="en-US" sz="1200" dirty="0" err="1">
                          <a:latin typeface="Times New Roman"/>
                          <a:ea typeface="Times New Roman"/>
                          <a:cs typeface="Times New Roman"/>
                        </a:rPr>
                        <a:t>tempat</a:t>
                      </a:r>
                      <a:r>
                        <a:rPr lang="en-US" sz="1200" dirty="0">
                          <a:latin typeface="Times New Roman"/>
                          <a:ea typeface="Times New Roman"/>
                          <a:cs typeface="Times New Roman"/>
                        </a:rPr>
                        <a:t> transit yang </a:t>
                      </a:r>
                      <a:r>
                        <a:rPr lang="en-US" sz="1200" dirty="0" err="1">
                          <a:latin typeface="Times New Roman"/>
                          <a:ea typeface="Times New Roman"/>
                          <a:cs typeface="Times New Roman"/>
                        </a:rPr>
                        <a:t>mungkin</a:t>
                      </a:r>
                      <a:r>
                        <a:rPr lang="en-US" sz="1200" dirty="0">
                          <a:latin typeface="Times New Roman"/>
                          <a:ea typeface="Times New Roman"/>
                          <a:cs typeface="Times New Roman"/>
                        </a:rPr>
                        <a:t> </a:t>
                      </a:r>
                      <a:r>
                        <a:rPr lang="en-US" sz="1200" dirty="0" err="1">
                          <a:latin typeface="Times New Roman"/>
                          <a:ea typeface="Times New Roman"/>
                          <a:cs typeface="Times New Roman"/>
                        </a:rPr>
                        <a:t>akan</a:t>
                      </a:r>
                      <a:r>
                        <a:rPr lang="en-US" sz="1200" dirty="0">
                          <a:latin typeface="Times New Roman"/>
                          <a:ea typeface="Times New Roman"/>
                          <a:cs typeface="Times New Roman"/>
                        </a:rPr>
                        <a:t> </a:t>
                      </a:r>
                      <a:r>
                        <a:rPr lang="en-US" sz="1200" dirty="0" err="1">
                          <a:latin typeface="Times New Roman"/>
                          <a:ea typeface="Times New Roman"/>
                          <a:cs typeface="Times New Roman"/>
                        </a:rPr>
                        <a:t>menawarkan</a:t>
                      </a:r>
                      <a:r>
                        <a:rPr lang="en-US" sz="1200" dirty="0">
                          <a:latin typeface="Times New Roman"/>
                          <a:ea typeface="Times New Roman"/>
                          <a:cs typeface="Times New Roman"/>
                        </a:rPr>
                        <a:t> </a:t>
                      </a:r>
                      <a:r>
                        <a:rPr lang="en-US" sz="1200" dirty="0" err="1">
                          <a:latin typeface="Times New Roman"/>
                          <a:ea typeface="Times New Roman"/>
                          <a:cs typeface="Times New Roman"/>
                        </a:rPr>
                        <a:t>akomodasi</a:t>
                      </a:r>
                      <a:r>
                        <a:rPr lang="en-US" sz="1200" dirty="0">
                          <a:latin typeface="Times New Roman"/>
                          <a:ea typeface="Times New Roman"/>
                          <a:cs typeface="Times New Roman"/>
                        </a:rPr>
                        <a:t> </a:t>
                      </a:r>
                      <a:r>
                        <a:rPr lang="en-US" sz="1200" dirty="0" err="1">
                          <a:latin typeface="Times New Roman"/>
                          <a:ea typeface="Times New Roman"/>
                          <a:cs typeface="Times New Roman"/>
                        </a:rPr>
                        <a:t>dan</a:t>
                      </a:r>
                      <a:r>
                        <a:rPr lang="en-US" sz="1200" dirty="0">
                          <a:latin typeface="Times New Roman"/>
                          <a:ea typeface="Times New Roman"/>
                          <a:cs typeface="Times New Roman"/>
                        </a:rPr>
                        <a:t> </a:t>
                      </a:r>
                      <a:r>
                        <a:rPr lang="en-US" sz="1200" dirty="0" err="1">
                          <a:latin typeface="Times New Roman"/>
                          <a:ea typeface="Times New Roman"/>
                          <a:cs typeface="Times New Roman"/>
                        </a:rPr>
                        <a:t>bantuan-bantuan</a:t>
                      </a:r>
                      <a:r>
                        <a:rPr lang="en-US" sz="1200" dirty="0">
                          <a:latin typeface="Times New Roman"/>
                          <a:ea typeface="Times New Roman"/>
                          <a:cs typeface="Times New Roman"/>
                        </a:rPr>
                        <a:t> </a:t>
                      </a:r>
                      <a:r>
                        <a:rPr lang="en-US" sz="1200" dirty="0" err="1">
                          <a:latin typeface="Times New Roman"/>
                          <a:ea typeface="Times New Roman"/>
                          <a:cs typeface="Times New Roman"/>
                        </a:rPr>
                        <a:t>lainnya</a:t>
                      </a:r>
                      <a:r>
                        <a:rPr lang="en-US" sz="1200" dirty="0">
                          <a:latin typeface="Times New Roman"/>
                          <a:ea typeface="Times New Roman"/>
                          <a:cs typeface="Times New Roman"/>
                        </a:rPr>
                        <a:t>.</a:t>
                      </a:r>
                      <a:endParaRPr lang="en-US" sz="1200" dirty="0">
                        <a:latin typeface="Calibri"/>
                        <a:ea typeface="Times New Roman"/>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03263" algn="l"/>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smtClean="0"/>
              <a:t>GERAKAN GLOBAL </a:t>
            </a:r>
            <a:r>
              <a:rPr lang="en-US" sz="3200" dirty="0" err="1" smtClean="0"/>
              <a:t>Untuk</a:t>
            </a:r>
            <a:r>
              <a:rPr lang="en-US" sz="3200" dirty="0" smtClean="0"/>
              <a:t> HENTIKAN TPPO:</a:t>
            </a:r>
            <a:endParaRPr lang="en-US" sz="3200" dirty="0"/>
          </a:p>
        </p:txBody>
      </p:sp>
      <p:sp>
        <p:nvSpPr>
          <p:cNvPr id="3" name="Content Placeholder 2"/>
          <p:cNvSpPr>
            <a:spLocks noGrp="1"/>
          </p:cNvSpPr>
          <p:nvPr>
            <p:ph idx="1"/>
          </p:nvPr>
        </p:nvSpPr>
        <p:spPr>
          <a:xfrm>
            <a:off x="152400" y="838200"/>
            <a:ext cx="8839200" cy="5867400"/>
          </a:xfrm>
        </p:spPr>
        <p:style>
          <a:lnRef idx="0">
            <a:schemeClr val="accent2"/>
          </a:lnRef>
          <a:fillRef idx="3">
            <a:schemeClr val="accent2"/>
          </a:fillRef>
          <a:effectRef idx="3">
            <a:schemeClr val="accent2"/>
          </a:effectRef>
          <a:fontRef idx="minor">
            <a:schemeClr val="lt1"/>
          </a:fontRef>
        </p:style>
        <p:txBody>
          <a:bodyPr>
            <a:normAutofit fontScale="92500"/>
          </a:bodyPr>
          <a:lstStyle/>
          <a:p>
            <a:r>
              <a:rPr lang="en-US" sz="2400" dirty="0" err="1" smtClean="0"/>
              <a:t>Hampir</a:t>
            </a:r>
            <a:r>
              <a:rPr lang="en-US" sz="2400" dirty="0" smtClean="0"/>
              <a:t> </a:t>
            </a:r>
            <a:r>
              <a:rPr lang="en-US" sz="2400" dirty="0" err="1" smtClean="0"/>
              <a:t>semua</a:t>
            </a:r>
            <a:r>
              <a:rPr lang="en-US" sz="2400" dirty="0" smtClean="0"/>
              <a:t> </a:t>
            </a:r>
            <a:r>
              <a:rPr lang="en-US" sz="2400" dirty="0" err="1" smtClean="0"/>
              <a:t>negara</a:t>
            </a:r>
            <a:r>
              <a:rPr lang="en-US" sz="2400" dirty="0" smtClean="0"/>
              <a:t> </a:t>
            </a:r>
            <a:r>
              <a:rPr lang="en-US" sz="2400" dirty="0" err="1" smtClean="0"/>
              <a:t>di</a:t>
            </a:r>
            <a:r>
              <a:rPr lang="en-US" sz="2400" dirty="0" smtClean="0"/>
              <a:t> </a:t>
            </a:r>
            <a:r>
              <a:rPr lang="en-US" sz="2400" dirty="0" err="1" smtClean="0"/>
              <a:t>dunia</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kecuali</a:t>
            </a:r>
            <a:r>
              <a:rPr lang="en-US" sz="2400" dirty="0" smtClean="0"/>
              <a:t> Korea Utara, </a:t>
            </a:r>
            <a:r>
              <a:rPr lang="en-US" sz="2400" dirty="0" err="1" smtClean="0"/>
              <a:t>seperti</a:t>
            </a:r>
            <a:r>
              <a:rPr lang="en-US" sz="2400" dirty="0" smtClean="0"/>
              <a:t> </a:t>
            </a:r>
            <a:r>
              <a:rPr lang="en-US" sz="2400" dirty="0" err="1" smtClean="0"/>
              <a:t>tampak</a:t>
            </a:r>
            <a:r>
              <a:rPr lang="en-US" sz="2400" dirty="0" smtClean="0"/>
              <a:t> </a:t>
            </a:r>
            <a:r>
              <a:rPr lang="en-US" sz="2400" dirty="0" err="1" smtClean="0"/>
              <a:t>dalam</a:t>
            </a:r>
            <a:r>
              <a:rPr lang="en-US" sz="2400" dirty="0" smtClean="0"/>
              <a:t> </a:t>
            </a:r>
            <a:r>
              <a:rPr lang="en-US" sz="2400" dirty="0" err="1" smtClean="0"/>
              <a:t>penandatanganan</a:t>
            </a:r>
            <a:r>
              <a:rPr lang="en-US" sz="2400" dirty="0" smtClean="0"/>
              <a:t> </a:t>
            </a:r>
            <a:r>
              <a:rPr lang="en-US" sz="2400" dirty="0" err="1" smtClean="0"/>
              <a:t>Protokol</a:t>
            </a:r>
            <a:r>
              <a:rPr lang="en-US" sz="2400" dirty="0" smtClean="0"/>
              <a:t> PBB </a:t>
            </a:r>
            <a:r>
              <a:rPr lang="en-US" sz="2400" dirty="0" err="1" smtClean="0"/>
              <a:t>di</a:t>
            </a:r>
            <a:r>
              <a:rPr lang="en-US" sz="2400" dirty="0" smtClean="0"/>
              <a:t> Palermo (2000): </a:t>
            </a:r>
            <a:r>
              <a:rPr lang="en-US" sz="2400" b="1" dirty="0" err="1" smtClean="0">
                <a:solidFill>
                  <a:srgbClr val="FFFF00"/>
                </a:solidFill>
              </a:rPr>
              <a:t>sedang</a:t>
            </a:r>
            <a:r>
              <a:rPr lang="en-US" sz="2400" b="1" dirty="0" smtClean="0">
                <a:solidFill>
                  <a:srgbClr val="FFFF00"/>
                </a:solidFill>
              </a:rPr>
              <a:t> </a:t>
            </a:r>
            <a:r>
              <a:rPr lang="en-US" sz="2400" b="1" dirty="0" err="1" smtClean="0">
                <a:solidFill>
                  <a:srgbClr val="FFFF00"/>
                </a:solidFill>
              </a:rPr>
              <a:t>berusaha</a:t>
            </a:r>
            <a:r>
              <a:rPr lang="en-US" sz="2400" b="1" dirty="0" smtClean="0">
                <a:solidFill>
                  <a:srgbClr val="FFFF00"/>
                </a:solidFill>
              </a:rPr>
              <a:t> </a:t>
            </a:r>
            <a:r>
              <a:rPr lang="en-US" sz="2400" b="1" dirty="0" err="1" smtClean="0">
                <a:solidFill>
                  <a:srgbClr val="FFFF00"/>
                </a:solidFill>
              </a:rPr>
              <a:t>memerangi</a:t>
            </a:r>
            <a:r>
              <a:rPr lang="en-US" sz="2400" b="1" dirty="0" smtClean="0">
                <a:solidFill>
                  <a:srgbClr val="FFFF00"/>
                </a:solidFill>
              </a:rPr>
              <a:t> </a:t>
            </a:r>
            <a:r>
              <a:rPr lang="en-US" sz="2400" b="1" dirty="0" err="1" smtClean="0">
                <a:solidFill>
                  <a:srgbClr val="FFFF00"/>
                </a:solidFill>
              </a:rPr>
              <a:t>dan</a:t>
            </a:r>
            <a:r>
              <a:rPr lang="en-US" sz="2400" b="1" dirty="0" smtClean="0">
                <a:solidFill>
                  <a:srgbClr val="FFFF00"/>
                </a:solidFill>
              </a:rPr>
              <a:t> </a:t>
            </a:r>
            <a:r>
              <a:rPr lang="en-US" sz="2400" b="1" dirty="0" err="1" smtClean="0">
                <a:solidFill>
                  <a:srgbClr val="FFFF00"/>
                </a:solidFill>
              </a:rPr>
              <a:t>menghentikan</a:t>
            </a:r>
            <a:r>
              <a:rPr lang="en-US" sz="2400" b="1" dirty="0" smtClean="0">
                <a:solidFill>
                  <a:srgbClr val="FFFF00"/>
                </a:solidFill>
              </a:rPr>
              <a:t> TPPO </a:t>
            </a:r>
            <a:r>
              <a:rPr lang="en-US" sz="2400" b="1" dirty="0" err="1" smtClean="0">
                <a:solidFill>
                  <a:srgbClr val="FFFF00"/>
                </a:solidFill>
              </a:rPr>
              <a:t>dalam</a:t>
            </a:r>
            <a:r>
              <a:rPr lang="en-US" sz="2400" b="1" dirty="0" smtClean="0">
                <a:solidFill>
                  <a:srgbClr val="FFFF00"/>
                </a:solidFill>
              </a:rPr>
              <a:t> </a:t>
            </a:r>
            <a:r>
              <a:rPr lang="en-US" sz="2400" b="1" dirty="0" err="1" smtClean="0">
                <a:solidFill>
                  <a:srgbClr val="FFFF00"/>
                </a:solidFill>
              </a:rPr>
              <a:t>segala</a:t>
            </a:r>
            <a:r>
              <a:rPr lang="en-US" sz="2400" b="1" dirty="0" smtClean="0">
                <a:solidFill>
                  <a:srgbClr val="FFFF00"/>
                </a:solidFill>
              </a:rPr>
              <a:t> </a:t>
            </a:r>
            <a:r>
              <a:rPr lang="en-US" sz="2400" b="1" dirty="0" err="1" smtClean="0">
                <a:solidFill>
                  <a:srgbClr val="FFFF00"/>
                </a:solidFill>
              </a:rPr>
              <a:t>bentuk</a:t>
            </a:r>
            <a:r>
              <a:rPr lang="en-US" sz="2400" b="1" dirty="0" smtClean="0">
                <a:solidFill>
                  <a:srgbClr val="FFFF00"/>
                </a:solidFill>
              </a:rPr>
              <a:t> &amp; </a:t>
            </a:r>
            <a:r>
              <a:rPr lang="en-US" sz="2400" b="1" dirty="0" err="1" smtClean="0">
                <a:solidFill>
                  <a:srgbClr val="FFFF00"/>
                </a:solidFill>
              </a:rPr>
              <a:t>manifestasinya</a:t>
            </a:r>
            <a:r>
              <a:rPr lang="en-US" sz="2400" b="1" dirty="0" smtClean="0">
                <a:solidFill>
                  <a:srgbClr val="FFFF00"/>
                </a:solidFill>
              </a:rPr>
              <a:t>.</a:t>
            </a:r>
          </a:p>
          <a:p>
            <a:r>
              <a:rPr lang="en-US" sz="2400" b="1" dirty="0" err="1" smtClean="0"/>
              <a:t>Tapi</a:t>
            </a:r>
            <a:r>
              <a:rPr lang="en-US" sz="2400" b="1" dirty="0" smtClean="0"/>
              <a:t> </a:t>
            </a:r>
            <a:r>
              <a:rPr lang="en-US" sz="2400" b="1" dirty="0" err="1" smtClean="0"/>
              <a:t>secara</a:t>
            </a:r>
            <a:r>
              <a:rPr lang="en-US" sz="2400" b="1" dirty="0" smtClean="0"/>
              <a:t> </a:t>
            </a:r>
            <a:r>
              <a:rPr lang="en-US" sz="2400" b="1" dirty="0" err="1" smtClean="0"/>
              <a:t>historis</a:t>
            </a:r>
            <a:r>
              <a:rPr lang="en-US" sz="2400" b="1" dirty="0" smtClean="0"/>
              <a:t> </a:t>
            </a:r>
            <a:r>
              <a:rPr lang="en-US" sz="2400" b="1" dirty="0" err="1" smtClean="0"/>
              <a:t>telah</a:t>
            </a:r>
            <a:r>
              <a:rPr lang="en-US" sz="2400" b="1" dirty="0" smtClean="0"/>
              <a:t> </a:t>
            </a:r>
            <a:r>
              <a:rPr lang="en-US" sz="2400" b="1" dirty="0" err="1" smtClean="0"/>
              <a:t>dipionir</a:t>
            </a:r>
            <a:r>
              <a:rPr lang="en-US" sz="2400" b="1" dirty="0" smtClean="0"/>
              <a:t> </a:t>
            </a:r>
            <a:r>
              <a:rPr lang="en-US" sz="2400" b="1" dirty="0" err="1" smtClean="0"/>
              <a:t>oleh</a:t>
            </a:r>
            <a:r>
              <a:rPr lang="en-US" sz="2400" b="1" dirty="0" smtClean="0"/>
              <a:t>:</a:t>
            </a:r>
          </a:p>
          <a:p>
            <a:pPr lvl="1"/>
            <a:r>
              <a:rPr lang="en-US" sz="2000" b="1" dirty="0" err="1" smtClean="0"/>
              <a:t>Liga</a:t>
            </a:r>
            <a:r>
              <a:rPr lang="en-US" sz="2000" b="1" dirty="0" smtClean="0"/>
              <a:t> </a:t>
            </a:r>
            <a:r>
              <a:rPr lang="en-US" sz="2000" b="1" dirty="0" err="1" smtClean="0"/>
              <a:t>Bangsa-Bangsa</a:t>
            </a:r>
            <a:r>
              <a:rPr lang="en-US" sz="2000" b="1" dirty="0" smtClean="0"/>
              <a:t> (LBB) </a:t>
            </a:r>
            <a:r>
              <a:rPr lang="en-US" sz="2000" b="1" dirty="0" err="1" smtClean="0"/>
              <a:t>thn</a:t>
            </a:r>
            <a:r>
              <a:rPr lang="en-US" sz="2000" b="1" dirty="0" smtClean="0"/>
              <a:t> 1926: </a:t>
            </a:r>
          </a:p>
          <a:p>
            <a:pPr lvl="2"/>
            <a:r>
              <a:rPr lang="en-US" sz="1600" b="1" dirty="0" err="1" smtClean="0"/>
              <a:t>Himbau</a:t>
            </a:r>
            <a:r>
              <a:rPr lang="en-US" sz="1600" b="1" dirty="0" smtClean="0"/>
              <a:t> </a:t>
            </a:r>
            <a:r>
              <a:rPr lang="en-US" sz="1600" b="1" dirty="0" err="1" smtClean="0"/>
              <a:t>semua</a:t>
            </a:r>
            <a:r>
              <a:rPr lang="en-US" sz="1600" b="1" dirty="0" smtClean="0"/>
              <a:t> </a:t>
            </a:r>
            <a:r>
              <a:rPr lang="en-US" sz="1600" b="1" dirty="0" err="1" smtClean="0"/>
              <a:t>bangsa</a:t>
            </a:r>
            <a:r>
              <a:rPr lang="en-US" sz="1600" b="1" dirty="0" smtClean="0"/>
              <a:t> </a:t>
            </a:r>
            <a:r>
              <a:rPr lang="en-US" sz="1600" b="1" dirty="0" err="1" smtClean="0"/>
              <a:t>untuk</a:t>
            </a:r>
            <a:r>
              <a:rPr lang="en-US" sz="1600" b="1" dirty="0" smtClean="0"/>
              <a:t> </a:t>
            </a:r>
            <a:r>
              <a:rPr lang="en-US" sz="1600" b="1" dirty="0" err="1" smtClean="0"/>
              <a:t>menghapus</a:t>
            </a:r>
            <a:r>
              <a:rPr lang="en-US" sz="1600" b="1" dirty="0" smtClean="0"/>
              <a:t> </a:t>
            </a:r>
            <a:r>
              <a:rPr lang="en-US" sz="1600" b="1" dirty="0" err="1" smtClean="0"/>
              <a:t>perbudakan</a:t>
            </a:r>
            <a:r>
              <a:rPr lang="en-US" sz="1600" b="1" dirty="0" smtClean="0"/>
              <a:t> </a:t>
            </a:r>
            <a:r>
              <a:rPr lang="en-US" sz="1600" b="1" dirty="0" err="1" smtClean="0"/>
              <a:t>dalam</a:t>
            </a:r>
            <a:r>
              <a:rPr lang="en-US" sz="1600" b="1" dirty="0" smtClean="0"/>
              <a:t> </a:t>
            </a:r>
            <a:r>
              <a:rPr lang="en-US" sz="1600" b="1" dirty="0" err="1" smtClean="0"/>
              <a:t>segala</a:t>
            </a:r>
            <a:r>
              <a:rPr lang="en-US" sz="1600" b="1" dirty="0" smtClean="0"/>
              <a:t> </a:t>
            </a:r>
            <a:r>
              <a:rPr lang="en-US" sz="1600" b="1" dirty="0" err="1" smtClean="0"/>
              <a:t>bentuknya</a:t>
            </a:r>
            <a:r>
              <a:rPr lang="en-US" sz="1600" b="1" dirty="0" smtClean="0"/>
              <a:t>.</a:t>
            </a:r>
          </a:p>
          <a:p>
            <a:pPr lvl="1"/>
            <a:r>
              <a:rPr lang="en-US" sz="2000" b="1" dirty="0" smtClean="0"/>
              <a:t>PBB </a:t>
            </a:r>
            <a:r>
              <a:rPr lang="en-US" sz="2000" b="1" dirty="0" err="1" smtClean="0"/>
              <a:t>melalui</a:t>
            </a:r>
            <a:r>
              <a:rPr lang="en-US" sz="2000" b="1" dirty="0" smtClean="0"/>
              <a:t> DUHAM </a:t>
            </a:r>
            <a:r>
              <a:rPr lang="en-US" sz="2000" b="1" dirty="0" err="1" smtClean="0"/>
              <a:t>thn</a:t>
            </a:r>
            <a:r>
              <a:rPr lang="en-US" sz="2000" b="1" dirty="0" smtClean="0"/>
              <a:t> 1948: </a:t>
            </a:r>
          </a:p>
          <a:p>
            <a:pPr lvl="2"/>
            <a:r>
              <a:rPr lang="en-US" sz="1600" i="1" dirty="0" smtClean="0"/>
              <a:t>All human beings are born free and equal in dignity and rights!</a:t>
            </a:r>
          </a:p>
          <a:p>
            <a:pPr lvl="2"/>
            <a:r>
              <a:rPr lang="en-US" sz="1600" i="1" dirty="0" smtClean="0"/>
              <a:t>No one shall be held in slavery or servitude; slavery and the slave trade shall be abolished in all its forms!</a:t>
            </a:r>
          </a:p>
          <a:p>
            <a:r>
              <a:rPr lang="en-US" sz="2400" dirty="0" err="1" smtClean="0"/>
              <a:t>Tapi</a:t>
            </a:r>
            <a:r>
              <a:rPr lang="en-US" sz="2400" dirty="0" smtClean="0"/>
              <a:t> 52 </a:t>
            </a:r>
            <a:r>
              <a:rPr lang="en-US" sz="2400" dirty="0" err="1" smtClean="0"/>
              <a:t>thn</a:t>
            </a:r>
            <a:r>
              <a:rPr lang="en-US" sz="2400" dirty="0" smtClean="0"/>
              <a:t> </a:t>
            </a:r>
            <a:r>
              <a:rPr lang="en-US" sz="2400" dirty="0" err="1" smtClean="0"/>
              <a:t>kemudian</a:t>
            </a:r>
            <a:r>
              <a:rPr lang="en-US" sz="2400" dirty="0" smtClean="0"/>
              <a:t> </a:t>
            </a:r>
            <a:r>
              <a:rPr lang="en-US" sz="2400" dirty="0" err="1" smtClean="0"/>
              <a:t>sejak</a:t>
            </a:r>
            <a:r>
              <a:rPr lang="en-US" sz="2400" dirty="0" smtClean="0"/>
              <a:t> DUHAM 1948, </a:t>
            </a:r>
            <a:r>
              <a:rPr lang="en-US" sz="2400" dirty="0" err="1" smtClean="0"/>
              <a:t>ketika</a:t>
            </a:r>
            <a:r>
              <a:rPr lang="en-US" sz="2400" dirty="0" smtClean="0"/>
              <a:t> </a:t>
            </a:r>
            <a:r>
              <a:rPr lang="en-US" sz="2400" dirty="0" err="1" smtClean="0"/>
              <a:t>dunia</a:t>
            </a:r>
            <a:r>
              <a:rPr lang="en-US" sz="2400" dirty="0" smtClean="0"/>
              <a:t> yang </a:t>
            </a:r>
            <a:r>
              <a:rPr lang="en-US" sz="2400" dirty="0" err="1" smtClean="0"/>
              <a:t>mengklaim</a:t>
            </a:r>
            <a:r>
              <a:rPr lang="en-US" sz="2400" dirty="0" smtClean="0"/>
              <a:t> </a:t>
            </a:r>
            <a:r>
              <a:rPr lang="en-US" sz="2400" dirty="0" err="1" smtClean="0"/>
              <a:t>diri</a:t>
            </a:r>
            <a:r>
              <a:rPr lang="en-US" sz="2400" dirty="0" smtClean="0"/>
              <a:t> </a:t>
            </a:r>
            <a:r>
              <a:rPr lang="en-US" sz="2400" dirty="0" err="1" smtClean="0"/>
              <a:t>semakin</a:t>
            </a:r>
            <a:r>
              <a:rPr lang="en-US" sz="2400" dirty="0" smtClean="0"/>
              <a:t> </a:t>
            </a:r>
            <a:r>
              <a:rPr lang="en-US" sz="2400" dirty="0" err="1" smtClean="0"/>
              <a:t>maju</a:t>
            </a:r>
            <a:r>
              <a:rPr lang="en-US" sz="2400" dirty="0" smtClean="0"/>
              <a:t> </a:t>
            </a:r>
            <a:r>
              <a:rPr lang="en-US" sz="2400" dirty="0" err="1" smtClean="0"/>
              <a:t>dan</a:t>
            </a:r>
            <a:r>
              <a:rPr lang="en-US" sz="2400" dirty="0" smtClean="0"/>
              <a:t> </a:t>
            </a:r>
            <a:r>
              <a:rPr lang="en-US" sz="2400" dirty="0" err="1" smtClean="0"/>
              <a:t>beradab</a:t>
            </a:r>
            <a:r>
              <a:rPr lang="en-US" sz="2400" dirty="0" smtClean="0"/>
              <a:t>, </a:t>
            </a:r>
            <a:r>
              <a:rPr lang="en-US" sz="2400" b="1" dirty="0" err="1" smtClean="0">
                <a:solidFill>
                  <a:srgbClr val="FFFF00"/>
                </a:solidFill>
              </a:rPr>
              <a:t>kita</a:t>
            </a:r>
            <a:r>
              <a:rPr lang="en-US" sz="2400" b="1" dirty="0" smtClean="0">
                <a:solidFill>
                  <a:srgbClr val="FFFF00"/>
                </a:solidFill>
              </a:rPr>
              <a:t> </a:t>
            </a:r>
            <a:r>
              <a:rPr lang="en-US" sz="2400" b="1" dirty="0" err="1" smtClean="0">
                <a:solidFill>
                  <a:srgbClr val="FFFF00"/>
                </a:solidFill>
              </a:rPr>
              <a:t>dikejutkan</a:t>
            </a:r>
            <a:r>
              <a:rPr lang="en-US" sz="2400" b="1" dirty="0" smtClean="0">
                <a:solidFill>
                  <a:srgbClr val="FFFF00"/>
                </a:solidFill>
              </a:rPr>
              <a:t> </a:t>
            </a:r>
            <a:r>
              <a:rPr lang="en-US" sz="2400" b="1" dirty="0" err="1" smtClean="0">
                <a:solidFill>
                  <a:srgbClr val="FFFF00"/>
                </a:solidFill>
              </a:rPr>
              <a:t>oleh</a:t>
            </a:r>
            <a:r>
              <a:rPr lang="en-US" sz="2400" b="1" dirty="0" smtClean="0">
                <a:solidFill>
                  <a:srgbClr val="FFFF00"/>
                </a:solidFill>
              </a:rPr>
              <a:t> </a:t>
            </a:r>
            <a:r>
              <a:rPr lang="en-US" sz="2400" b="1" dirty="0" err="1" smtClean="0">
                <a:solidFill>
                  <a:srgbClr val="FFFF00"/>
                </a:solidFill>
              </a:rPr>
              <a:t>perbudakan</a:t>
            </a:r>
            <a:r>
              <a:rPr lang="en-US" sz="2400" b="1" dirty="0" smtClean="0">
                <a:solidFill>
                  <a:srgbClr val="FFFF00"/>
                </a:solidFill>
              </a:rPr>
              <a:t> </a:t>
            </a:r>
            <a:r>
              <a:rPr lang="en-US" sz="2400" b="1" dirty="0" err="1" smtClean="0">
                <a:solidFill>
                  <a:srgbClr val="FFFF00"/>
                </a:solidFill>
              </a:rPr>
              <a:t>dengan</a:t>
            </a:r>
            <a:r>
              <a:rPr lang="en-US" sz="2400" b="1" dirty="0" smtClean="0">
                <a:solidFill>
                  <a:srgbClr val="FFFF00"/>
                </a:solidFill>
              </a:rPr>
              <a:t> </a:t>
            </a:r>
            <a:r>
              <a:rPr lang="en-US" sz="2400" b="1" dirty="0" err="1" smtClean="0">
                <a:solidFill>
                  <a:srgbClr val="FFFF00"/>
                </a:solidFill>
              </a:rPr>
              <a:t>nama</a:t>
            </a:r>
            <a:r>
              <a:rPr lang="en-US" sz="2400" b="1" dirty="0" smtClean="0">
                <a:solidFill>
                  <a:srgbClr val="FFFF00"/>
                </a:solidFill>
              </a:rPr>
              <a:t> </a:t>
            </a:r>
            <a:r>
              <a:rPr lang="en-US" sz="2400" b="1" dirty="0" err="1" smtClean="0">
                <a:solidFill>
                  <a:srgbClr val="FFFF00"/>
                </a:solidFill>
              </a:rPr>
              <a:t>baru</a:t>
            </a:r>
            <a:r>
              <a:rPr lang="en-US" sz="2400" b="1" dirty="0" smtClean="0">
                <a:solidFill>
                  <a:srgbClr val="FFFF00"/>
                </a:solidFill>
              </a:rPr>
              <a:t> HUMAN TRAFFICKING</a:t>
            </a:r>
            <a:r>
              <a:rPr lang="en-US" sz="2400" dirty="0" smtClean="0"/>
              <a:t>. </a:t>
            </a:r>
          </a:p>
          <a:p>
            <a:r>
              <a:rPr lang="en-US" sz="2400" dirty="0" err="1" smtClean="0"/>
              <a:t>Bagai</a:t>
            </a:r>
            <a:r>
              <a:rPr lang="en-US" sz="2400" dirty="0" smtClean="0"/>
              <a:t> </a:t>
            </a:r>
            <a:r>
              <a:rPr lang="en-US" sz="2400" dirty="0" err="1" smtClean="0"/>
              <a:t>bangun</a:t>
            </a:r>
            <a:r>
              <a:rPr lang="en-US" sz="2400" dirty="0" smtClean="0"/>
              <a:t> </a:t>
            </a:r>
            <a:r>
              <a:rPr lang="en-US" sz="2400" dirty="0" err="1" smtClean="0"/>
              <a:t>dari</a:t>
            </a:r>
            <a:r>
              <a:rPr lang="en-US" sz="2400" dirty="0" smtClean="0"/>
              <a:t> </a:t>
            </a:r>
            <a:r>
              <a:rPr lang="en-US" sz="2400" dirty="0" err="1" smtClean="0"/>
              <a:t>tidur</a:t>
            </a:r>
            <a:r>
              <a:rPr lang="en-US" sz="2400" dirty="0" smtClean="0"/>
              <a:t>, PBB via </a:t>
            </a:r>
            <a:r>
              <a:rPr lang="en-US" sz="2400" dirty="0" err="1" smtClean="0"/>
              <a:t>konvensi</a:t>
            </a:r>
            <a:r>
              <a:rPr lang="en-US" sz="2400" dirty="0" smtClean="0"/>
              <a:t> Palermo </a:t>
            </a:r>
            <a:r>
              <a:rPr lang="en-US" sz="2400" dirty="0" err="1" smtClean="0"/>
              <a:t>thn</a:t>
            </a:r>
            <a:r>
              <a:rPr lang="en-US" sz="2400" dirty="0" smtClean="0"/>
              <a:t> 2000, </a:t>
            </a:r>
            <a:r>
              <a:rPr lang="en-US" sz="2400" dirty="0" err="1" smtClean="0"/>
              <a:t>memukul</a:t>
            </a:r>
            <a:r>
              <a:rPr lang="en-US" sz="2400" dirty="0" smtClean="0"/>
              <a:t> gong </a:t>
            </a:r>
            <a:r>
              <a:rPr lang="en-US" sz="2400" dirty="0" err="1" smtClean="0"/>
              <a:t>dan</a:t>
            </a:r>
            <a:r>
              <a:rPr lang="en-US" sz="2400" dirty="0" smtClean="0"/>
              <a:t> </a:t>
            </a:r>
            <a:r>
              <a:rPr lang="en-US" sz="2400" dirty="0" err="1" smtClean="0"/>
              <a:t>mengundang</a:t>
            </a:r>
            <a:r>
              <a:rPr lang="en-US" sz="2400" dirty="0" smtClean="0"/>
              <a:t> </a:t>
            </a:r>
            <a:r>
              <a:rPr lang="en-US" sz="2400" dirty="0" err="1" smtClean="0"/>
              <a:t>seluruh</a:t>
            </a:r>
            <a:r>
              <a:rPr lang="en-US" sz="2400" dirty="0" smtClean="0"/>
              <a:t> </a:t>
            </a:r>
            <a:r>
              <a:rPr lang="en-US" sz="2400" dirty="0" err="1" smtClean="0"/>
              <a:t>masyarakat</a:t>
            </a:r>
            <a:r>
              <a:rPr lang="en-US" sz="2400" dirty="0" smtClean="0"/>
              <a:t> </a:t>
            </a:r>
            <a:r>
              <a:rPr lang="en-US" sz="2400" dirty="0" err="1" smtClean="0"/>
              <a:t>dunia</a:t>
            </a:r>
            <a:r>
              <a:rPr lang="en-US" sz="2400" dirty="0" smtClean="0"/>
              <a:t> </a:t>
            </a:r>
            <a:r>
              <a:rPr lang="en-US" sz="2400" dirty="0" err="1" smtClean="0"/>
              <a:t>untuk</a:t>
            </a:r>
            <a:r>
              <a:rPr lang="en-US" sz="2400" dirty="0" smtClean="0"/>
              <a:t> </a:t>
            </a:r>
            <a:r>
              <a:rPr lang="en-US" sz="2400" dirty="0" err="1" smtClean="0"/>
              <a:t>memerangi</a:t>
            </a:r>
            <a:r>
              <a:rPr lang="en-US" sz="2400" dirty="0" smtClean="0"/>
              <a:t> </a:t>
            </a:r>
            <a:r>
              <a:rPr lang="en-US" sz="2400" dirty="0" err="1" smtClean="0"/>
              <a:t>dan</a:t>
            </a:r>
            <a:r>
              <a:rPr lang="en-US" sz="2400" dirty="0" smtClean="0"/>
              <a:t> </a:t>
            </a:r>
            <a:r>
              <a:rPr lang="en-US" sz="2400" dirty="0" err="1" smtClean="0"/>
              <a:t>menghentingkan</a:t>
            </a:r>
            <a:r>
              <a:rPr lang="en-US" sz="2400" dirty="0" smtClean="0"/>
              <a:t> </a:t>
            </a:r>
            <a:r>
              <a:rPr lang="en-US" sz="2400" dirty="0" err="1" smtClean="0"/>
              <a:t>perbudakan</a:t>
            </a:r>
            <a:r>
              <a:rPr lang="en-US" sz="2400" dirty="0" smtClean="0"/>
              <a:t> </a:t>
            </a:r>
            <a:r>
              <a:rPr lang="en-US" sz="2400" dirty="0" err="1" smtClean="0"/>
              <a:t>baru</a:t>
            </a:r>
            <a:r>
              <a:rPr lang="en-US" sz="2400" dirty="0" smtClean="0"/>
              <a:t> – HUMAN TRAFFICKING.</a:t>
            </a:r>
          </a:p>
          <a:p>
            <a:pPr lvl="1" algn="r">
              <a:buNone/>
            </a:pPr>
            <a:endParaRPr lang="en-US" sz="2000" b="1" dirty="0" smtClean="0"/>
          </a:p>
          <a:p>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096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Konvensi</a:t>
            </a:r>
            <a:r>
              <a:rPr lang="en-US" dirty="0" smtClean="0"/>
              <a:t> PBB Palermo &amp; TPPO:</a:t>
            </a:r>
            <a:endParaRPr lang="en-US" dirty="0"/>
          </a:p>
        </p:txBody>
      </p:sp>
      <p:sp>
        <p:nvSpPr>
          <p:cNvPr id="3" name="Content Placeholder 2"/>
          <p:cNvSpPr>
            <a:spLocks noGrp="1"/>
          </p:cNvSpPr>
          <p:nvPr>
            <p:ph idx="1"/>
          </p:nvPr>
        </p:nvSpPr>
        <p:spPr>
          <a:xfrm>
            <a:off x="228600" y="1143000"/>
            <a:ext cx="8686800" cy="54864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err="1" smtClean="0"/>
              <a:t>Konv</a:t>
            </a:r>
            <a:r>
              <a:rPr lang="en-US" dirty="0" smtClean="0"/>
              <a:t>. PBB Palermo </a:t>
            </a:r>
            <a:r>
              <a:rPr lang="en-US" dirty="0" err="1" smtClean="0"/>
              <a:t>tempatkan</a:t>
            </a:r>
            <a:r>
              <a:rPr lang="en-US" dirty="0" smtClean="0"/>
              <a:t> TPPO </a:t>
            </a:r>
            <a:r>
              <a:rPr lang="en-US" dirty="0" err="1" smtClean="0"/>
              <a:t>dalam</a:t>
            </a:r>
            <a:r>
              <a:rPr lang="en-US" dirty="0" smtClean="0"/>
              <a:t> </a:t>
            </a:r>
            <a:r>
              <a:rPr lang="en-US" dirty="0" err="1" smtClean="0"/>
              <a:t>konteks</a:t>
            </a:r>
            <a:r>
              <a:rPr lang="en-US" dirty="0" smtClean="0"/>
              <a:t> KRIMINAL (</a:t>
            </a:r>
            <a:r>
              <a:rPr lang="en-US" dirty="0" err="1" smtClean="0"/>
              <a:t>kejahatan</a:t>
            </a:r>
            <a:r>
              <a:rPr lang="en-US" dirty="0" smtClean="0"/>
              <a:t>).</a:t>
            </a:r>
          </a:p>
          <a:p>
            <a:r>
              <a:rPr lang="en-US" dirty="0" smtClean="0"/>
              <a:t>1) </a:t>
            </a:r>
            <a:r>
              <a:rPr lang="en-US" b="1" dirty="0" smtClean="0"/>
              <a:t>TPPO </a:t>
            </a:r>
            <a:r>
              <a:rPr lang="en-US" b="1" dirty="0" err="1" smtClean="0"/>
              <a:t>adalah</a:t>
            </a:r>
            <a:r>
              <a:rPr lang="en-US" b="1" dirty="0" smtClean="0"/>
              <a:t> </a:t>
            </a:r>
            <a:r>
              <a:rPr lang="en-US" b="1" dirty="0" err="1" smtClean="0"/>
              <a:t>salah</a:t>
            </a:r>
            <a:r>
              <a:rPr lang="en-US" b="1" dirty="0" smtClean="0"/>
              <a:t> </a:t>
            </a:r>
            <a:r>
              <a:rPr lang="en-US" b="1" dirty="0" err="1" smtClean="0"/>
              <a:t>satu</a:t>
            </a:r>
            <a:r>
              <a:rPr lang="en-US" b="1" dirty="0" smtClean="0"/>
              <a:t> </a:t>
            </a:r>
            <a:r>
              <a:rPr lang="en-US" b="1" dirty="0" err="1" smtClean="0"/>
              <a:t>kejahatan</a:t>
            </a:r>
            <a:r>
              <a:rPr lang="en-US" b="1" dirty="0" smtClean="0"/>
              <a:t> </a:t>
            </a:r>
            <a:r>
              <a:rPr lang="en-US" b="1" dirty="0" err="1" smtClean="0"/>
              <a:t>dunia</a:t>
            </a:r>
            <a:r>
              <a:rPr lang="en-US" b="1" dirty="0" smtClean="0"/>
              <a:t> </a:t>
            </a:r>
            <a:r>
              <a:rPr lang="en-US" dirty="0" err="1" smtClean="0"/>
              <a:t>di</a:t>
            </a:r>
            <a:r>
              <a:rPr lang="en-US" dirty="0" smtClean="0"/>
              <a:t> </a:t>
            </a:r>
            <a:r>
              <a:rPr lang="en-US" dirty="0" err="1" smtClean="0"/>
              <a:t>samping</a:t>
            </a:r>
            <a:r>
              <a:rPr lang="en-US" dirty="0" smtClean="0"/>
              <a:t> 2) </a:t>
            </a:r>
            <a:r>
              <a:rPr lang="en-US" dirty="0" err="1" smtClean="0"/>
              <a:t>kejahatan</a:t>
            </a:r>
            <a:r>
              <a:rPr lang="en-US" dirty="0" smtClean="0"/>
              <a:t> </a:t>
            </a:r>
            <a:r>
              <a:rPr lang="en-US" dirty="0" err="1" smtClean="0"/>
              <a:t>perdagangan</a:t>
            </a:r>
            <a:r>
              <a:rPr lang="en-US" dirty="0" smtClean="0"/>
              <a:t> </a:t>
            </a:r>
            <a:r>
              <a:rPr lang="en-US" b="1" dirty="0" smtClean="0">
                <a:solidFill>
                  <a:srgbClr val="FFFF00"/>
                </a:solidFill>
              </a:rPr>
              <a:t>NARKOBA</a:t>
            </a:r>
            <a:r>
              <a:rPr lang="en-US" dirty="0" smtClean="0"/>
              <a:t>, 3) </a:t>
            </a:r>
            <a:r>
              <a:rPr lang="en-US" dirty="0" err="1" smtClean="0"/>
              <a:t>kejahatan</a:t>
            </a:r>
            <a:r>
              <a:rPr lang="en-US" dirty="0" smtClean="0"/>
              <a:t> </a:t>
            </a:r>
            <a:r>
              <a:rPr lang="en-US" b="1" dirty="0" err="1" smtClean="0">
                <a:solidFill>
                  <a:srgbClr val="FFFF00"/>
                </a:solidFill>
              </a:rPr>
              <a:t>perdagangan</a:t>
            </a:r>
            <a:r>
              <a:rPr lang="en-US" b="1" dirty="0" smtClean="0">
                <a:solidFill>
                  <a:srgbClr val="FFFF00"/>
                </a:solidFill>
              </a:rPr>
              <a:t> </a:t>
            </a:r>
            <a:r>
              <a:rPr lang="en-US" b="1" dirty="0" err="1" smtClean="0">
                <a:solidFill>
                  <a:srgbClr val="FFFF00"/>
                </a:solidFill>
              </a:rPr>
              <a:t>senjata</a:t>
            </a:r>
            <a:r>
              <a:rPr lang="en-US" b="1" dirty="0" smtClean="0">
                <a:solidFill>
                  <a:srgbClr val="FFFF00"/>
                </a:solidFill>
              </a:rPr>
              <a:t> </a:t>
            </a:r>
            <a:r>
              <a:rPr lang="en-US" dirty="0" err="1" smtClean="0"/>
              <a:t>dan</a:t>
            </a:r>
            <a:r>
              <a:rPr lang="en-US" dirty="0" smtClean="0"/>
              <a:t> 4) </a:t>
            </a:r>
            <a:r>
              <a:rPr lang="en-US" dirty="0" err="1" smtClean="0"/>
              <a:t>kejahatan</a:t>
            </a:r>
            <a:r>
              <a:rPr lang="en-US" dirty="0" smtClean="0"/>
              <a:t> </a:t>
            </a:r>
            <a:r>
              <a:rPr lang="en-US" dirty="0" err="1" smtClean="0"/>
              <a:t>penyelundupan</a:t>
            </a:r>
            <a:r>
              <a:rPr lang="en-US" dirty="0" smtClean="0"/>
              <a:t> migrant.</a:t>
            </a:r>
          </a:p>
          <a:p>
            <a:r>
              <a:rPr lang="en-US" dirty="0" err="1" smtClean="0"/>
              <a:t>Atas</a:t>
            </a:r>
            <a:r>
              <a:rPr lang="en-US" dirty="0" smtClean="0"/>
              <a:t> </a:t>
            </a:r>
            <a:r>
              <a:rPr lang="en-US" dirty="0" err="1" smtClean="0"/>
              <a:t>dasar</a:t>
            </a:r>
            <a:r>
              <a:rPr lang="en-US" dirty="0" smtClean="0"/>
              <a:t> </a:t>
            </a:r>
            <a:r>
              <a:rPr lang="en-US" dirty="0" err="1" smtClean="0"/>
              <a:t>itu</a:t>
            </a:r>
            <a:r>
              <a:rPr lang="en-US" dirty="0" smtClean="0"/>
              <a:t>, </a:t>
            </a:r>
            <a:r>
              <a:rPr lang="en-US" dirty="0" err="1" smtClean="0"/>
              <a:t>Protokol</a:t>
            </a:r>
            <a:r>
              <a:rPr lang="en-US" dirty="0" smtClean="0"/>
              <a:t> PBB </a:t>
            </a:r>
            <a:r>
              <a:rPr lang="en-US" dirty="0" err="1" smtClean="0"/>
              <a:t>di</a:t>
            </a:r>
            <a:r>
              <a:rPr lang="en-US" dirty="0" smtClean="0"/>
              <a:t> Palermo </a:t>
            </a:r>
            <a:r>
              <a:rPr lang="en-US" dirty="0" err="1" smtClean="0"/>
              <a:t>diberi</a:t>
            </a:r>
            <a:r>
              <a:rPr lang="en-US" dirty="0" smtClean="0"/>
              <a:t> </a:t>
            </a:r>
            <a:r>
              <a:rPr lang="en-US" dirty="0" err="1" smtClean="0"/>
              <a:t>judul</a:t>
            </a:r>
            <a:r>
              <a:rPr lang="en-US" dirty="0" smtClean="0"/>
              <a:t>: </a:t>
            </a:r>
            <a:r>
              <a:rPr lang="en-US" i="1" dirty="0" smtClean="0"/>
              <a:t>UN Protocol to Prevent, Suppress and Punish Trafficking in Persons Especially Women and Children.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a:ln>
            <a:solidFill>
              <a:schemeClr val="accent1"/>
            </a:solidFill>
          </a:ln>
        </p:spPr>
        <p:txBody>
          <a:bodyPr>
            <a:normAutofit/>
          </a:bodyPr>
          <a:lstStyle/>
          <a:p>
            <a:r>
              <a:rPr lang="en-US" b="1" dirty="0" smtClean="0"/>
              <a:t>Traffic,   Trafficking:</a:t>
            </a:r>
            <a:endParaRPr lang="en-US" b="1" dirty="0"/>
          </a:p>
        </p:txBody>
      </p:sp>
      <p:sp>
        <p:nvSpPr>
          <p:cNvPr id="3" name="Content Placeholder 2"/>
          <p:cNvSpPr>
            <a:spLocks noGrp="1"/>
          </p:cNvSpPr>
          <p:nvPr>
            <p:ph idx="1"/>
          </p:nvPr>
        </p:nvSpPr>
        <p:spPr>
          <a:xfrm>
            <a:off x="152400" y="1219200"/>
            <a:ext cx="8839200" cy="5410200"/>
          </a:xfrm>
          <a:ln>
            <a:solidFill>
              <a:schemeClr val="accent1"/>
            </a:solidFill>
          </a:ln>
        </p:spPr>
        <p:txBody>
          <a:bodyPr>
            <a:normAutofit fontScale="92500"/>
          </a:bodyPr>
          <a:lstStyle/>
          <a:p>
            <a:r>
              <a:rPr lang="en-US" dirty="0" smtClean="0"/>
              <a:t>Dari </a:t>
            </a:r>
            <a:r>
              <a:rPr lang="en-US" dirty="0" err="1" smtClean="0"/>
              <a:t>kata</a:t>
            </a:r>
            <a:r>
              <a:rPr lang="en-US" dirty="0" smtClean="0"/>
              <a:t> </a:t>
            </a:r>
            <a:r>
              <a:rPr lang="en-US" i="1" dirty="0" smtClean="0"/>
              <a:t>traffic</a:t>
            </a:r>
            <a:r>
              <a:rPr lang="en-US" dirty="0" smtClean="0"/>
              <a:t>: </a:t>
            </a:r>
            <a:r>
              <a:rPr lang="en-US" dirty="0" err="1" smtClean="0"/>
              <a:t>sbg</a:t>
            </a:r>
            <a:r>
              <a:rPr lang="en-US" dirty="0" smtClean="0"/>
              <a:t> </a:t>
            </a:r>
            <a:r>
              <a:rPr lang="en-US" dirty="0" err="1" smtClean="0"/>
              <a:t>sebagai</a:t>
            </a:r>
            <a:r>
              <a:rPr lang="en-US" dirty="0" smtClean="0"/>
              <a:t> </a:t>
            </a:r>
            <a:r>
              <a:rPr lang="en-US" dirty="0" err="1" smtClean="0"/>
              <a:t>kata</a:t>
            </a:r>
            <a:r>
              <a:rPr lang="en-US" dirty="0" smtClean="0"/>
              <a:t> </a:t>
            </a:r>
            <a:r>
              <a:rPr lang="en-US" dirty="0" err="1" smtClean="0"/>
              <a:t>benda</a:t>
            </a:r>
            <a:r>
              <a:rPr lang="en-US" dirty="0" smtClean="0"/>
              <a:t> </a:t>
            </a:r>
            <a:r>
              <a:rPr lang="en-US" dirty="0" err="1" smtClean="0"/>
              <a:t>ada</a:t>
            </a:r>
            <a:r>
              <a:rPr lang="en-US" dirty="0" smtClean="0"/>
              <a:t> </a:t>
            </a:r>
            <a:r>
              <a:rPr lang="en-US" dirty="0" err="1" smtClean="0"/>
              <a:t>dua</a:t>
            </a:r>
            <a:r>
              <a:rPr lang="en-US" dirty="0" smtClean="0"/>
              <a:t> </a:t>
            </a:r>
            <a:r>
              <a:rPr lang="en-US" dirty="0" err="1" smtClean="0"/>
              <a:t>arti</a:t>
            </a:r>
            <a:r>
              <a:rPr lang="en-US" dirty="0" smtClean="0"/>
              <a:t> </a:t>
            </a:r>
          </a:p>
          <a:p>
            <a:pPr lvl="1"/>
            <a:r>
              <a:rPr lang="en-US" b="1" dirty="0" smtClean="0">
                <a:solidFill>
                  <a:srgbClr val="FF0000"/>
                </a:solidFill>
              </a:rPr>
              <a:t>1) </a:t>
            </a:r>
            <a:r>
              <a:rPr lang="en-US" b="1" dirty="0" err="1" smtClean="0">
                <a:solidFill>
                  <a:srgbClr val="FF0000"/>
                </a:solidFill>
              </a:rPr>
              <a:t>Lalulintas</a:t>
            </a:r>
            <a:r>
              <a:rPr lang="en-US" b="1" dirty="0" smtClean="0">
                <a:solidFill>
                  <a:srgbClr val="FF0000"/>
                </a:solidFill>
              </a:rPr>
              <a:t> </a:t>
            </a:r>
          </a:p>
          <a:p>
            <a:pPr>
              <a:buNone/>
            </a:pPr>
            <a:r>
              <a:rPr lang="en-US" dirty="0" smtClean="0"/>
              <a:t>         </a:t>
            </a:r>
            <a:r>
              <a:rPr lang="en-US" b="1" dirty="0" smtClean="0"/>
              <a:t>Traffic</a:t>
            </a:r>
            <a:r>
              <a:rPr lang="en-US" dirty="0" smtClean="0"/>
              <a:t> is heavy!  He is a </a:t>
            </a:r>
            <a:r>
              <a:rPr lang="en-US" b="1" dirty="0" smtClean="0"/>
              <a:t>traffic</a:t>
            </a:r>
            <a:r>
              <a:rPr lang="en-US" dirty="0" smtClean="0"/>
              <a:t> policeman.</a:t>
            </a:r>
          </a:p>
          <a:p>
            <a:pPr>
              <a:buNone/>
            </a:pPr>
            <a:r>
              <a:rPr lang="en-US" dirty="0" smtClean="0"/>
              <a:t>         We were caught in </a:t>
            </a:r>
            <a:r>
              <a:rPr lang="en-US" b="1" dirty="0" smtClean="0"/>
              <a:t>traffic</a:t>
            </a:r>
            <a:r>
              <a:rPr lang="en-US" dirty="0" smtClean="0"/>
              <a:t> jam!        </a:t>
            </a:r>
          </a:p>
          <a:p>
            <a:pPr lvl="1"/>
            <a:r>
              <a:rPr lang="en-US" b="1" dirty="0" smtClean="0">
                <a:solidFill>
                  <a:srgbClr val="FF0000"/>
                </a:solidFill>
              </a:rPr>
              <a:t>2) </a:t>
            </a:r>
            <a:r>
              <a:rPr lang="en-US" b="1" dirty="0" err="1" smtClean="0">
                <a:solidFill>
                  <a:srgbClr val="FF0000"/>
                </a:solidFill>
              </a:rPr>
              <a:t>perdagangan</a:t>
            </a:r>
            <a:r>
              <a:rPr lang="en-US" b="1" dirty="0" smtClean="0">
                <a:solidFill>
                  <a:srgbClr val="FF0000"/>
                </a:solidFill>
              </a:rPr>
              <a:t> </a:t>
            </a:r>
          </a:p>
          <a:p>
            <a:pPr>
              <a:buNone/>
            </a:pPr>
            <a:r>
              <a:rPr lang="en-US" dirty="0" smtClean="0"/>
              <a:t>         He has a business of </a:t>
            </a:r>
            <a:r>
              <a:rPr lang="en-US" b="1" dirty="0" smtClean="0"/>
              <a:t>traffic</a:t>
            </a:r>
            <a:r>
              <a:rPr lang="en-US" dirty="0" smtClean="0"/>
              <a:t> in opium. </a:t>
            </a:r>
          </a:p>
          <a:p>
            <a:pPr>
              <a:buNone/>
            </a:pPr>
            <a:r>
              <a:rPr lang="en-US" dirty="0" err="1" smtClean="0"/>
              <a:t>Kata</a:t>
            </a:r>
            <a:r>
              <a:rPr lang="en-US" dirty="0" smtClean="0"/>
              <a:t> </a:t>
            </a:r>
            <a:r>
              <a:rPr lang="en-US" dirty="0" err="1" smtClean="0"/>
              <a:t>kerjanya</a:t>
            </a:r>
            <a:r>
              <a:rPr lang="en-US" dirty="0" smtClean="0"/>
              <a:t> to </a:t>
            </a:r>
            <a:r>
              <a:rPr lang="en-US" b="1" dirty="0" err="1" smtClean="0"/>
              <a:t>traffick</a:t>
            </a:r>
            <a:r>
              <a:rPr lang="en-US" b="1" dirty="0" smtClean="0"/>
              <a:t> in </a:t>
            </a:r>
            <a:r>
              <a:rPr lang="en-US" dirty="0" smtClean="0"/>
              <a:t>= </a:t>
            </a:r>
            <a:r>
              <a:rPr lang="en-US" dirty="0" err="1" smtClean="0"/>
              <a:t>memperdagangkan</a:t>
            </a:r>
            <a:endParaRPr lang="en-US" dirty="0" smtClean="0"/>
          </a:p>
          <a:p>
            <a:pPr>
              <a:buNone/>
            </a:pPr>
            <a:r>
              <a:rPr lang="en-US" dirty="0" err="1" smtClean="0"/>
              <a:t>Bisa</a:t>
            </a:r>
            <a:r>
              <a:rPr lang="en-US" dirty="0" smtClean="0"/>
              <a:t> </a:t>
            </a:r>
            <a:r>
              <a:rPr lang="en-US" dirty="0" err="1" smtClean="0"/>
              <a:t>juga</a:t>
            </a:r>
            <a:r>
              <a:rPr lang="en-US" dirty="0" smtClean="0"/>
              <a:t> </a:t>
            </a:r>
            <a:r>
              <a:rPr lang="en-US" dirty="0" err="1" smtClean="0"/>
              <a:t>menjadi</a:t>
            </a:r>
            <a:r>
              <a:rPr lang="en-US" dirty="0" smtClean="0"/>
              <a:t> noun </a:t>
            </a:r>
            <a:r>
              <a:rPr lang="en-US" b="1" dirty="0" smtClean="0">
                <a:solidFill>
                  <a:srgbClr val="FF0000"/>
                </a:solidFill>
              </a:rPr>
              <a:t>traffickin</a:t>
            </a:r>
            <a:r>
              <a:rPr lang="en-US" dirty="0" smtClean="0">
                <a:solidFill>
                  <a:srgbClr val="FF0000"/>
                </a:solidFill>
              </a:rPr>
              <a:t>g = </a:t>
            </a:r>
            <a:r>
              <a:rPr lang="en-US" dirty="0" err="1" smtClean="0">
                <a:solidFill>
                  <a:srgbClr val="FF0000"/>
                </a:solidFill>
              </a:rPr>
              <a:t>perdagangan</a:t>
            </a:r>
            <a:endParaRPr lang="en-US" dirty="0" smtClean="0">
              <a:solidFill>
                <a:srgbClr val="FF0000"/>
              </a:solidFill>
            </a:endParaRPr>
          </a:p>
          <a:p>
            <a:pPr>
              <a:buNone/>
            </a:pPr>
            <a:r>
              <a:rPr lang="en-US" dirty="0" smtClean="0"/>
              <a:t> Drug </a:t>
            </a:r>
            <a:r>
              <a:rPr lang="en-US" b="1" dirty="0" smtClean="0"/>
              <a:t>trafficking</a:t>
            </a:r>
            <a:r>
              <a:rPr lang="en-US" dirty="0" smtClean="0"/>
              <a:t> ,  sex </a:t>
            </a:r>
            <a:r>
              <a:rPr lang="en-US" b="1" dirty="0" smtClean="0"/>
              <a:t>trafficking</a:t>
            </a:r>
            <a:r>
              <a:rPr lang="en-US" dirty="0" smtClean="0"/>
              <a:t> (</a:t>
            </a:r>
            <a:r>
              <a:rPr lang="en-US" dirty="0" err="1" smtClean="0"/>
              <a:t>prostitusi</a:t>
            </a:r>
            <a:r>
              <a:rPr lang="en-US" dirty="0" smtClean="0"/>
              <a:t>),  human </a:t>
            </a:r>
            <a:r>
              <a:rPr lang="en-US" b="1" dirty="0" smtClean="0"/>
              <a:t>trafficking!</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381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GERAKAN GLOBAL HENTINKAN TPPO:</a:t>
            </a:r>
            <a:endParaRPr lang="en-US" dirty="0"/>
          </a:p>
        </p:txBody>
      </p:sp>
      <p:sp>
        <p:nvSpPr>
          <p:cNvPr id="3" name="Content Placeholder 2"/>
          <p:cNvSpPr>
            <a:spLocks noGrp="1"/>
          </p:cNvSpPr>
          <p:nvPr>
            <p:ph idx="1"/>
          </p:nvPr>
        </p:nvSpPr>
        <p:spPr>
          <a:xfrm>
            <a:off x="152400" y="762000"/>
            <a:ext cx="8839200" cy="5943600"/>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r>
              <a:rPr lang="en-US" sz="4600" dirty="0" err="1" smtClean="0"/>
              <a:t>Sejak</a:t>
            </a:r>
            <a:r>
              <a:rPr lang="en-US" sz="4600" dirty="0" smtClean="0"/>
              <a:t> </a:t>
            </a:r>
            <a:r>
              <a:rPr lang="en-US" sz="4600" dirty="0" err="1" smtClean="0"/>
              <a:t>Konvensi</a:t>
            </a:r>
            <a:r>
              <a:rPr lang="en-US" sz="4600" dirty="0" smtClean="0"/>
              <a:t> PBB </a:t>
            </a:r>
            <a:r>
              <a:rPr lang="en-US" sz="4600" dirty="0" err="1" smtClean="0"/>
              <a:t>di</a:t>
            </a:r>
            <a:r>
              <a:rPr lang="en-US" sz="4600" dirty="0" smtClean="0"/>
              <a:t> Palermo (2000), </a:t>
            </a:r>
            <a:r>
              <a:rPr lang="en-US" sz="4600" dirty="0" err="1" smtClean="0"/>
              <a:t>lembaga</a:t>
            </a:r>
            <a:r>
              <a:rPr lang="en-US" sz="4600" dirty="0" smtClean="0"/>
              <a:t> PBB </a:t>
            </a:r>
            <a:r>
              <a:rPr lang="en-US" sz="4600" dirty="0" err="1" smtClean="0"/>
              <a:t>spt</a:t>
            </a:r>
            <a:r>
              <a:rPr lang="en-US" sz="4600" dirty="0" smtClean="0"/>
              <a:t> UNICEF, UNESCO, ILO </a:t>
            </a:r>
            <a:r>
              <a:rPr lang="en-US" sz="4600" dirty="0" err="1" smtClean="0"/>
              <a:t>dan</a:t>
            </a:r>
            <a:r>
              <a:rPr lang="en-US" sz="4600" dirty="0" smtClean="0"/>
              <a:t> UNODC </a:t>
            </a:r>
            <a:r>
              <a:rPr lang="en-US" sz="4600" b="1" dirty="0" err="1" smtClean="0">
                <a:solidFill>
                  <a:srgbClr val="FFFF00"/>
                </a:solidFill>
              </a:rPr>
              <a:t>telah</a:t>
            </a:r>
            <a:r>
              <a:rPr lang="en-US" sz="4600" b="1" dirty="0" smtClean="0">
                <a:solidFill>
                  <a:srgbClr val="FFFF00"/>
                </a:solidFill>
              </a:rPr>
              <a:t> </a:t>
            </a:r>
            <a:r>
              <a:rPr lang="en-US" sz="4600" b="1" dirty="0" err="1" smtClean="0">
                <a:solidFill>
                  <a:srgbClr val="FFFF00"/>
                </a:solidFill>
              </a:rPr>
              <a:t>mengalihkan</a:t>
            </a:r>
            <a:r>
              <a:rPr lang="en-US" sz="4600" b="1" dirty="0" smtClean="0">
                <a:solidFill>
                  <a:srgbClr val="FFFF00"/>
                </a:solidFill>
              </a:rPr>
              <a:t> </a:t>
            </a:r>
            <a:r>
              <a:rPr lang="en-US" sz="4600" b="1" dirty="0" err="1" smtClean="0">
                <a:solidFill>
                  <a:srgbClr val="FFFF00"/>
                </a:solidFill>
              </a:rPr>
              <a:t>perhatiannya</a:t>
            </a:r>
            <a:r>
              <a:rPr lang="en-US" sz="4600" b="1" dirty="0" smtClean="0">
                <a:solidFill>
                  <a:srgbClr val="FFFF00"/>
                </a:solidFill>
              </a:rPr>
              <a:t> </a:t>
            </a:r>
            <a:r>
              <a:rPr lang="en-US" sz="4600" b="1" dirty="0" err="1" smtClean="0">
                <a:solidFill>
                  <a:srgbClr val="FFFF00"/>
                </a:solidFill>
              </a:rPr>
              <a:t>kepada</a:t>
            </a:r>
            <a:r>
              <a:rPr lang="en-US" sz="4600" b="1" dirty="0" smtClean="0">
                <a:solidFill>
                  <a:srgbClr val="FFFF00"/>
                </a:solidFill>
              </a:rPr>
              <a:t> </a:t>
            </a:r>
            <a:r>
              <a:rPr lang="en-US" sz="4600" b="1" dirty="0" err="1" smtClean="0">
                <a:solidFill>
                  <a:srgbClr val="FFFF00"/>
                </a:solidFill>
              </a:rPr>
              <a:t>penelitian</a:t>
            </a:r>
            <a:r>
              <a:rPr lang="en-US" sz="4600" b="1" dirty="0" smtClean="0">
                <a:solidFill>
                  <a:srgbClr val="FFFF00"/>
                </a:solidFill>
              </a:rPr>
              <a:t> </a:t>
            </a:r>
            <a:r>
              <a:rPr lang="en-US" sz="4600" b="1" dirty="0" err="1" smtClean="0">
                <a:solidFill>
                  <a:srgbClr val="FFFF00"/>
                </a:solidFill>
              </a:rPr>
              <a:t>dan</a:t>
            </a:r>
            <a:r>
              <a:rPr lang="en-US" sz="4600" b="1" dirty="0" smtClean="0">
                <a:solidFill>
                  <a:srgbClr val="FFFF00"/>
                </a:solidFill>
              </a:rPr>
              <a:t> </a:t>
            </a:r>
            <a:r>
              <a:rPr lang="en-US" sz="4600" b="1" dirty="0" err="1" smtClean="0">
                <a:solidFill>
                  <a:srgbClr val="FFFF00"/>
                </a:solidFill>
              </a:rPr>
              <a:t>advokasi</a:t>
            </a:r>
            <a:r>
              <a:rPr lang="en-US" sz="4600" b="1" dirty="0" smtClean="0">
                <a:solidFill>
                  <a:srgbClr val="FFFF00"/>
                </a:solidFill>
              </a:rPr>
              <a:t> </a:t>
            </a:r>
            <a:r>
              <a:rPr lang="en-US" sz="4600" b="1" dirty="0" err="1" smtClean="0">
                <a:solidFill>
                  <a:srgbClr val="FFFF00"/>
                </a:solidFill>
              </a:rPr>
              <a:t>korban</a:t>
            </a:r>
            <a:r>
              <a:rPr lang="en-US" sz="4600" b="1" dirty="0" smtClean="0">
                <a:solidFill>
                  <a:srgbClr val="FFFF00"/>
                </a:solidFill>
              </a:rPr>
              <a:t> TPPO </a:t>
            </a:r>
            <a:r>
              <a:rPr lang="en-US" sz="4600" b="1" dirty="0" err="1" smtClean="0">
                <a:solidFill>
                  <a:srgbClr val="FFFF00"/>
                </a:solidFill>
              </a:rPr>
              <a:t>secara</a:t>
            </a:r>
            <a:r>
              <a:rPr lang="en-US" sz="4600" b="1" dirty="0" smtClean="0">
                <a:solidFill>
                  <a:srgbClr val="FFFF00"/>
                </a:solidFill>
              </a:rPr>
              <a:t> global.</a:t>
            </a:r>
          </a:p>
          <a:p>
            <a:r>
              <a:rPr lang="en-US" dirty="0" smtClean="0"/>
              <a:t>UNODC </a:t>
            </a:r>
            <a:r>
              <a:rPr lang="en-US" dirty="0" err="1" smtClean="0"/>
              <a:t>berturut-turut</a:t>
            </a:r>
            <a:r>
              <a:rPr lang="en-US" dirty="0" smtClean="0"/>
              <a:t> </a:t>
            </a:r>
            <a:r>
              <a:rPr lang="en-US" dirty="0" err="1" smtClean="0"/>
              <a:t>terbitkan</a:t>
            </a:r>
            <a:r>
              <a:rPr lang="en-US" dirty="0" smtClean="0"/>
              <a:t> </a:t>
            </a:r>
            <a:r>
              <a:rPr lang="en-US" dirty="0" err="1" smtClean="0"/>
              <a:t>penelitian</a:t>
            </a:r>
            <a:r>
              <a:rPr lang="en-US" dirty="0" smtClean="0"/>
              <a:t> </a:t>
            </a:r>
            <a:r>
              <a:rPr lang="en-US" dirty="0" err="1" smtClean="0"/>
              <a:t>dan</a:t>
            </a:r>
            <a:r>
              <a:rPr lang="en-US" dirty="0" smtClean="0"/>
              <a:t> </a:t>
            </a:r>
            <a:r>
              <a:rPr lang="en-US" dirty="0" err="1" smtClean="0"/>
              <a:t>avokasi</a:t>
            </a:r>
            <a:r>
              <a:rPr lang="en-US" dirty="0" smtClean="0"/>
              <a:t> TPPO global:</a:t>
            </a:r>
          </a:p>
          <a:p>
            <a:pPr lvl="2"/>
            <a:r>
              <a:rPr lang="en-US" dirty="0" smtClean="0"/>
              <a:t>2006: </a:t>
            </a:r>
            <a:r>
              <a:rPr lang="en-US" i="1" dirty="0" smtClean="0"/>
              <a:t>Trafficking in Persons: Global Patterns </a:t>
            </a:r>
            <a:r>
              <a:rPr lang="en-US" dirty="0" smtClean="0"/>
              <a:t>(127 </a:t>
            </a:r>
            <a:r>
              <a:rPr lang="en-US" dirty="0" err="1" smtClean="0"/>
              <a:t>hal</a:t>
            </a:r>
            <a:r>
              <a:rPr lang="en-US" dirty="0" smtClean="0"/>
              <a:t>)</a:t>
            </a:r>
          </a:p>
          <a:p>
            <a:pPr lvl="2"/>
            <a:r>
              <a:rPr lang="en-US" dirty="0" smtClean="0"/>
              <a:t>2012: </a:t>
            </a:r>
            <a:r>
              <a:rPr lang="en-US" i="1" dirty="0" smtClean="0"/>
              <a:t>Report on Trafficking in Persons </a:t>
            </a:r>
            <a:r>
              <a:rPr lang="en-US" dirty="0" smtClean="0"/>
              <a:t>(98 </a:t>
            </a:r>
            <a:r>
              <a:rPr lang="en-US" dirty="0" err="1" smtClean="0"/>
              <a:t>hal</a:t>
            </a:r>
            <a:r>
              <a:rPr lang="en-US" dirty="0" smtClean="0"/>
              <a:t>)</a:t>
            </a:r>
          </a:p>
          <a:p>
            <a:pPr lvl="2"/>
            <a:r>
              <a:rPr lang="en-US" dirty="0" smtClean="0"/>
              <a:t>2014: </a:t>
            </a:r>
            <a:r>
              <a:rPr lang="en-US" i="1" dirty="0" smtClean="0"/>
              <a:t>Report on Trafficking in Persons </a:t>
            </a:r>
            <a:r>
              <a:rPr lang="en-US" dirty="0" smtClean="0"/>
              <a:t>(90 </a:t>
            </a:r>
            <a:r>
              <a:rPr lang="en-US" dirty="0" err="1" smtClean="0"/>
              <a:t>hal</a:t>
            </a:r>
            <a:r>
              <a:rPr lang="en-US" dirty="0" smtClean="0"/>
              <a:t>)</a:t>
            </a:r>
          </a:p>
          <a:p>
            <a:r>
              <a:rPr lang="en-US" dirty="0" smtClean="0"/>
              <a:t>IOM: </a:t>
            </a:r>
          </a:p>
          <a:p>
            <a:pPr lvl="1"/>
            <a:r>
              <a:rPr lang="en-US" dirty="0" err="1" smtClean="0"/>
              <a:t>Dulu</a:t>
            </a:r>
            <a:r>
              <a:rPr lang="en-US" dirty="0" smtClean="0"/>
              <a:t> </a:t>
            </a:r>
            <a:r>
              <a:rPr lang="en-US" dirty="0" err="1" smtClean="0"/>
              <a:t>tangani</a:t>
            </a:r>
            <a:r>
              <a:rPr lang="en-US" dirty="0" smtClean="0"/>
              <a:t> </a:t>
            </a:r>
            <a:r>
              <a:rPr lang="en-US" dirty="0" err="1" smtClean="0"/>
              <a:t>masalah</a:t>
            </a:r>
            <a:r>
              <a:rPr lang="en-US" dirty="0" smtClean="0"/>
              <a:t> </a:t>
            </a:r>
            <a:r>
              <a:rPr lang="en-US" dirty="0" err="1" smtClean="0"/>
              <a:t>mingrant</a:t>
            </a:r>
            <a:r>
              <a:rPr lang="en-US" dirty="0" smtClean="0"/>
              <a:t> </a:t>
            </a:r>
            <a:r>
              <a:rPr lang="en-US" dirty="0" err="1" smtClean="0"/>
              <a:t>pada</a:t>
            </a:r>
            <a:r>
              <a:rPr lang="en-US" dirty="0" smtClean="0"/>
              <a:t> </a:t>
            </a:r>
            <a:r>
              <a:rPr lang="en-US" dirty="0" err="1" smtClean="0"/>
              <a:t>umumnya</a:t>
            </a:r>
            <a:r>
              <a:rPr lang="en-US" dirty="0" smtClean="0"/>
              <a:t>. </a:t>
            </a:r>
          </a:p>
          <a:p>
            <a:pPr lvl="1"/>
            <a:r>
              <a:rPr lang="en-US" dirty="0" err="1" smtClean="0"/>
              <a:t>Sejtak</a:t>
            </a:r>
            <a:r>
              <a:rPr lang="en-US" dirty="0" smtClean="0"/>
              <a:t> </a:t>
            </a:r>
            <a:r>
              <a:rPr lang="en-US" dirty="0" err="1" smtClean="0"/>
              <a:t>tahun</a:t>
            </a:r>
            <a:r>
              <a:rPr lang="en-US" dirty="0" smtClean="0"/>
              <a:t> 2000 </a:t>
            </a:r>
            <a:r>
              <a:rPr lang="en-US" dirty="0" err="1" smtClean="0"/>
              <a:t>hingga</a:t>
            </a:r>
            <a:r>
              <a:rPr lang="en-US" dirty="0" smtClean="0"/>
              <a:t> </a:t>
            </a:r>
            <a:r>
              <a:rPr lang="en-US" dirty="0" err="1" smtClean="0"/>
              <a:t>kini</a:t>
            </a:r>
            <a:r>
              <a:rPr lang="en-US" dirty="0" smtClean="0"/>
              <a:t> IOM </a:t>
            </a:r>
            <a:r>
              <a:rPr lang="en-US" dirty="0" err="1" smtClean="0"/>
              <a:t>mulai</a:t>
            </a:r>
            <a:r>
              <a:rPr lang="en-US" dirty="0" smtClean="0"/>
              <a:t> </a:t>
            </a:r>
            <a:r>
              <a:rPr lang="en-US" dirty="0" err="1" smtClean="0"/>
              <a:t>konsentrasi</a:t>
            </a:r>
            <a:r>
              <a:rPr lang="en-US" dirty="0" smtClean="0"/>
              <a:t> </a:t>
            </a:r>
            <a:r>
              <a:rPr lang="en-US" dirty="0" err="1" smtClean="0"/>
              <a:t>tolong</a:t>
            </a:r>
            <a:r>
              <a:rPr lang="en-US" dirty="0" smtClean="0"/>
              <a:t> </a:t>
            </a:r>
            <a:r>
              <a:rPr lang="en-US" dirty="0" err="1" smtClean="0"/>
              <a:t>para</a:t>
            </a:r>
            <a:r>
              <a:rPr lang="en-US" dirty="0" smtClean="0"/>
              <a:t> migrant yang </a:t>
            </a:r>
            <a:r>
              <a:rPr lang="en-US" dirty="0" err="1" smtClean="0"/>
              <a:t>menjadi</a:t>
            </a:r>
            <a:r>
              <a:rPr lang="en-US" dirty="0" smtClean="0"/>
              <a:t> </a:t>
            </a:r>
            <a:r>
              <a:rPr lang="en-US" dirty="0" err="1" smtClean="0"/>
              <a:t>korban</a:t>
            </a:r>
            <a:r>
              <a:rPr lang="en-US" dirty="0" smtClean="0"/>
              <a:t> human trafficking. </a:t>
            </a:r>
          </a:p>
          <a:p>
            <a:pPr lvl="1"/>
            <a:r>
              <a:rPr lang="en-US" dirty="0" err="1" smtClean="0"/>
              <a:t>Tahun</a:t>
            </a:r>
            <a:r>
              <a:rPr lang="en-US" dirty="0" smtClean="0"/>
              <a:t> 2012 IOM </a:t>
            </a:r>
            <a:r>
              <a:rPr lang="en-US" dirty="0" err="1" smtClean="0"/>
              <a:t>terbitkan</a:t>
            </a:r>
            <a:r>
              <a:rPr lang="en-US" dirty="0" smtClean="0"/>
              <a:t> </a:t>
            </a:r>
            <a:r>
              <a:rPr lang="en-US" dirty="0" err="1" smtClean="0"/>
              <a:t>hasil</a:t>
            </a:r>
            <a:r>
              <a:rPr lang="en-US" dirty="0" smtClean="0"/>
              <a:t> </a:t>
            </a:r>
            <a:r>
              <a:rPr lang="en-US" dirty="0" err="1" smtClean="0"/>
              <a:t>advokasi</a:t>
            </a:r>
            <a:r>
              <a:rPr lang="en-US" dirty="0" smtClean="0"/>
              <a:t> </a:t>
            </a:r>
            <a:r>
              <a:rPr lang="en-US" dirty="0" err="1" smtClean="0"/>
              <a:t>korban</a:t>
            </a:r>
            <a:r>
              <a:rPr lang="en-US" dirty="0" smtClean="0"/>
              <a:t> human trafficking </a:t>
            </a:r>
            <a:r>
              <a:rPr lang="en-US" dirty="0" err="1" smtClean="0"/>
              <a:t>dengan</a:t>
            </a:r>
            <a:r>
              <a:rPr lang="en-US" dirty="0" smtClean="0"/>
              <a:t> </a:t>
            </a:r>
            <a:r>
              <a:rPr lang="en-US" dirty="0" err="1" smtClean="0"/>
              <a:t>judul</a:t>
            </a:r>
            <a:r>
              <a:rPr lang="en-US" dirty="0" smtClean="0"/>
              <a:t>: </a:t>
            </a:r>
            <a:r>
              <a:rPr lang="en-US" i="1" dirty="0" smtClean="0"/>
              <a:t>IOM 2011 Case Data on Human Trafficking: Global Figures and Trends .</a:t>
            </a:r>
          </a:p>
          <a:p>
            <a:r>
              <a:rPr lang="en-US" i="1" dirty="0" smtClean="0"/>
              <a:t>LSM </a:t>
            </a:r>
            <a:r>
              <a:rPr lang="en-US" i="1" dirty="0" err="1" smtClean="0"/>
              <a:t>seperti</a:t>
            </a:r>
            <a:r>
              <a:rPr lang="en-US" i="1" dirty="0" smtClean="0"/>
              <a:t> Amnesty International, Oxfam &amp; Human Right Watch:</a:t>
            </a:r>
          </a:p>
          <a:p>
            <a:pPr lvl="2"/>
            <a:r>
              <a:rPr lang="en-US" i="1" dirty="0" err="1" smtClean="0"/>
              <a:t>Dulu</a:t>
            </a:r>
            <a:r>
              <a:rPr lang="en-US" i="1" dirty="0" smtClean="0"/>
              <a:t> </a:t>
            </a:r>
            <a:r>
              <a:rPr lang="en-US" i="1" dirty="0" err="1" smtClean="0"/>
              <a:t>konsentrasi</a:t>
            </a:r>
            <a:r>
              <a:rPr lang="en-US" i="1" dirty="0" smtClean="0"/>
              <a:t> </a:t>
            </a:r>
            <a:r>
              <a:rPr lang="en-US" i="1" dirty="0" err="1" smtClean="0"/>
              <a:t>advokasi</a:t>
            </a:r>
            <a:r>
              <a:rPr lang="en-US" i="1" dirty="0" smtClean="0"/>
              <a:t> </a:t>
            </a:r>
            <a:r>
              <a:rPr lang="en-US" i="1" dirty="0" err="1" smtClean="0"/>
              <a:t>pelanggaran</a:t>
            </a:r>
            <a:r>
              <a:rPr lang="en-US" i="1" dirty="0" smtClean="0"/>
              <a:t> HAM </a:t>
            </a:r>
            <a:r>
              <a:rPr lang="en-US" i="1" dirty="0" err="1" smtClean="0"/>
              <a:t>oleh</a:t>
            </a:r>
            <a:r>
              <a:rPr lang="en-US" i="1" dirty="0" smtClean="0"/>
              <a:t> </a:t>
            </a:r>
            <a:r>
              <a:rPr lang="en-US" i="1" dirty="0" err="1" smtClean="0"/>
              <a:t>aparat</a:t>
            </a:r>
            <a:r>
              <a:rPr lang="en-US" i="1" dirty="0" smtClean="0"/>
              <a:t> </a:t>
            </a:r>
            <a:r>
              <a:rPr lang="en-US" i="1" dirty="0" err="1" smtClean="0"/>
              <a:t>negara</a:t>
            </a:r>
            <a:r>
              <a:rPr lang="en-US" i="1" dirty="0" smtClean="0"/>
              <a:t>.</a:t>
            </a:r>
          </a:p>
          <a:p>
            <a:pPr lvl="2"/>
            <a:r>
              <a:rPr lang="en-US" i="1" dirty="0" err="1" smtClean="0"/>
              <a:t>Sekarang</a:t>
            </a:r>
            <a:r>
              <a:rPr lang="en-US" i="1" dirty="0" smtClean="0"/>
              <a:t> </a:t>
            </a:r>
            <a:r>
              <a:rPr lang="en-US" i="1" dirty="0" err="1" smtClean="0"/>
              <a:t>mereka</a:t>
            </a:r>
            <a:r>
              <a:rPr lang="en-US" i="1" dirty="0" smtClean="0"/>
              <a:t> </a:t>
            </a:r>
            <a:r>
              <a:rPr lang="en-US" i="1" dirty="0" err="1" smtClean="0"/>
              <a:t>mulai</a:t>
            </a:r>
            <a:r>
              <a:rPr lang="en-US" i="1" dirty="0" smtClean="0"/>
              <a:t> </a:t>
            </a:r>
            <a:r>
              <a:rPr lang="en-US" i="1" dirty="0" err="1" smtClean="0"/>
              <a:t>konsentrasi</a:t>
            </a:r>
            <a:r>
              <a:rPr lang="en-US" i="1" dirty="0" smtClean="0"/>
              <a:t> </a:t>
            </a:r>
            <a:r>
              <a:rPr lang="en-US" i="1" dirty="0" err="1" smtClean="0"/>
              <a:t>advokasi</a:t>
            </a:r>
            <a:r>
              <a:rPr lang="en-US" i="1" dirty="0" smtClean="0"/>
              <a:t> </a:t>
            </a:r>
            <a:r>
              <a:rPr lang="en-US" i="1" dirty="0" err="1" smtClean="0"/>
              <a:t>pelanggaran</a:t>
            </a:r>
            <a:r>
              <a:rPr lang="en-US" i="1" dirty="0" smtClean="0"/>
              <a:t> HAM </a:t>
            </a:r>
            <a:r>
              <a:rPr lang="en-US" i="1" dirty="0" err="1" smtClean="0"/>
              <a:t>bukan</a:t>
            </a:r>
            <a:r>
              <a:rPr lang="en-US" i="1" dirty="0" smtClean="0"/>
              <a:t> </a:t>
            </a:r>
            <a:r>
              <a:rPr lang="en-US" i="1" dirty="0" err="1" smtClean="0"/>
              <a:t>oleh</a:t>
            </a:r>
            <a:r>
              <a:rPr lang="en-US" i="1" dirty="0" smtClean="0"/>
              <a:t> </a:t>
            </a:r>
            <a:r>
              <a:rPr lang="en-US" i="1" dirty="0" err="1" smtClean="0"/>
              <a:t>aparat</a:t>
            </a:r>
            <a:r>
              <a:rPr lang="en-US" i="1" dirty="0" smtClean="0"/>
              <a:t> </a:t>
            </a:r>
            <a:r>
              <a:rPr lang="en-US" i="1" dirty="0" err="1" smtClean="0"/>
              <a:t>negara</a:t>
            </a:r>
            <a:r>
              <a:rPr lang="en-US" i="1" dirty="0" smtClean="0"/>
              <a:t> </a:t>
            </a:r>
            <a:r>
              <a:rPr lang="en-US" i="1" dirty="0" err="1" smtClean="0"/>
              <a:t>tapi</a:t>
            </a:r>
            <a:r>
              <a:rPr lang="en-US" i="1" dirty="0" smtClean="0"/>
              <a:t> </a:t>
            </a:r>
            <a:r>
              <a:rPr lang="en-US" i="1" dirty="0" err="1" smtClean="0"/>
              <a:t>oleh</a:t>
            </a:r>
            <a:r>
              <a:rPr lang="en-US" i="1" dirty="0" smtClean="0"/>
              <a:t> </a:t>
            </a:r>
            <a:r>
              <a:rPr lang="en-US" i="1" dirty="0" err="1" smtClean="0"/>
              <a:t>organisasi</a:t>
            </a:r>
            <a:r>
              <a:rPr lang="en-US" i="1" dirty="0" smtClean="0"/>
              <a:t> </a:t>
            </a:r>
            <a:r>
              <a:rPr lang="en-US" i="1" dirty="0" err="1" smtClean="0"/>
              <a:t>kejahatan</a:t>
            </a:r>
            <a:r>
              <a:rPr lang="en-US" i="1" dirty="0" smtClean="0"/>
              <a:t> </a:t>
            </a:r>
            <a:r>
              <a:rPr lang="en-US" i="1" dirty="0" err="1" smtClean="0"/>
              <a:t>seperti</a:t>
            </a:r>
            <a:r>
              <a:rPr lang="en-US" i="1" dirty="0" smtClean="0"/>
              <a:t> HUMAN TRAFFICKING.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Kesepatakan-kesepatakan</a:t>
            </a:r>
            <a:r>
              <a:rPr lang="en-US" dirty="0" smtClean="0"/>
              <a:t> </a:t>
            </a:r>
            <a:r>
              <a:rPr lang="en-US" dirty="0" err="1" smtClean="0"/>
              <a:t>antarnegara</a:t>
            </a:r>
            <a:r>
              <a:rPr lang="en-US" dirty="0" smtClean="0"/>
              <a:t> </a:t>
            </a:r>
            <a:r>
              <a:rPr lang="en-US" dirty="0" err="1" smtClean="0"/>
              <a:t>untuk</a:t>
            </a:r>
            <a:r>
              <a:rPr lang="en-US" dirty="0" smtClean="0"/>
              <a:t> </a:t>
            </a:r>
            <a:r>
              <a:rPr lang="en-US" dirty="0" err="1" smtClean="0"/>
              <a:t>menghentikan</a:t>
            </a:r>
            <a:r>
              <a:rPr lang="en-US" dirty="0" smtClean="0"/>
              <a:t> TPPO Global:</a:t>
            </a:r>
            <a:endParaRPr lang="en-US" dirty="0"/>
          </a:p>
        </p:txBody>
      </p:sp>
      <p:sp>
        <p:nvSpPr>
          <p:cNvPr id="3" name="Content Placeholder 2"/>
          <p:cNvSpPr>
            <a:spLocks noGrp="1"/>
          </p:cNvSpPr>
          <p:nvPr>
            <p:ph idx="1"/>
          </p:nvPr>
        </p:nvSpPr>
        <p:spPr>
          <a:xfrm>
            <a:off x="152400" y="1371600"/>
            <a:ext cx="8763000" cy="5334000"/>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pPr lvl="0"/>
            <a:r>
              <a:rPr lang="en-US" sz="3400" dirty="0" smtClean="0"/>
              <a:t>Economic Community of West African States, </a:t>
            </a:r>
            <a:r>
              <a:rPr lang="en-US" sz="3400" b="1" i="1" dirty="0" smtClean="0"/>
              <a:t>Declaration on the Fight Against Trafficking in Persons</a:t>
            </a:r>
            <a:r>
              <a:rPr lang="en-US" sz="3400" b="1" dirty="0" smtClean="0"/>
              <a:t> </a:t>
            </a:r>
            <a:r>
              <a:rPr lang="en-US" sz="3400" dirty="0" smtClean="0"/>
              <a:t>(December 21, 2001). </a:t>
            </a:r>
          </a:p>
          <a:p>
            <a:pPr lvl="0"/>
            <a:r>
              <a:rPr lang="en-US" sz="3400" dirty="0" smtClean="0"/>
              <a:t>European Conference on Preventing and Combating Trafficking in Human Beings, </a:t>
            </a:r>
            <a:r>
              <a:rPr lang="en-US" sz="3400" b="1" i="1" dirty="0" smtClean="0"/>
              <a:t>Brussels Declaration on Preventing and Combating Trafficking in Human</a:t>
            </a:r>
            <a:r>
              <a:rPr lang="en-US" sz="3400" b="1" dirty="0" smtClean="0"/>
              <a:t> </a:t>
            </a:r>
            <a:r>
              <a:rPr lang="en-US" sz="3400" b="1" i="1" dirty="0" smtClean="0"/>
              <a:t>Beings</a:t>
            </a:r>
            <a:r>
              <a:rPr lang="en-US" sz="3400" b="1" dirty="0" smtClean="0"/>
              <a:t> </a:t>
            </a:r>
            <a:r>
              <a:rPr lang="en-US" sz="3400" dirty="0" smtClean="0"/>
              <a:t>(September 20, 2002).</a:t>
            </a:r>
          </a:p>
          <a:p>
            <a:pPr lvl="0"/>
            <a:r>
              <a:rPr lang="en-US" sz="3400" dirty="0" smtClean="0"/>
              <a:t>Association of South East Asian Nations, </a:t>
            </a:r>
            <a:r>
              <a:rPr lang="en-US" sz="3400" b="1" i="1" dirty="0" smtClean="0"/>
              <a:t>ASEAN Declaration against Trafficking in Persons Particularly Women and Children</a:t>
            </a:r>
            <a:r>
              <a:rPr lang="en-US" sz="3400" b="1" dirty="0" smtClean="0"/>
              <a:t> </a:t>
            </a:r>
            <a:r>
              <a:rPr lang="en-US" sz="3400" dirty="0" smtClean="0"/>
              <a:t>(November 29, 2004)</a:t>
            </a:r>
          </a:p>
          <a:p>
            <a:pPr lvl="0"/>
            <a:r>
              <a:rPr lang="en-US" sz="3400" dirty="0" smtClean="0"/>
              <a:t>European Union</a:t>
            </a:r>
            <a:r>
              <a:rPr lang="en-US" sz="3400" b="1" dirty="0" smtClean="0"/>
              <a:t>, </a:t>
            </a:r>
            <a:r>
              <a:rPr lang="en-US" sz="3400" b="1" i="1" dirty="0" smtClean="0"/>
              <a:t>EU Plan on Best Practices, Standards and Procedures for Combating and Preventing Trafficking in Human Beings</a:t>
            </a:r>
            <a:r>
              <a:rPr lang="en-US" sz="3400" b="1" dirty="0" smtClean="0"/>
              <a:t> </a:t>
            </a:r>
            <a:r>
              <a:rPr lang="en-US" sz="3400" dirty="0" smtClean="0"/>
              <a:t>(December 9, 2005)</a:t>
            </a:r>
          </a:p>
          <a:p>
            <a:pPr lvl="0"/>
            <a:r>
              <a:rPr lang="en-US" sz="3400" dirty="0" smtClean="0"/>
              <a:t>Organization of American States</a:t>
            </a:r>
            <a:r>
              <a:rPr lang="en-US" sz="3400" b="1" dirty="0" smtClean="0"/>
              <a:t>, </a:t>
            </a:r>
            <a:r>
              <a:rPr lang="en-US" sz="3400" b="1" i="1" dirty="0" smtClean="0"/>
              <a:t>Conclusions and Recommendations of the Meeting of National Authorities on Trafficking in Persons</a:t>
            </a:r>
            <a:r>
              <a:rPr lang="en-US" sz="3400" b="1" dirty="0" smtClean="0"/>
              <a:t> </a:t>
            </a:r>
            <a:r>
              <a:rPr lang="en-US" sz="3400" dirty="0" smtClean="0"/>
              <a:t>(March 17, 2006)</a:t>
            </a:r>
          </a:p>
          <a:p>
            <a:pPr lvl="0"/>
            <a:r>
              <a:rPr lang="en-US" sz="3400" dirty="0" smtClean="0"/>
              <a:t>Ministerial Conference on Migration and Development of the European Union and African States</a:t>
            </a:r>
            <a:r>
              <a:rPr lang="en-US" sz="3400" b="1" dirty="0" smtClean="0"/>
              <a:t>, </a:t>
            </a:r>
            <a:r>
              <a:rPr lang="en-US" sz="3400" b="1" i="1" dirty="0" smtClean="0"/>
              <a:t>Ouagadougou Action Plan to Combat Trafficking in Human Beings, Especially Women and Children</a:t>
            </a:r>
            <a:r>
              <a:rPr lang="en-US" sz="3400" b="1" dirty="0" smtClean="0"/>
              <a:t> </a:t>
            </a:r>
            <a:r>
              <a:rPr lang="en-US" sz="3400" dirty="0" smtClean="0"/>
              <a:t>(November 23, 2006)</a:t>
            </a:r>
          </a:p>
          <a:p>
            <a:pPr lvl="0"/>
            <a:r>
              <a:rPr lang="en-US" sz="3400" dirty="0" smtClean="0"/>
              <a:t>Association of Southeast Asian Nations (ASEAN</a:t>
            </a:r>
            <a:r>
              <a:rPr lang="en-US" sz="3400" b="1" dirty="0" smtClean="0"/>
              <a:t>), </a:t>
            </a:r>
            <a:r>
              <a:rPr lang="en-US" sz="3400" b="1" i="1" dirty="0" smtClean="0"/>
              <a:t>Criminal Justice Responses to Trafficking in Persons – ASEAN Practitioner Guideline</a:t>
            </a:r>
            <a:r>
              <a:rPr lang="en-US" sz="3400" i="1" dirty="0" smtClean="0"/>
              <a:t>s </a:t>
            </a:r>
            <a:r>
              <a:rPr lang="en-US" sz="3400" dirty="0" smtClean="0"/>
              <a:t>(</a:t>
            </a:r>
            <a:r>
              <a:rPr lang="en-US" sz="3400" b="1" u="sng" dirty="0" smtClean="0"/>
              <a:t>Jakarta, 2007</a:t>
            </a:r>
            <a:r>
              <a:rPr lang="en-US" sz="3400" dirty="0" smtClean="0"/>
              <a:t>) </a:t>
            </a:r>
          </a:p>
          <a:p>
            <a:endParaRPr lang="en-US" dirty="0"/>
          </a:p>
        </p:txBody>
      </p:sp>
      <p:sp>
        <p:nvSpPr>
          <p:cNvPr id="4" name="Oval 3"/>
          <p:cNvSpPr/>
          <p:nvPr/>
        </p:nvSpPr>
        <p:spPr>
          <a:xfrm>
            <a:off x="609600" y="1752600"/>
            <a:ext cx="8077200" cy="472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t>Dalam</a:t>
            </a:r>
            <a:r>
              <a:rPr lang="en-US" sz="2800" dirty="0" smtClean="0"/>
              <a:t> 10 </a:t>
            </a:r>
            <a:r>
              <a:rPr lang="en-US" sz="2800" dirty="0" err="1" smtClean="0"/>
              <a:t>tahun</a:t>
            </a:r>
            <a:r>
              <a:rPr lang="en-US" sz="2800" dirty="0" smtClean="0"/>
              <a:t> </a:t>
            </a:r>
            <a:r>
              <a:rPr lang="en-US" sz="2800" dirty="0" err="1" smtClean="0"/>
              <a:t>terakhir</a:t>
            </a:r>
            <a:r>
              <a:rPr lang="en-US" sz="2800" dirty="0" smtClean="0"/>
              <a:t> </a:t>
            </a:r>
            <a:r>
              <a:rPr lang="en-US" sz="2800" dirty="0" err="1" smtClean="0"/>
              <a:t>ini</a:t>
            </a:r>
            <a:r>
              <a:rPr lang="en-US" sz="2800" dirty="0" smtClean="0"/>
              <a:t>, </a:t>
            </a:r>
            <a:r>
              <a:rPr lang="en-US" sz="2800" dirty="0" err="1" smtClean="0"/>
              <a:t>ada</a:t>
            </a:r>
            <a:r>
              <a:rPr lang="en-US" sz="2800" dirty="0" smtClean="0"/>
              <a:t> </a:t>
            </a:r>
            <a:r>
              <a:rPr lang="en-US" sz="2800" dirty="0" err="1" smtClean="0"/>
              <a:t>banyak</a:t>
            </a:r>
            <a:r>
              <a:rPr lang="en-US" sz="2800" dirty="0" smtClean="0"/>
              <a:t> </a:t>
            </a:r>
            <a:r>
              <a:rPr lang="en-US" sz="2800" dirty="0" err="1" smtClean="0"/>
              <a:t>buku</a:t>
            </a:r>
            <a:r>
              <a:rPr lang="en-US" sz="2800" dirty="0" smtClean="0"/>
              <a:t> yang </a:t>
            </a:r>
            <a:r>
              <a:rPr lang="en-US" sz="2800" dirty="0" err="1" smtClean="0"/>
              <a:t>menguraikan</a:t>
            </a:r>
            <a:r>
              <a:rPr lang="en-US" sz="2800" dirty="0" smtClean="0"/>
              <a:t> </a:t>
            </a:r>
            <a:r>
              <a:rPr lang="en-US" sz="2800" dirty="0" err="1" smtClean="0"/>
              <a:t>masalah</a:t>
            </a:r>
            <a:r>
              <a:rPr lang="en-US" sz="2800" dirty="0" smtClean="0"/>
              <a:t> HUMAN TRAFFICKING </a:t>
            </a:r>
            <a:r>
              <a:rPr lang="en-US" sz="2800" dirty="0" err="1" smtClean="0"/>
              <a:t>dari</a:t>
            </a:r>
            <a:r>
              <a:rPr lang="en-US" sz="2800" dirty="0" smtClean="0"/>
              <a:t> </a:t>
            </a:r>
            <a:r>
              <a:rPr lang="en-US" sz="2800" dirty="0" err="1" smtClean="0"/>
              <a:t>pelbagi</a:t>
            </a:r>
            <a:r>
              <a:rPr lang="en-US" sz="2800" dirty="0" smtClean="0"/>
              <a:t> </a:t>
            </a:r>
            <a:r>
              <a:rPr lang="en-US" sz="2800" dirty="0" err="1" smtClean="0"/>
              <a:t>aspek</a:t>
            </a:r>
            <a:r>
              <a:rPr lang="en-US" sz="2800" dirty="0" smtClean="0"/>
              <a:t>. </a:t>
            </a:r>
          </a:p>
          <a:p>
            <a:pPr algn="ctr"/>
            <a:r>
              <a:rPr lang="en-US" sz="2800" dirty="0" smtClean="0"/>
              <a:t>Dan </a:t>
            </a:r>
            <a:r>
              <a:rPr lang="en-US" sz="2800" dirty="0" err="1" smtClean="0"/>
              <a:t>saya</a:t>
            </a:r>
            <a:r>
              <a:rPr lang="en-US" sz="2800" dirty="0" smtClean="0"/>
              <a:t> </a:t>
            </a:r>
            <a:r>
              <a:rPr lang="en-US" sz="2800" dirty="0" err="1" smtClean="0"/>
              <a:t>sendiri</a:t>
            </a:r>
            <a:r>
              <a:rPr lang="en-US" sz="2800" dirty="0" smtClean="0"/>
              <a:t> </a:t>
            </a:r>
            <a:r>
              <a:rPr lang="en-US" sz="2800" dirty="0" err="1" smtClean="0"/>
              <a:t>memiliki</a:t>
            </a:r>
            <a:r>
              <a:rPr lang="en-US" sz="2800" dirty="0" smtClean="0"/>
              <a:t> 34 E-BOOKS </a:t>
            </a:r>
            <a:r>
              <a:rPr lang="en-US" sz="2800" dirty="0" err="1" smtClean="0"/>
              <a:t>tentang</a:t>
            </a:r>
            <a:r>
              <a:rPr lang="en-US" sz="2800" dirty="0" smtClean="0"/>
              <a:t> </a:t>
            </a:r>
            <a:r>
              <a:rPr lang="en-US" sz="2800" dirty="0" err="1" smtClean="0"/>
              <a:t>masalah</a:t>
            </a:r>
            <a:r>
              <a:rPr lang="en-US" sz="2800" dirty="0" smtClean="0"/>
              <a:t> HUMAN TRAFFICKING </a:t>
            </a:r>
            <a:r>
              <a:rPr lang="en-US" sz="2800" dirty="0" err="1" smtClean="0"/>
              <a:t>secara</a:t>
            </a:r>
            <a:r>
              <a:rPr lang="en-US" sz="2800" dirty="0" smtClean="0"/>
              <a:t> global!</a:t>
            </a:r>
          </a:p>
          <a:p>
            <a:pPr algn="ctr"/>
            <a:r>
              <a:rPr lang="en-US" sz="2800" dirty="0" smtClean="0"/>
              <a:t>Dan </a:t>
            </a:r>
            <a:r>
              <a:rPr lang="en-US" sz="2800" dirty="0" err="1" smtClean="0"/>
              <a:t>semuanya</a:t>
            </a:r>
            <a:r>
              <a:rPr lang="en-US" sz="2800" dirty="0" smtClean="0"/>
              <a:t> </a:t>
            </a:r>
            <a:r>
              <a:rPr lang="en-US" sz="2800" dirty="0" err="1" smtClean="0"/>
              <a:t>diterbitkan</a:t>
            </a:r>
            <a:r>
              <a:rPr lang="en-US" sz="2800" dirty="0" smtClean="0"/>
              <a:t> </a:t>
            </a:r>
          </a:p>
          <a:p>
            <a:pPr algn="ctr"/>
            <a:r>
              <a:rPr lang="en-US" sz="2800" dirty="0" err="1" smtClean="0"/>
              <a:t>sesudah</a:t>
            </a:r>
            <a:r>
              <a:rPr lang="en-US" sz="2800" dirty="0" smtClean="0"/>
              <a:t> </a:t>
            </a:r>
            <a:r>
              <a:rPr lang="en-US" sz="2800" dirty="0" err="1" smtClean="0"/>
              <a:t>tahun</a:t>
            </a:r>
            <a:r>
              <a:rPr lang="en-US" sz="2800" dirty="0" smtClean="0"/>
              <a:t> 2000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2800" dirty="0" smtClean="0"/>
              <a:t>Dari </a:t>
            </a:r>
            <a:r>
              <a:rPr lang="en-US" sz="2800" dirty="0" err="1" smtClean="0"/>
              <a:t>segi</a:t>
            </a:r>
            <a:r>
              <a:rPr lang="en-US" sz="2800" dirty="0" smtClean="0"/>
              <a:t> </a:t>
            </a:r>
            <a:r>
              <a:rPr lang="en-US" sz="2800" dirty="0" err="1" smtClean="0"/>
              <a:t>keseriusan</a:t>
            </a:r>
            <a:r>
              <a:rPr lang="en-US" sz="2800" dirty="0" smtClean="0"/>
              <a:t> </a:t>
            </a:r>
            <a:r>
              <a:rPr lang="en-US" sz="2800" dirty="0" err="1" smtClean="0"/>
              <a:t>dalam</a:t>
            </a:r>
            <a:r>
              <a:rPr lang="en-US" sz="2800" dirty="0" smtClean="0"/>
              <a:t> </a:t>
            </a:r>
            <a:r>
              <a:rPr lang="en-US" sz="2800" dirty="0" err="1" smtClean="0"/>
              <a:t>usaha</a:t>
            </a:r>
            <a:r>
              <a:rPr lang="en-US" sz="2800" dirty="0" smtClean="0"/>
              <a:t> </a:t>
            </a:r>
            <a:r>
              <a:rPr lang="en-US" sz="2800" dirty="0" err="1" smtClean="0"/>
              <a:t>menghentikan</a:t>
            </a:r>
            <a:r>
              <a:rPr lang="en-US" sz="2800" dirty="0" smtClean="0"/>
              <a:t> TPPO </a:t>
            </a:r>
            <a:r>
              <a:rPr lang="en-US" sz="2800" dirty="0" err="1" smtClean="0"/>
              <a:t>negara-negara</a:t>
            </a:r>
            <a:r>
              <a:rPr lang="en-US" sz="2800" dirty="0" smtClean="0"/>
              <a:t> </a:t>
            </a:r>
            <a:r>
              <a:rPr lang="en-US" sz="2800" dirty="0" err="1" smtClean="0"/>
              <a:t>dikaterogi</a:t>
            </a:r>
            <a:r>
              <a:rPr lang="en-US" sz="2800" dirty="0" smtClean="0"/>
              <a:t>: Tier 1, Tier 2 </a:t>
            </a:r>
            <a:r>
              <a:rPr lang="en-US" sz="2800" dirty="0" err="1" smtClean="0"/>
              <a:t>dan</a:t>
            </a:r>
            <a:r>
              <a:rPr lang="en-US" sz="2800" dirty="0" smtClean="0"/>
              <a:t> Tier 3</a:t>
            </a:r>
            <a:endParaRPr lang="en-US" sz="2800" dirty="0"/>
          </a:p>
        </p:txBody>
      </p:sp>
      <p:graphicFrame>
        <p:nvGraphicFramePr>
          <p:cNvPr id="4" name="Content Placeholder 3"/>
          <p:cNvGraphicFramePr>
            <a:graphicFrameLocks noGrp="1"/>
          </p:cNvGraphicFramePr>
          <p:nvPr>
            <p:ph idx="1"/>
          </p:nvPr>
        </p:nvGraphicFramePr>
        <p:xfrm>
          <a:off x="228600" y="1066800"/>
          <a:ext cx="8763000" cy="5735235"/>
        </p:xfrm>
        <a:graphic>
          <a:graphicData uri="http://schemas.openxmlformats.org/drawingml/2006/table">
            <a:tbl>
              <a:tblPr/>
              <a:tblGrid>
                <a:gridCol w="3191133"/>
                <a:gridCol w="1507006"/>
                <a:gridCol w="1292285"/>
                <a:gridCol w="1333845"/>
                <a:gridCol w="1438731"/>
              </a:tblGrid>
              <a:tr h="1253067">
                <a:tc>
                  <a:txBody>
                    <a:bodyPr/>
                    <a:lstStyle/>
                    <a:p>
                      <a:pPr marL="0" marR="0">
                        <a:lnSpc>
                          <a:spcPct val="115000"/>
                        </a:lnSpc>
                        <a:spcBef>
                          <a:spcPts val="0"/>
                        </a:spcBef>
                        <a:spcAft>
                          <a:spcPts val="0"/>
                        </a:spcAft>
                      </a:pP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b="1" dirty="0" smtClean="0">
                          <a:latin typeface="Times New Roman" pitchFamily="18" charset="0"/>
                          <a:ea typeface="Times New Roman"/>
                          <a:cs typeface="Times New Roman" pitchFamily="18" charset="0"/>
                        </a:rPr>
                        <a:t>Tier (</a:t>
                      </a:r>
                      <a:r>
                        <a:rPr lang="en-US" sz="1600" b="1" dirty="0" err="1" smtClean="0">
                          <a:latin typeface="Times New Roman" pitchFamily="18" charset="0"/>
                          <a:ea typeface="Times New Roman"/>
                          <a:cs typeface="Times New Roman" pitchFamily="18" charset="0"/>
                        </a:rPr>
                        <a:t>peringkat</a:t>
                      </a:r>
                      <a:r>
                        <a:rPr lang="en-US" sz="1600" b="1" dirty="0" smtClean="0">
                          <a:latin typeface="Times New Roman" pitchFamily="18" charset="0"/>
                          <a:ea typeface="Times New Roman"/>
                          <a:cs typeface="Times New Roman" pitchFamily="18" charset="0"/>
                        </a:rPr>
                        <a:t>) </a:t>
                      </a:r>
                      <a:r>
                        <a:rPr lang="en-US" sz="1600" b="1" dirty="0">
                          <a:latin typeface="Times New Roman" pitchFamily="18" charset="0"/>
                          <a:ea typeface="Times New Roman"/>
                          <a:cs typeface="Times New Roman" pitchFamily="18" charset="0"/>
                        </a:rPr>
                        <a:t>1: </a:t>
                      </a:r>
                      <a:endParaRPr lang="en-US" sz="16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Negara </a:t>
                      </a:r>
                      <a:r>
                        <a:rPr lang="en-US" sz="1600" dirty="0" err="1">
                          <a:latin typeface="Times New Roman" pitchFamily="18" charset="0"/>
                          <a:ea typeface="Times New Roman"/>
                          <a:cs typeface="Times New Roman" pitchFamily="18" charset="0"/>
                        </a:rPr>
                        <a:t>yamg</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mempunyai</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standar</a:t>
                      </a:r>
                      <a:r>
                        <a:rPr lang="en-US" sz="1600" dirty="0">
                          <a:latin typeface="Times New Roman" pitchFamily="18" charset="0"/>
                          <a:ea typeface="Times New Roman"/>
                          <a:cs typeface="Times New Roman" pitchFamily="18" charset="0"/>
                        </a:rPr>
                        <a:t> minimum </a:t>
                      </a:r>
                      <a:r>
                        <a:rPr lang="en-US" sz="1600" dirty="0" err="1">
                          <a:latin typeface="Times New Roman" pitchFamily="18" charset="0"/>
                          <a:ea typeface="Times New Roman"/>
                          <a:cs typeface="Times New Roman" pitchFamily="18" charset="0"/>
                        </a:rPr>
                        <a:t>dalam</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usaha</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memerangi</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dan</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menghentikan</a:t>
                      </a:r>
                      <a:r>
                        <a:rPr lang="en-US" sz="1600" dirty="0">
                          <a:latin typeface="Times New Roman" pitchFamily="18" charset="0"/>
                          <a:ea typeface="Times New Roman"/>
                          <a:cs typeface="Times New Roman" pitchFamily="18" charset="0"/>
                        </a:rPr>
                        <a:t> </a:t>
                      </a:r>
                      <a:r>
                        <a:rPr lang="en-US" sz="1600" dirty="0" err="1">
                          <a:latin typeface="Times New Roman" pitchFamily="18" charset="0"/>
                          <a:ea typeface="Times New Roman"/>
                          <a:cs typeface="Times New Roman" pitchFamily="18" charset="0"/>
                        </a:rPr>
                        <a:t>masalah</a:t>
                      </a:r>
                      <a:r>
                        <a:rPr lang="en-US" sz="1600" dirty="0">
                          <a:latin typeface="Times New Roman" pitchFamily="18" charset="0"/>
                          <a:ea typeface="Times New Roman"/>
                          <a:cs typeface="Times New Roman" pitchFamily="18" charset="0"/>
                        </a:rPr>
                        <a:t> TPPO</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Armenia Australia Austria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Bahamas Belgium Kanada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Cile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Republik Czech </a:t>
                      </a:r>
                      <a:endParaRPr lang="en-US" sz="110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err="1" smtClean="0">
                          <a:solidFill>
                            <a:srgbClr val="252525"/>
                          </a:solidFill>
                          <a:latin typeface="Times New Roman" pitchFamily="18" charset="0"/>
                          <a:ea typeface="Times New Roman"/>
                          <a:cs typeface="Times New Roman" pitchFamily="18" charset="0"/>
                        </a:rPr>
                        <a:t>Jerman</a:t>
                      </a:r>
                      <a:r>
                        <a:rPr lang="en-US" sz="1100" dirty="0" smtClean="0">
                          <a:solidFill>
                            <a:srgbClr val="252525"/>
                          </a:solidFill>
                          <a:latin typeface="Times New Roman" pitchFamily="18" charset="0"/>
                          <a:ea typeface="Times New Roman"/>
                          <a:cs typeface="Times New Roman" pitchFamily="18" charset="0"/>
                        </a:rPr>
                        <a:t>  </a:t>
                      </a:r>
                      <a:r>
                        <a:rPr lang="en-US" sz="1100" dirty="0" err="1">
                          <a:solidFill>
                            <a:srgbClr val="252525"/>
                          </a:solidFill>
                          <a:latin typeface="Times New Roman" pitchFamily="18" charset="0"/>
                          <a:ea typeface="Times New Roman"/>
                          <a:cs typeface="Times New Roman" pitchFamily="18" charset="0"/>
                        </a:rPr>
                        <a:t>Islandia</a:t>
                      </a:r>
                      <a:r>
                        <a:rPr lang="en-US" sz="1100" dirty="0">
                          <a:solidFill>
                            <a:srgbClr val="252525"/>
                          </a:solidFill>
                          <a:latin typeface="Times New Roman" pitchFamily="18" charset="0"/>
                          <a:ea typeface="Times New Roman"/>
                          <a:cs typeface="Times New Roman" pitchFamily="18" charset="0"/>
                        </a:rPr>
                        <a:t> </a:t>
                      </a:r>
                      <a:r>
                        <a:rPr lang="en-US" sz="1100" dirty="0" err="1">
                          <a:solidFill>
                            <a:srgbClr val="252525"/>
                          </a:solidFill>
                          <a:latin typeface="Times New Roman" pitchFamily="18" charset="0"/>
                          <a:ea typeface="Times New Roman"/>
                          <a:cs typeface="Times New Roman" pitchFamily="18" charset="0"/>
                        </a:rPr>
                        <a:t>Irlandia</a:t>
                      </a:r>
                      <a:r>
                        <a:rPr lang="en-US" sz="1100" dirty="0">
                          <a:solidFill>
                            <a:srgbClr val="252525"/>
                          </a:solidFill>
                          <a:latin typeface="Times New Roman" pitchFamily="18" charset="0"/>
                          <a:ea typeface="Times New Roman"/>
                          <a:cs typeface="Times New Roman" pitchFamily="18" charset="0"/>
                        </a:rPr>
                        <a:t>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Israel</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Italia</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err="1">
                          <a:solidFill>
                            <a:srgbClr val="252525"/>
                          </a:solidFill>
                          <a:latin typeface="Times New Roman" pitchFamily="18" charset="0"/>
                          <a:ea typeface="Times New Roman"/>
                          <a:cs typeface="Times New Roman" pitchFamily="18" charset="0"/>
                        </a:rPr>
                        <a:t>Korsel</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Luxembourg Macedonia </a:t>
                      </a:r>
                      <a:endParaRPr lang="en-US" sz="1100" dirty="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New Zealand Norwegia Polandia Portugal Slovakia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Spanyol Swedia</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Belanda</a:t>
                      </a:r>
                      <a:endParaRPr lang="en-US" sz="110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Inggris</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USA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Swiss</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 Taiwan</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Denmark Finlandia </a:t>
                      </a:r>
                      <a:endParaRPr lang="en-US" sz="11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a:solidFill>
                            <a:srgbClr val="252525"/>
                          </a:solidFill>
                          <a:latin typeface="Times New Roman" pitchFamily="18" charset="0"/>
                          <a:ea typeface="Times New Roman"/>
                          <a:cs typeface="Times New Roman" pitchFamily="18" charset="0"/>
                        </a:rPr>
                        <a:t>Perancis</a:t>
                      </a:r>
                      <a:endParaRPr lang="en-US" sz="110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300">
                <a:tc>
                  <a:txBody>
                    <a:bodyPr/>
                    <a:lstStyle/>
                    <a:p>
                      <a:pPr marL="0" marR="0">
                        <a:lnSpc>
                          <a:spcPct val="115000"/>
                        </a:lnSpc>
                        <a:spcBef>
                          <a:spcPts val="0"/>
                        </a:spcBef>
                        <a:spcAft>
                          <a:spcPts val="0"/>
                        </a:spcAft>
                      </a:pP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Tier </a:t>
                      </a:r>
                      <a:r>
                        <a:rPr lang="en-US" sz="1800" b="1" dirty="0" smtClean="0">
                          <a:latin typeface="Times New Roman" pitchFamily="18" charset="0"/>
                          <a:ea typeface="Times New Roman"/>
                          <a:cs typeface="Times New Roman" pitchFamily="18" charset="0"/>
                        </a:rPr>
                        <a:t>(</a:t>
                      </a:r>
                      <a:r>
                        <a:rPr lang="en-US" sz="1800" b="1" dirty="0" err="1" smtClean="0">
                          <a:latin typeface="Times New Roman" pitchFamily="18" charset="0"/>
                          <a:ea typeface="Times New Roman"/>
                          <a:cs typeface="Times New Roman" pitchFamily="18" charset="0"/>
                        </a:rPr>
                        <a:t>peringkat</a:t>
                      </a:r>
                      <a:r>
                        <a:rPr lang="en-US" sz="1800" b="1" dirty="0" smtClean="0">
                          <a:latin typeface="Times New Roman" pitchFamily="18" charset="0"/>
                          <a:ea typeface="Times New Roman"/>
                          <a:cs typeface="Times New Roman" pitchFamily="18" charset="0"/>
                        </a:rPr>
                        <a:t>)</a:t>
                      </a:r>
                      <a:r>
                        <a:rPr lang="en-US" sz="1800" b="1" baseline="0" dirty="0" smtClean="0">
                          <a:latin typeface="Times New Roman" pitchFamily="18" charset="0"/>
                          <a:ea typeface="Times New Roman"/>
                          <a:cs typeface="Times New Roman" pitchFamily="18" charset="0"/>
                        </a:rPr>
                        <a:t> </a:t>
                      </a:r>
                      <a:r>
                        <a:rPr lang="en-US" sz="1800" b="1" dirty="0" smtClean="0">
                          <a:latin typeface="Times New Roman" pitchFamily="18" charset="0"/>
                          <a:ea typeface="Times New Roman"/>
                          <a:cs typeface="Times New Roman" pitchFamily="18" charset="0"/>
                        </a:rPr>
                        <a:t>2</a:t>
                      </a:r>
                      <a:r>
                        <a:rPr lang="en-US" sz="1800" b="1" dirty="0">
                          <a:latin typeface="Times New Roman" pitchFamily="18" charset="0"/>
                          <a:ea typeface="Times New Roman"/>
                          <a:cs typeface="Times New Roman" pitchFamily="18" charset="0"/>
                        </a:rPr>
                        <a:t>: </a:t>
                      </a:r>
                      <a:endParaRPr lang="en-US" sz="18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Negara yang </a:t>
                      </a:r>
                      <a:r>
                        <a:rPr lang="en-US" sz="1800" dirty="0" err="1">
                          <a:latin typeface="Times New Roman" pitchFamily="18" charset="0"/>
                          <a:ea typeface="Times New Roman"/>
                          <a:cs typeface="Times New Roman" pitchFamily="18" charset="0"/>
                        </a:rPr>
                        <a:t>pemerintahannya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belum</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sepenuhnya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memenuhi</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standar</a:t>
                      </a:r>
                      <a:r>
                        <a:rPr lang="en-US" sz="1800" dirty="0">
                          <a:latin typeface="Times New Roman" pitchFamily="18" charset="0"/>
                          <a:ea typeface="Times New Roman"/>
                          <a:cs typeface="Times New Roman" pitchFamily="18" charset="0"/>
                        </a:rPr>
                        <a:t> minimum </a:t>
                      </a:r>
                      <a:r>
                        <a:rPr lang="en-US" sz="1800" dirty="0" err="1">
                          <a:latin typeface="Times New Roman" pitchFamily="18" charset="0"/>
                          <a:ea typeface="Times New Roman"/>
                          <a:cs typeface="Times New Roman" pitchFamily="18" charset="0"/>
                        </a:rPr>
                        <a:t>dalam</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usaha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perlidungan</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warga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masyarakat</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terhadap</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masalah</a:t>
                      </a:r>
                      <a:r>
                        <a:rPr lang="en-US" sz="1800" dirty="0">
                          <a:latin typeface="Times New Roman" pitchFamily="18" charset="0"/>
                          <a:ea typeface="Times New Roman"/>
                          <a:cs typeface="Times New Roman" pitchFamily="18" charset="0"/>
                        </a:rPr>
                        <a:t> TPPO </a:t>
                      </a:r>
                      <a:r>
                        <a:rPr lang="en-US" sz="1800" dirty="0" err="1">
                          <a:latin typeface="Times New Roman" pitchFamily="18" charset="0"/>
                          <a:ea typeface="Times New Roman"/>
                          <a:cs typeface="Times New Roman" pitchFamily="18" charset="0"/>
                        </a:rPr>
                        <a:t>tetapi</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sudah</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ada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upaya</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ke</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arah</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peningkatannya</a:t>
                      </a:r>
                      <a:r>
                        <a:rPr lang="en-US" sz="1800" dirty="0">
                          <a:latin typeface="Times New Roman" pitchFamily="18" charset="0"/>
                          <a:ea typeface="Times New Roman"/>
                          <a:cs typeface="Times New Roman" pitchFamily="18" charset="0"/>
                        </a:rPr>
                        <a:t>.</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Afghanistan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Albania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Angola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Argentina </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Aruba </a:t>
                      </a:r>
                      <a:r>
                        <a:rPr lang="en-US" sz="1100" dirty="0">
                          <a:solidFill>
                            <a:srgbClr val="252525"/>
                          </a:solidFill>
                          <a:latin typeface="Times New Roman" pitchFamily="18" charset="0"/>
                          <a:ea typeface="Times New Roman"/>
                          <a:cs typeface="Times New Roman" pitchFamily="18" charset="0"/>
                        </a:rPr>
                        <a:t>Azerbaijan Bahrain Bangladesh Barbados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Benin</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 Bosnia &amp; Herzegovina Brazil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Brunei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Campo Verde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Cameroon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Chad</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Hong Kong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err="1" smtClean="0">
                          <a:solidFill>
                            <a:srgbClr val="252525"/>
                          </a:solidFill>
                          <a:latin typeface="Times New Roman" pitchFamily="18" charset="0"/>
                          <a:ea typeface="Times New Roman"/>
                          <a:cs typeface="Times New Roman" pitchFamily="18" charset="0"/>
                        </a:rPr>
                        <a:t>Hongaria</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 India</a:t>
                      </a:r>
                      <a:endParaRPr lang="en-US" sz="1100" dirty="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Colombia Cote d'Ivoire Croatia </a:t>
                      </a:r>
                      <a:r>
                        <a:rPr lang="en-US" sz="1100" dirty="0" err="1">
                          <a:solidFill>
                            <a:srgbClr val="252525"/>
                          </a:solidFill>
                          <a:latin typeface="Times New Roman" pitchFamily="18" charset="0"/>
                          <a:ea typeface="Times New Roman"/>
                          <a:cs typeface="Times New Roman" pitchFamily="18" charset="0"/>
                        </a:rPr>
                        <a:t>Curaçao</a:t>
                      </a:r>
                      <a:r>
                        <a:rPr lang="en-US" sz="1100" dirty="0">
                          <a:solidFill>
                            <a:srgbClr val="252525"/>
                          </a:solidFill>
                          <a:latin typeface="Times New Roman" pitchFamily="18" charset="0"/>
                          <a:ea typeface="Times New Roman"/>
                          <a:cs typeface="Times New Roman" pitchFamily="18" charset="0"/>
                        </a:rPr>
                        <a:t> Cyprus Dominican Republic Ecuador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El </a:t>
                      </a:r>
                      <a:r>
                        <a:rPr lang="en-US" sz="1100" dirty="0" smtClean="0">
                          <a:solidFill>
                            <a:srgbClr val="252525"/>
                          </a:solidFill>
                          <a:latin typeface="Times New Roman" pitchFamily="18" charset="0"/>
                          <a:ea typeface="Times New Roman"/>
                          <a:cs typeface="Times New Roman" pitchFamily="18" charset="0"/>
                        </a:rPr>
                        <a:t>Salvador</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 Estonia</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 </a:t>
                      </a:r>
                      <a:r>
                        <a:rPr lang="en-US" sz="1100" dirty="0">
                          <a:solidFill>
                            <a:srgbClr val="252525"/>
                          </a:solidFill>
                          <a:latin typeface="Times New Roman" pitchFamily="18" charset="0"/>
                          <a:ea typeface="Times New Roman"/>
                          <a:cs typeface="Times New Roman" pitchFamily="18" charset="0"/>
                        </a:rPr>
                        <a:t>Ethiopia Georgia</a:t>
                      </a:r>
                      <a:br>
                        <a:rPr lang="en-US" sz="1100" dirty="0">
                          <a:solidFill>
                            <a:srgbClr val="252525"/>
                          </a:solidFill>
                          <a:latin typeface="Times New Roman" pitchFamily="18" charset="0"/>
                          <a:ea typeface="Times New Roman"/>
                          <a:cs typeface="Times New Roman" pitchFamily="18" charset="0"/>
                        </a:rPr>
                      </a:br>
                      <a:r>
                        <a:rPr lang="en-US" sz="1100" dirty="0">
                          <a:solidFill>
                            <a:srgbClr val="252525"/>
                          </a:solidFill>
                          <a:latin typeface="Times New Roman" pitchFamily="18" charset="0"/>
                          <a:ea typeface="Times New Roman"/>
                          <a:cs typeface="Times New Roman" pitchFamily="18" charset="0"/>
                        </a:rPr>
                        <a:t>Guatemala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Greece </a:t>
                      </a:r>
                      <a:r>
                        <a:rPr lang="en-US" sz="1100" dirty="0">
                          <a:solidFill>
                            <a:srgbClr val="252525"/>
                          </a:solidFill>
                          <a:latin typeface="Times New Roman" pitchFamily="18" charset="0"/>
                          <a:ea typeface="Times New Roman"/>
                          <a:cs typeface="Times New Roman" pitchFamily="18" charset="0"/>
                        </a:rPr>
                        <a:t>Honduras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i="1" dirty="0">
                          <a:solidFill>
                            <a:srgbClr val="252525"/>
                          </a:solidFill>
                          <a:highlight>
                            <a:srgbClr val="FFFF00"/>
                          </a:highlight>
                          <a:latin typeface="Times New Roman" pitchFamily="18" charset="0"/>
                          <a:ea typeface="Times New Roman"/>
                          <a:cs typeface="Times New Roman" pitchFamily="18" charset="0"/>
                        </a:rPr>
                        <a:t>Indonesia</a:t>
                      </a:r>
                      <a:r>
                        <a:rPr lang="en-US" sz="1800" dirty="0">
                          <a:solidFill>
                            <a:srgbClr val="252525"/>
                          </a:solidFill>
                          <a:latin typeface="Times New Roman" pitchFamily="18" charset="0"/>
                          <a:ea typeface="Times New Roman"/>
                          <a:cs typeface="Times New Roman" pitchFamily="18" charset="0"/>
                        </a:rPr>
                        <a:t> </a:t>
                      </a:r>
                      <a:endParaRPr lang="en-US" sz="18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Iraq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Japan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Jordan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Kazakhstan </a:t>
                      </a:r>
                      <a:endParaRPr lang="en-US" sz="1100" dirty="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Kenya</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Kiribati Kosovo Kyrgyzstan Latvia Liberia Lithuania Macau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Madagascar </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Malawi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Malta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Mexico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Micronesia </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Moldova</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Mongolia Montenegro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Morocco </a:t>
                      </a:r>
                      <a:r>
                        <a:rPr lang="en-US" sz="1100" dirty="0">
                          <a:solidFill>
                            <a:srgbClr val="252525"/>
                          </a:solidFill>
                          <a:latin typeface="Times New Roman" pitchFamily="18" charset="0"/>
                          <a:ea typeface="Times New Roman"/>
                          <a:cs typeface="Times New Roman" pitchFamily="18" charset="0"/>
                        </a:rPr>
                        <a:t>Mozambique Nepal Nicaragua </a:t>
                      </a:r>
                      <a:endParaRPr lang="en-US" sz="1100" dirty="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 Nigeria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Oman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Palau Panama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Paraguay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Peru</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 </a:t>
                      </a:r>
                      <a:r>
                        <a:rPr lang="en-US" sz="1100" dirty="0">
                          <a:solidFill>
                            <a:srgbClr val="252525"/>
                          </a:solidFill>
                          <a:latin typeface="Times New Roman" pitchFamily="18" charset="0"/>
                          <a:ea typeface="Times New Roman"/>
                          <a:cs typeface="Times New Roman" pitchFamily="18" charset="0"/>
                        </a:rPr>
                        <a:t>Philippines </a:t>
                      </a:r>
                      <a:r>
                        <a:rPr lang="en-US" sz="1100" dirty="0" smtClean="0">
                          <a:solidFill>
                            <a:srgbClr val="252525"/>
                          </a:solidFill>
                          <a:latin typeface="Times New Roman" pitchFamily="18" charset="0"/>
                          <a:ea typeface="Times New Roman"/>
                          <a:cs typeface="Times New Roman" pitchFamily="18" charset="0"/>
                        </a:rPr>
                        <a:t>Romania</a:t>
                      </a: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 </a:t>
                      </a:r>
                      <a:r>
                        <a:rPr lang="en-US" sz="1100" dirty="0">
                          <a:solidFill>
                            <a:srgbClr val="252525"/>
                          </a:solidFill>
                          <a:latin typeface="Times New Roman" pitchFamily="18" charset="0"/>
                          <a:ea typeface="Times New Roman"/>
                          <a:cs typeface="Times New Roman" pitchFamily="18" charset="0"/>
                        </a:rPr>
                        <a:t>Rwanda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Senegal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Serbia</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Sierra Leone Singapore Slovenia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err="1">
                          <a:solidFill>
                            <a:srgbClr val="252525"/>
                          </a:solidFill>
                          <a:latin typeface="Times New Roman" pitchFamily="18" charset="0"/>
                          <a:ea typeface="Times New Roman"/>
                          <a:cs typeface="Times New Roman" pitchFamily="18" charset="0"/>
                        </a:rPr>
                        <a:t>Afrika</a:t>
                      </a:r>
                      <a:r>
                        <a:rPr lang="en-US" sz="1100" dirty="0">
                          <a:solidFill>
                            <a:srgbClr val="252525"/>
                          </a:solidFill>
                          <a:latin typeface="Times New Roman" pitchFamily="18" charset="0"/>
                          <a:ea typeface="Times New Roman"/>
                          <a:cs typeface="Times New Roman" pitchFamily="18" charset="0"/>
                        </a:rPr>
                        <a:t> Selatan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Togo</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Turkey Uganda </a:t>
                      </a: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a:solidFill>
                            <a:srgbClr val="252525"/>
                          </a:solidFill>
                          <a:latin typeface="Times New Roman" pitchFamily="18" charset="0"/>
                          <a:ea typeface="Times New Roman"/>
                          <a:cs typeface="Times New Roman" pitchFamily="18" charset="0"/>
                        </a:rPr>
                        <a:t>United Arab Emirates Uruguay </a:t>
                      </a:r>
                      <a:endParaRPr lang="en-US" sz="1100" dirty="0" smtClean="0">
                        <a:solidFill>
                          <a:srgbClr val="252525"/>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100" dirty="0" smtClean="0">
                          <a:solidFill>
                            <a:srgbClr val="252525"/>
                          </a:solidFill>
                          <a:latin typeface="Times New Roman" pitchFamily="18" charset="0"/>
                          <a:ea typeface="Times New Roman"/>
                          <a:cs typeface="Times New Roman" pitchFamily="18" charset="0"/>
                        </a:rPr>
                        <a:t>Vietnam </a:t>
                      </a:r>
                      <a:endParaRPr lang="en-US" sz="1100" dirty="0">
                        <a:latin typeface="Times New Roman" pitchFamily="18" charset="0"/>
                        <a:ea typeface="Times New Roman"/>
                        <a:cs typeface="Times New Roman" pitchFamily="18" charset="0"/>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433">
                <a:tc>
                  <a:txBody>
                    <a:bodyPr/>
                    <a:lstStyle/>
                    <a:p>
                      <a:pPr marL="0" marR="0">
                        <a:lnSpc>
                          <a:spcPct val="115000"/>
                        </a:lnSpc>
                        <a:spcBef>
                          <a:spcPts val="0"/>
                        </a:spcBef>
                        <a:spcAft>
                          <a:spcPts val="0"/>
                        </a:spcAft>
                        <a:tabLst>
                          <a:tab pos="1501140" algn="l"/>
                        </a:tabLst>
                      </a:pPr>
                      <a:endParaRPr lang="en-US" sz="1100" dirty="0">
                        <a:latin typeface="Times New Roman" pitchFamily="18" charset="0"/>
                        <a:ea typeface="Times New Roman"/>
                        <a:cs typeface="Times New Roman" pitchFamily="18" charset="0"/>
                      </a:endParaRPr>
                    </a:p>
                    <a:p>
                      <a:pPr marL="0" marR="0">
                        <a:lnSpc>
                          <a:spcPct val="115000"/>
                        </a:lnSpc>
                        <a:spcBef>
                          <a:spcPts val="0"/>
                        </a:spcBef>
                        <a:spcAft>
                          <a:spcPts val="0"/>
                        </a:spcAft>
                        <a:tabLst>
                          <a:tab pos="1501140" algn="l"/>
                        </a:tabLst>
                      </a:pPr>
                      <a:r>
                        <a:rPr lang="en-US" sz="1400" b="1" dirty="0">
                          <a:latin typeface="Times New Roman" pitchFamily="18" charset="0"/>
                          <a:ea typeface="Times New Roman"/>
                          <a:cs typeface="Times New Roman" pitchFamily="18" charset="0"/>
                        </a:rPr>
                        <a:t>Tier </a:t>
                      </a:r>
                      <a:r>
                        <a:rPr lang="en-US" sz="1400" b="1" dirty="0" smtClean="0">
                          <a:latin typeface="Times New Roman" pitchFamily="18" charset="0"/>
                          <a:ea typeface="Times New Roman"/>
                          <a:cs typeface="Times New Roman" pitchFamily="18" charset="0"/>
                        </a:rPr>
                        <a:t>(</a:t>
                      </a:r>
                      <a:r>
                        <a:rPr lang="en-US" sz="1400" b="1" dirty="0" err="1" smtClean="0">
                          <a:latin typeface="Times New Roman" pitchFamily="18" charset="0"/>
                          <a:ea typeface="Times New Roman"/>
                          <a:cs typeface="Times New Roman" pitchFamily="18" charset="0"/>
                        </a:rPr>
                        <a:t>peringkat</a:t>
                      </a:r>
                      <a:r>
                        <a:rPr lang="en-US" sz="1400" b="1" dirty="0" smtClean="0">
                          <a:latin typeface="Times New Roman" pitchFamily="18" charset="0"/>
                          <a:ea typeface="Times New Roman"/>
                          <a:cs typeface="Times New Roman" pitchFamily="18" charset="0"/>
                        </a:rPr>
                        <a:t>) 3</a:t>
                      </a:r>
                      <a:r>
                        <a:rPr lang="en-US" sz="1400" b="1" dirty="0">
                          <a:latin typeface="Times New Roman" pitchFamily="18" charset="0"/>
                          <a:ea typeface="Times New Roman"/>
                          <a:cs typeface="Times New Roman" pitchFamily="18" charset="0"/>
                        </a:rPr>
                        <a:t>:</a:t>
                      </a:r>
                      <a:r>
                        <a:rPr lang="en-US" sz="1400" dirty="0">
                          <a:latin typeface="Times New Roman" pitchFamily="18" charset="0"/>
                          <a:ea typeface="Times New Roman"/>
                          <a:cs typeface="Times New Roman" pitchFamily="18" charset="0"/>
                        </a:rPr>
                        <a:t> </a:t>
                      </a:r>
                    </a:p>
                    <a:p>
                      <a:pPr marL="0" marR="0">
                        <a:lnSpc>
                          <a:spcPct val="115000"/>
                        </a:lnSpc>
                        <a:spcBef>
                          <a:spcPts val="0"/>
                        </a:spcBef>
                        <a:spcAft>
                          <a:spcPts val="0"/>
                        </a:spcAft>
                      </a:pPr>
                      <a:r>
                        <a:rPr lang="en-US" sz="1400" dirty="0">
                          <a:latin typeface="Times New Roman" pitchFamily="18" charset="0"/>
                          <a:ea typeface="Times New Roman"/>
                          <a:cs typeface="Times New Roman" pitchFamily="18" charset="0"/>
                        </a:rPr>
                        <a:t>Negara yang </a:t>
                      </a:r>
                      <a:r>
                        <a:rPr lang="en-US" sz="1400" dirty="0" err="1">
                          <a:latin typeface="Times New Roman" pitchFamily="18" charset="0"/>
                          <a:ea typeface="Times New Roman"/>
                          <a:cs typeface="Times New Roman" pitchFamily="18" charset="0"/>
                        </a:rPr>
                        <a:t>pemerintahannya</a:t>
                      </a:r>
                      <a:r>
                        <a:rPr lang="en-US" sz="1400" dirty="0">
                          <a:latin typeface="Times New Roman" pitchFamily="18" charset="0"/>
                          <a:ea typeface="Times New Roman"/>
                          <a:cs typeface="Times New Roman" pitchFamily="18" charset="0"/>
                        </a:rPr>
                        <a:t> </a:t>
                      </a:r>
                      <a:r>
                        <a:rPr lang="en-US" sz="1400" dirty="0" err="1">
                          <a:latin typeface="Times New Roman" pitchFamily="18" charset="0"/>
                          <a:ea typeface="Times New Roman"/>
                          <a:cs typeface="Times New Roman" pitchFamily="18" charset="0"/>
                        </a:rPr>
                        <a:t>belum</a:t>
                      </a:r>
                      <a:r>
                        <a:rPr lang="en-US" sz="1400" dirty="0">
                          <a:latin typeface="Times New Roman" pitchFamily="18" charset="0"/>
                          <a:ea typeface="Times New Roman"/>
                          <a:cs typeface="Times New Roman" pitchFamily="18" charset="0"/>
                        </a:rPr>
                        <a:t> </a:t>
                      </a:r>
                      <a:r>
                        <a:rPr lang="en-US" sz="1400" dirty="0" err="1">
                          <a:latin typeface="Times New Roman" pitchFamily="18" charset="0"/>
                          <a:ea typeface="Times New Roman"/>
                          <a:cs typeface="Times New Roman" pitchFamily="18" charset="0"/>
                        </a:rPr>
                        <a:t>sepenuhnya</a:t>
                      </a:r>
                      <a:r>
                        <a:rPr lang="en-US" sz="1400" dirty="0">
                          <a:latin typeface="Times New Roman" pitchFamily="18" charset="0"/>
                          <a:ea typeface="Times New Roman"/>
                          <a:cs typeface="Times New Roman" pitchFamily="18" charset="0"/>
                        </a:rPr>
                        <a:t> </a:t>
                      </a:r>
                      <a:r>
                        <a:rPr lang="en-US" sz="1400" dirty="0" err="1">
                          <a:latin typeface="Times New Roman" pitchFamily="18" charset="0"/>
                          <a:ea typeface="Times New Roman"/>
                          <a:cs typeface="Times New Roman" pitchFamily="18" charset="0"/>
                        </a:rPr>
                        <a:t>berusaha</a:t>
                      </a:r>
                      <a:r>
                        <a:rPr lang="en-US" sz="1400" dirty="0">
                          <a:latin typeface="Times New Roman" pitchFamily="18" charset="0"/>
                          <a:ea typeface="Times New Roman"/>
                          <a:cs typeface="Times New Roman" pitchFamily="18" charset="0"/>
                        </a:rPr>
                        <a:t> </a:t>
                      </a:r>
                      <a:r>
                        <a:rPr lang="en-US" sz="1400" dirty="0" err="1">
                          <a:latin typeface="Times New Roman" pitchFamily="18" charset="0"/>
                          <a:ea typeface="Times New Roman"/>
                          <a:cs typeface="Times New Roman" pitchFamily="18" charset="0"/>
                        </a:rPr>
                        <a:t>memerangi</a:t>
                      </a:r>
                      <a:r>
                        <a:rPr lang="en-US" sz="1400" dirty="0">
                          <a:latin typeface="Times New Roman" pitchFamily="18" charset="0"/>
                          <a:ea typeface="Times New Roman"/>
                          <a:cs typeface="Times New Roman" pitchFamily="18" charset="0"/>
                        </a:rPr>
                        <a:t> TPPO</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Algeria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 Belarus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Belize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Burundi</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 Republik Afrika Tengah</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Comoros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Equatorial Guinea Eritrea</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 Gambia GuineaBissau</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Iran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Korea North Kuwait </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Libya</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Mauritania</a:t>
                      </a:r>
                    </a:p>
                    <a:p>
                      <a:pPr marL="0" marR="0">
                        <a:lnSpc>
                          <a:spcPct val="115000"/>
                        </a:lnSpc>
                        <a:spcBef>
                          <a:spcPts val="0"/>
                        </a:spcBef>
                        <a:spcAft>
                          <a:spcPts val="0"/>
                        </a:spcAft>
                      </a:pPr>
                      <a:r>
                        <a:rPr lang="en-US" sz="1100">
                          <a:latin typeface="Times New Roman" pitchFamily="18" charset="0"/>
                          <a:ea typeface="Times New Roman"/>
                          <a:cs typeface="Times New Roman" pitchFamily="18" charset="0"/>
                        </a:rPr>
                        <a:t>Russia </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pitchFamily="18" charset="0"/>
                          <a:ea typeface="Times New Roman"/>
                          <a:cs typeface="Times New Roman" pitchFamily="18" charset="0"/>
                        </a:rPr>
                        <a:t>South Sudan Syria  </a:t>
                      </a:r>
                    </a:p>
                    <a:p>
                      <a:pPr marL="0" marR="0">
                        <a:lnSpc>
                          <a:spcPct val="115000"/>
                        </a:lnSpc>
                        <a:spcBef>
                          <a:spcPts val="0"/>
                        </a:spcBef>
                        <a:spcAft>
                          <a:spcPts val="0"/>
                        </a:spcAft>
                      </a:pPr>
                      <a:r>
                        <a:rPr lang="en-US" sz="1100" dirty="0">
                          <a:latin typeface="Times New Roman" pitchFamily="18" charset="0"/>
                          <a:ea typeface="Times New Roman"/>
                          <a:cs typeface="Times New Roman" pitchFamily="18" charset="0"/>
                        </a:rPr>
                        <a:t>Thailand </a:t>
                      </a:r>
                      <a:r>
                        <a:rPr lang="en-US" sz="1100" dirty="0" err="1">
                          <a:latin typeface="Times New Roman" pitchFamily="18" charset="0"/>
                          <a:ea typeface="Times New Roman"/>
                          <a:cs typeface="Times New Roman" pitchFamily="18" charset="0"/>
                        </a:rPr>
                        <a:t>Yeman</a:t>
                      </a:r>
                      <a:r>
                        <a:rPr lang="en-US" sz="1100" dirty="0">
                          <a:latin typeface="Times New Roman" pitchFamily="18" charset="0"/>
                          <a:ea typeface="Times New Roman"/>
                          <a:cs typeface="Times New Roman" pitchFamily="18" charset="0"/>
                        </a:rPr>
                        <a:t/>
                      </a:r>
                      <a:br>
                        <a:rPr lang="en-US" sz="1100" dirty="0">
                          <a:latin typeface="Times New Roman" pitchFamily="18" charset="0"/>
                          <a:ea typeface="Times New Roman"/>
                          <a:cs typeface="Times New Roman" pitchFamily="18" charset="0"/>
                        </a:rPr>
                      </a:br>
                      <a:r>
                        <a:rPr lang="en-US" sz="1100" dirty="0">
                          <a:latin typeface="Times New Roman" pitchFamily="18" charset="0"/>
                          <a:ea typeface="Times New Roman"/>
                          <a:cs typeface="Times New Roman" pitchFamily="18" charset="0"/>
                        </a:rPr>
                        <a:t>Venezuela  Zimbabwe</a:t>
                      </a: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t>Negara </a:t>
            </a:r>
            <a:r>
              <a:rPr lang="en-US" sz="3600" dirty="0" err="1" smtClean="0"/>
              <a:t>asal</a:t>
            </a:r>
            <a:r>
              <a:rPr lang="en-US" sz="3600" dirty="0" smtClean="0"/>
              <a:t>, </a:t>
            </a:r>
            <a:r>
              <a:rPr lang="en-US" sz="3600" dirty="0" err="1" smtClean="0"/>
              <a:t>negara</a:t>
            </a:r>
            <a:r>
              <a:rPr lang="en-US" sz="3600" dirty="0" smtClean="0"/>
              <a:t> transit </a:t>
            </a:r>
            <a:r>
              <a:rPr lang="en-US" sz="3600" dirty="0" err="1" smtClean="0"/>
              <a:t>dan</a:t>
            </a:r>
            <a:r>
              <a:rPr lang="en-US" sz="3600" dirty="0" smtClean="0"/>
              <a:t> </a:t>
            </a:r>
            <a:r>
              <a:rPr lang="en-US" sz="3600" dirty="0" err="1" smtClean="0"/>
              <a:t>negra</a:t>
            </a:r>
            <a:r>
              <a:rPr lang="en-US" sz="3600" dirty="0" smtClean="0"/>
              <a:t> </a:t>
            </a:r>
            <a:r>
              <a:rPr lang="en-US" sz="3600" dirty="0" err="1" smtClean="0"/>
              <a:t>tujuan</a:t>
            </a:r>
            <a:r>
              <a:rPr lang="en-US" sz="3600" dirty="0" smtClean="0"/>
              <a:t> </a:t>
            </a:r>
            <a:r>
              <a:rPr lang="en-US" sz="3600" dirty="0" err="1" smtClean="0"/>
              <a:t>dari</a:t>
            </a:r>
            <a:r>
              <a:rPr lang="en-US" sz="3600" dirty="0" smtClean="0"/>
              <a:t> </a:t>
            </a:r>
            <a:r>
              <a:rPr lang="en-US" sz="3600" dirty="0" err="1" smtClean="0"/>
              <a:t>korban</a:t>
            </a:r>
            <a:r>
              <a:rPr lang="en-US" sz="3600" dirty="0" smtClean="0"/>
              <a:t> TPPO</a:t>
            </a:r>
            <a:r>
              <a:rPr lang="en-US" dirty="0" smtClean="0"/>
              <a:t>:</a:t>
            </a:r>
            <a:endParaRPr lang="en-US" dirty="0"/>
          </a:p>
        </p:txBody>
      </p:sp>
      <p:sp>
        <p:nvSpPr>
          <p:cNvPr id="3" name="Content Placeholder 2"/>
          <p:cNvSpPr>
            <a:spLocks noGrp="1"/>
          </p:cNvSpPr>
          <p:nvPr>
            <p:ph idx="1"/>
          </p:nvPr>
        </p:nvSpPr>
        <p:spPr>
          <a:xfrm>
            <a:off x="228600" y="1219200"/>
            <a:ext cx="8686800" cy="5410200"/>
          </a:xfrm>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solidFill>
                  <a:srgbClr val="FFFF00"/>
                </a:solidFill>
              </a:rPr>
              <a:t>Negara </a:t>
            </a:r>
            <a:r>
              <a:rPr lang="en-US" b="1" dirty="0" err="1" smtClean="0">
                <a:solidFill>
                  <a:srgbClr val="FFFF00"/>
                </a:solidFill>
              </a:rPr>
              <a:t>asal</a:t>
            </a:r>
            <a:r>
              <a:rPr lang="en-US" b="1" dirty="0" smtClean="0">
                <a:solidFill>
                  <a:srgbClr val="FFFF00"/>
                </a:solidFill>
              </a:rPr>
              <a:t> </a:t>
            </a:r>
            <a:r>
              <a:rPr lang="en-US" dirty="0" smtClean="0"/>
              <a:t>(</a:t>
            </a:r>
            <a:r>
              <a:rPr lang="en-US" i="1" dirty="0" smtClean="0"/>
              <a:t>countries of origin</a:t>
            </a:r>
            <a:r>
              <a:rPr lang="en-US" dirty="0" smtClean="0"/>
              <a:t>): </a:t>
            </a:r>
            <a:r>
              <a:rPr lang="en-US" dirty="0" err="1" smtClean="0"/>
              <a:t>Korban</a:t>
            </a:r>
            <a:r>
              <a:rPr lang="en-US" dirty="0" smtClean="0"/>
              <a:t> TPPO </a:t>
            </a:r>
            <a:r>
              <a:rPr lang="en-US" dirty="0" err="1" smtClean="0"/>
              <a:t>umumnya</a:t>
            </a:r>
            <a:r>
              <a:rPr lang="en-US" dirty="0" smtClean="0"/>
              <a:t> </a:t>
            </a:r>
            <a:r>
              <a:rPr lang="en-US" dirty="0" err="1" smtClean="0"/>
              <a:t>direkrut</a:t>
            </a:r>
            <a:r>
              <a:rPr lang="en-US" dirty="0" smtClean="0"/>
              <a:t> (</a:t>
            </a:r>
            <a:r>
              <a:rPr lang="en-US" dirty="0" err="1" smtClean="0"/>
              <a:t>dibeli</a:t>
            </a:r>
            <a:r>
              <a:rPr lang="en-US" dirty="0" smtClean="0"/>
              <a:t>) </a:t>
            </a:r>
            <a:r>
              <a:rPr lang="en-US" dirty="0" err="1" smtClean="0"/>
              <a:t>dengan</a:t>
            </a:r>
            <a:r>
              <a:rPr lang="en-US" dirty="0" smtClean="0"/>
              <a:t> </a:t>
            </a:r>
            <a:r>
              <a:rPr lang="en-US" dirty="0" err="1" smtClean="0"/>
              <a:t>tipu</a:t>
            </a:r>
            <a:r>
              <a:rPr lang="en-US" dirty="0" smtClean="0"/>
              <a:t> </a:t>
            </a:r>
            <a:r>
              <a:rPr lang="en-US" dirty="0" err="1" smtClean="0"/>
              <a:t>muslihat</a:t>
            </a:r>
            <a:r>
              <a:rPr lang="en-US" dirty="0" smtClean="0"/>
              <a:t> </a:t>
            </a:r>
            <a:r>
              <a:rPr lang="en-US" dirty="0" err="1" smtClean="0"/>
              <a:t>di</a:t>
            </a:r>
            <a:r>
              <a:rPr lang="en-US" dirty="0" smtClean="0"/>
              <a:t> </a:t>
            </a:r>
            <a:r>
              <a:rPr lang="en-US" dirty="0" err="1" smtClean="0"/>
              <a:t>negara-negara</a:t>
            </a:r>
            <a:r>
              <a:rPr lang="en-US" dirty="0" smtClean="0"/>
              <a:t> </a:t>
            </a:r>
            <a:r>
              <a:rPr lang="en-US" dirty="0" err="1" smtClean="0"/>
              <a:t>miskin</a:t>
            </a:r>
            <a:r>
              <a:rPr lang="en-US" dirty="0" smtClean="0"/>
              <a:t>, </a:t>
            </a:r>
            <a:r>
              <a:rPr lang="en-US" dirty="0" err="1" smtClean="0"/>
              <a:t>sedang</a:t>
            </a:r>
            <a:r>
              <a:rPr lang="en-US" dirty="0" smtClean="0"/>
              <a:t> </a:t>
            </a:r>
            <a:r>
              <a:rPr lang="en-US" dirty="0" err="1" smtClean="0"/>
              <a:t>dilanda</a:t>
            </a:r>
            <a:r>
              <a:rPr lang="en-US" dirty="0" smtClean="0"/>
              <a:t> </a:t>
            </a:r>
            <a:r>
              <a:rPr lang="en-US" dirty="0" err="1" smtClean="0"/>
              <a:t>konflik</a:t>
            </a:r>
            <a:r>
              <a:rPr lang="en-US" dirty="0" smtClean="0"/>
              <a:t> </a:t>
            </a:r>
            <a:r>
              <a:rPr lang="en-US" dirty="0" err="1" smtClean="0"/>
              <a:t>atau</a:t>
            </a:r>
            <a:r>
              <a:rPr lang="en-US" dirty="0" smtClean="0"/>
              <a:t> </a:t>
            </a:r>
            <a:r>
              <a:rPr lang="en-US" dirty="0" err="1" smtClean="0"/>
              <a:t>bencana</a:t>
            </a:r>
            <a:r>
              <a:rPr lang="en-US" dirty="0" smtClean="0"/>
              <a:t> </a:t>
            </a:r>
            <a:r>
              <a:rPr lang="en-US" dirty="0" err="1" smtClean="0"/>
              <a:t>alam</a:t>
            </a:r>
            <a:r>
              <a:rPr lang="en-US" dirty="0" smtClean="0"/>
              <a:t>.</a:t>
            </a:r>
          </a:p>
          <a:p>
            <a:r>
              <a:rPr lang="en-US" b="1" dirty="0" smtClean="0">
                <a:solidFill>
                  <a:srgbClr val="FFFF00"/>
                </a:solidFill>
              </a:rPr>
              <a:t>Negara transit </a:t>
            </a:r>
            <a:r>
              <a:rPr lang="en-US" dirty="0" smtClean="0"/>
              <a:t>(</a:t>
            </a:r>
            <a:r>
              <a:rPr lang="en-US" i="1" dirty="0" smtClean="0"/>
              <a:t>transit countries</a:t>
            </a:r>
            <a:r>
              <a:rPr lang="en-US" dirty="0" smtClean="0"/>
              <a:t>): </a:t>
            </a:r>
            <a:r>
              <a:rPr lang="en-US" dirty="0" err="1" smtClean="0"/>
              <a:t>lalu</a:t>
            </a:r>
            <a:r>
              <a:rPr lang="en-US" dirty="0" smtClean="0"/>
              <a:t> </a:t>
            </a:r>
            <a:r>
              <a:rPr lang="en-US" dirty="0" err="1" smtClean="0"/>
              <a:t>korban</a:t>
            </a:r>
            <a:r>
              <a:rPr lang="en-US" dirty="0" smtClean="0"/>
              <a:t> TPPO </a:t>
            </a:r>
            <a:r>
              <a:rPr lang="en-US" dirty="0" err="1" smtClean="0"/>
              <a:t>diangkut</a:t>
            </a:r>
            <a:r>
              <a:rPr lang="en-US" dirty="0" smtClean="0"/>
              <a:t> </a:t>
            </a:r>
            <a:r>
              <a:rPr lang="en-US" dirty="0" err="1" smtClean="0"/>
              <a:t>ke</a:t>
            </a:r>
            <a:r>
              <a:rPr lang="en-US" dirty="0" smtClean="0"/>
              <a:t> </a:t>
            </a:r>
            <a:r>
              <a:rPr lang="en-US" dirty="0" err="1" smtClean="0"/>
              <a:t>negara</a:t>
            </a:r>
            <a:r>
              <a:rPr lang="en-US" dirty="0" smtClean="0"/>
              <a:t> transit/</a:t>
            </a:r>
            <a:r>
              <a:rPr lang="en-US" dirty="0" err="1" smtClean="0"/>
              <a:t>persinggahan</a:t>
            </a:r>
            <a:r>
              <a:rPr lang="en-US" dirty="0" smtClean="0"/>
              <a:t> </a:t>
            </a:r>
            <a:r>
              <a:rPr lang="en-US" dirty="0" err="1" smtClean="0"/>
              <a:t>untuk</a:t>
            </a:r>
            <a:r>
              <a:rPr lang="en-US" dirty="0" smtClean="0"/>
              <a:t> </a:t>
            </a:r>
            <a:r>
              <a:rPr lang="en-US" dirty="0" err="1" smtClean="0"/>
              <a:t>ditampung</a:t>
            </a:r>
            <a:r>
              <a:rPr lang="en-US" dirty="0" smtClean="0"/>
              <a:t> </a:t>
            </a:r>
            <a:r>
              <a:rPr lang="en-US" dirty="0" err="1" smtClean="0"/>
              <a:t>sementara</a:t>
            </a:r>
            <a:r>
              <a:rPr lang="en-US" dirty="0" smtClean="0"/>
              <a:t> </a:t>
            </a:r>
            <a:r>
              <a:rPr lang="en-US" dirty="0" err="1" smtClean="0"/>
              <a:t>waktu</a:t>
            </a:r>
            <a:r>
              <a:rPr lang="en-US" dirty="0" smtClean="0"/>
              <a:t>.</a:t>
            </a:r>
          </a:p>
          <a:p>
            <a:r>
              <a:rPr lang="en-US" b="1" dirty="0" smtClean="0">
                <a:solidFill>
                  <a:srgbClr val="FFFF00"/>
                </a:solidFill>
              </a:rPr>
              <a:t>Negara </a:t>
            </a:r>
            <a:r>
              <a:rPr lang="en-US" b="1" dirty="0" err="1" smtClean="0">
                <a:solidFill>
                  <a:srgbClr val="FFFF00"/>
                </a:solidFill>
              </a:rPr>
              <a:t>tujuan</a:t>
            </a:r>
            <a:r>
              <a:rPr lang="en-US" b="1" dirty="0" smtClean="0">
                <a:solidFill>
                  <a:srgbClr val="FFFF00"/>
                </a:solidFill>
              </a:rPr>
              <a:t> </a:t>
            </a:r>
            <a:r>
              <a:rPr lang="en-US" dirty="0" smtClean="0"/>
              <a:t>(</a:t>
            </a:r>
            <a:r>
              <a:rPr lang="en-US" i="1" dirty="0" smtClean="0"/>
              <a:t>countries of destinations</a:t>
            </a:r>
            <a:r>
              <a:rPr lang="en-US" dirty="0" smtClean="0"/>
              <a:t>): </a:t>
            </a:r>
            <a:r>
              <a:rPr lang="en-US" dirty="0" err="1" smtClean="0"/>
              <a:t>para</a:t>
            </a:r>
            <a:r>
              <a:rPr lang="en-US" dirty="0" smtClean="0"/>
              <a:t> </a:t>
            </a:r>
            <a:r>
              <a:rPr lang="en-US" dirty="0" err="1" smtClean="0"/>
              <a:t>korban</a:t>
            </a:r>
            <a:r>
              <a:rPr lang="en-US" dirty="0" smtClean="0"/>
              <a:t> TPPO </a:t>
            </a:r>
            <a:r>
              <a:rPr lang="en-US" dirty="0" err="1" smtClean="0"/>
              <a:t>dijual</a:t>
            </a:r>
            <a:r>
              <a:rPr lang="en-US" dirty="0" smtClean="0"/>
              <a:t> </a:t>
            </a:r>
            <a:r>
              <a:rPr lang="en-US" dirty="0" err="1" smtClean="0"/>
              <a:t>untuk</a:t>
            </a:r>
            <a:r>
              <a:rPr lang="en-US" dirty="0" smtClean="0"/>
              <a:t> </a:t>
            </a:r>
            <a:r>
              <a:rPr lang="en-US" dirty="0" err="1" smtClean="0"/>
              <a:t>diexploitasi</a:t>
            </a:r>
            <a:r>
              <a:rPr lang="en-US" dirty="0" smtClean="0"/>
              <a:t> </a:t>
            </a:r>
            <a:r>
              <a:rPr lang="en-US" dirty="0" err="1" smtClean="0"/>
              <a:t>secara</a:t>
            </a:r>
            <a:r>
              <a:rPr lang="en-US" dirty="0" smtClean="0"/>
              <a:t> sexual </a:t>
            </a:r>
            <a:r>
              <a:rPr lang="en-US" dirty="0" err="1" smtClean="0"/>
              <a:t>atau</a:t>
            </a:r>
            <a:r>
              <a:rPr lang="en-US" dirty="0" smtClean="0"/>
              <a:t> </a:t>
            </a:r>
            <a:r>
              <a:rPr lang="en-US" dirty="0" err="1" smtClean="0"/>
              <a:t>kerja</a:t>
            </a:r>
            <a:r>
              <a:rPr lang="en-US" dirty="0" smtClean="0"/>
              <a:t> </a:t>
            </a:r>
            <a:r>
              <a:rPr lang="en-US" dirty="0" err="1" smtClean="0"/>
              <a:t>paksa</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3690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867" name="Group 3"/>
          <p:cNvGrpSpPr>
            <a:grpSpLocks/>
          </p:cNvGrpSpPr>
          <p:nvPr/>
        </p:nvGrpSpPr>
        <p:grpSpPr bwMode="auto">
          <a:xfrm>
            <a:off x="0" y="228600"/>
            <a:ext cx="8991894" cy="6397043"/>
            <a:chOff x="-271" y="0"/>
            <a:chExt cx="10646" cy="6810"/>
          </a:xfrm>
        </p:grpSpPr>
        <p:grpSp>
          <p:nvGrpSpPr>
            <p:cNvPr id="36904" name="Group 40"/>
            <p:cNvGrpSpPr>
              <a:grpSpLocks/>
            </p:cNvGrpSpPr>
            <p:nvPr/>
          </p:nvGrpSpPr>
          <p:grpSpPr bwMode="auto">
            <a:xfrm>
              <a:off x="0" y="0"/>
              <a:ext cx="10375" cy="743"/>
              <a:chOff x="0" y="0"/>
              <a:chExt cx="10375" cy="743"/>
            </a:xfrm>
          </p:grpSpPr>
          <p:sp>
            <p:nvSpPr>
              <p:cNvPr id="36906" name="Freeform 42"/>
              <p:cNvSpPr>
                <a:spLocks/>
              </p:cNvSpPr>
              <p:nvPr/>
            </p:nvSpPr>
            <p:spPr bwMode="auto">
              <a:xfrm>
                <a:off x="0" y="0"/>
                <a:ext cx="10375" cy="743"/>
              </a:xfrm>
              <a:custGeom>
                <a:avLst/>
                <a:gdLst/>
                <a:ahLst/>
                <a:cxnLst>
                  <a:cxn ang="0">
                    <a:pos x="0" y="0"/>
                  </a:cxn>
                  <a:cxn ang="0">
                    <a:pos x="10375" y="0"/>
                  </a:cxn>
                  <a:cxn ang="0">
                    <a:pos x="10375" y="742"/>
                  </a:cxn>
                  <a:cxn ang="0">
                    <a:pos x="0" y="742"/>
                  </a:cxn>
                  <a:cxn ang="0">
                    <a:pos x="0" y="0"/>
                  </a:cxn>
                </a:cxnLst>
                <a:rect l="0" t="0" r="r" b="b"/>
                <a:pathLst>
                  <a:path w="10375" h="743">
                    <a:moveTo>
                      <a:pt x="0" y="0"/>
                    </a:moveTo>
                    <a:lnTo>
                      <a:pt x="10375" y="0"/>
                    </a:lnTo>
                    <a:lnTo>
                      <a:pt x="10375" y="742"/>
                    </a:lnTo>
                    <a:lnTo>
                      <a:pt x="0" y="742"/>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6905" name="Picture 41"/>
              <p:cNvPicPr>
                <a:picLocks noChangeAspect="1" noChangeArrowheads="1"/>
              </p:cNvPicPr>
              <p:nvPr/>
            </p:nvPicPr>
            <p:blipFill>
              <a:blip r:embed="rId2"/>
              <a:srcRect/>
              <a:stretch>
                <a:fillRect/>
              </a:stretch>
            </p:blipFill>
            <p:spPr bwMode="auto">
              <a:xfrm>
                <a:off x="3" y="745"/>
                <a:ext cx="10369" cy="6065"/>
              </a:xfrm>
              <a:prstGeom prst="rect">
                <a:avLst/>
              </a:prstGeom>
              <a:noFill/>
            </p:spPr>
          </p:pic>
        </p:grpSp>
        <p:grpSp>
          <p:nvGrpSpPr>
            <p:cNvPr id="36902" name="Group 38"/>
            <p:cNvGrpSpPr>
              <a:grpSpLocks/>
            </p:cNvGrpSpPr>
            <p:nvPr/>
          </p:nvGrpSpPr>
          <p:grpSpPr bwMode="auto">
            <a:xfrm>
              <a:off x="3" y="745"/>
              <a:ext cx="10369" cy="6065"/>
              <a:chOff x="3" y="745"/>
              <a:chExt cx="10369" cy="6065"/>
            </a:xfrm>
          </p:grpSpPr>
          <p:sp>
            <p:nvSpPr>
              <p:cNvPr id="36903" name="Freeform 39"/>
              <p:cNvSpPr>
                <a:spLocks/>
              </p:cNvSpPr>
              <p:nvPr/>
            </p:nvSpPr>
            <p:spPr bwMode="auto">
              <a:xfrm>
                <a:off x="3" y="745"/>
                <a:ext cx="10369" cy="6065"/>
              </a:xfrm>
              <a:custGeom>
                <a:avLst/>
                <a:gdLst/>
                <a:ahLst/>
                <a:cxnLst>
                  <a:cxn ang="0">
                    <a:pos x="0" y="0"/>
                  </a:cxn>
                  <a:cxn ang="0">
                    <a:pos x="10369" y="0"/>
                  </a:cxn>
                  <a:cxn ang="0">
                    <a:pos x="10369" y="6065"/>
                  </a:cxn>
                  <a:cxn ang="0">
                    <a:pos x="0" y="6065"/>
                  </a:cxn>
                  <a:cxn ang="0">
                    <a:pos x="0" y="0"/>
                  </a:cxn>
                </a:cxnLst>
                <a:rect l="0" t="0" r="r" b="b"/>
                <a:pathLst>
                  <a:path w="10369" h="6065">
                    <a:moveTo>
                      <a:pt x="0" y="0"/>
                    </a:moveTo>
                    <a:lnTo>
                      <a:pt x="10369" y="0"/>
                    </a:lnTo>
                    <a:lnTo>
                      <a:pt x="10369" y="6065"/>
                    </a:lnTo>
                    <a:lnTo>
                      <a:pt x="0" y="6065"/>
                    </a:lnTo>
                    <a:lnTo>
                      <a:pt x="0" y="0"/>
                    </a:lnTo>
                    <a:close/>
                  </a:path>
                </a:pathLst>
              </a:custGeom>
              <a:noFill/>
              <a:ln w="3810">
                <a:solidFill>
                  <a:srgbClr val="523D7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900" name="Group 36"/>
            <p:cNvGrpSpPr>
              <a:grpSpLocks/>
            </p:cNvGrpSpPr>
            <p:nvPr/>
          </p:nvGrpSpPr>
          <p:grpSpPr bwMode="auto">
            <a:xfrm>
              <a:off x="-271" y="6084"/>
              <a:ext cx="10007" cy="722"/>
              <a:chOff x="-271" y="6084"/>
              <a:chExt cx="10007" cy="722"/>
            </a:xfrm>
          </p:grpSpPr>
          <p:sp>
            <p:nvSpPr>
              <p:cNvPr id="36901" name="Freeform 37"/>
              <p:cNvSpPr>
                <a:spLocks/>
              </p:cNvSpPr>
              <p:nvPr/>
            </p:nvSpPr>
            <p:spPr bwMode="auto">
              <a:xfrm>
                <a:off x="-271" y="6084"/>
                <a:ext cx="10007" cy="722"/>
              </a:xfrm>
              <a:custGeom>
                <a:avLst/>
                <a:gdLst/>
                <a:ahLst/>
                <a:cxnLst>
                  <a:cxn ang="0">
                    <a:pos x="0" y="0"/>
                  </a:cxn>
                  <a:cxn ang="0">
                    <a:pos x="10006" y="0"/>
                  </a:cxn>
                  <a:cxn ang="0">
                    <a:pos x="10006" y="721"/>
                  </a:cxn>
                  <a:cxn ang="0">
                    <a:pos x="0" y="721"/>
                  </a:cxn>
                  <a:cxn ang="0">
                    <a:pos x="0" y="0"/>
                  </a:cxn>
                </a:cxnLst>
                <a:rect l="0" t="0" r="r" b="b"/>
                <a:pathLst>
                  <a:path w="10007" h="722">
                    <a:moveTo>
                      <a:pt x="0" y="0"/>
                    </a:moveTo>
                    <a:lnTo>
                      <a:pt x="10006" y="0"/>
                    </a:lnTo>
                    <a:lnTo>
                      <a:pt x="10006" y="721"/>
                    </a:lnTo>
                    <a:lnTo>
                      <a:pt x="0" y="72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98" name="Group 34"/>
            <p:cNvGrpSpPr>
              <a:grpSpLocks/>
            </p:cNvGrpSpPr>
            <p:nvPr/>
          </p:nvGrpSpPr>
          <p:grpSpPr bwMode="auto">
            <a:xfrm>
              <a:off x="1172" y="6003"/>
              <a:ext cx="722" cy="677"/>
              <a:chOff x="1172" y="6003"/>
              <a:chExt cx="722" cy="677"/>
            </a:xfrm>
          </p:grpSpPr>
          <p:sp>
            <p:nvSpPr>
              <p:cNvPr id="36899" name="Freeform 35"/>
              <p:cNvSpPr>
                <a:spLocks/>
              </p:cNvSpPr>
              <p:nvPr/>
            </p:nvSpPr>
            <p:spPr bwMode="auto">
              <a:xfrm>
                <a:off x="1172" y="6003"/>
                <a:ext cx="722" cy="677"/>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9936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94" name="Group 30"/>
            <p:cNvGrpSpPr>
              <a:grpSpLocks/>
            </p:cNvGrpSpPr>
            <p:nvPr/>
          </p:nvGrpSpPr>
          <p:grpSpPr bwMode="auto">
            <a:xfrm>
              <a:off x="2616" y="6003"/>
              <a:ext cx="541" cy="730"/>
              <a:chOff x="2616" y="6003"/>
              <a:chExt cx="541" cy="730"/>
            </a:xfrm>
          </p:grpSpPr>
          <p:sp>
            <p:nvSpPr>
              <p:cNvPr id="36895" name="Freeform 31"/>
              <p:cNvSpPr>
                <a:spLocks/>
              </p:cNvSpPr>
              <p:nvPr/>
            </p:nvSpPr>
            <p:spPr bwMode="auto">
              <a:xfrm>
                <a:off x="2616" y="6003"/>
                <a:ext cx="541" cy="730"/>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C79B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90" name="Group 26"/>
            <p:cNvGrpSpPr>
              <a:grpSpLocks/>
            </p:cNvGrpSpPr>
            <p:nvPr/>
          </p:nvGrpSpPr>
          <p:grpSpPr bwMode="auto">
            <a:xfrm>
              <a:off x="3969" y="6003"/>
              <a:ext cx="451" cy="730"/>
              <a:chOff x="3969" y="6003"/>
              <a:chExt cx="451" cy="730"/>
            </a:xfrm>
          </p:grpSpPr>
          <p:sp>
            <p:nvSpPr>
              <p:cNvPr id="36891" name="Freeform 27"/>
              <p:cNvSpPr>
                <a:spLocks/>
              </p:cNvSpPr>
              <p:nvPr/>
            </p:nvSpPr>
            <p:spPr bwMode="auto">
              <a:xfrm>
                <a:off x="3969" y="6003"/>
                <a:ext cx="451" cy="730"/>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A89F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86" name="Group 22"/>
            <p:cNvGrpSpPr>
              <a:grpSpLocks/>
            </p:cNvGrpSpPr>
            <p:nvPr/>
          </p:nvGrpSpPr>
          <p:grpSpPr bwMode="auto">
            <a:xfrm>
              <a:off x="5503" y="6003"/>
              <a:ext cx="432" cy="677"/>
              <a:chOff x="5503" y="6003"/>
              <a:chExt cx="432" cy="677"/>
            </a:xfrm>
          </p:grpSpPr>
          <p:sp>
            <p:nvSpPr>
              <p:cNvPr id="36887" name="Freeform 23"/>
              <p:cNvSpPr>
                <a:spLocks/>
              </p:cNvSpPr>
              <p:nvPr/>
            </p:nvSpPr>
            <p:spPr bwMode="auto">
              <a:xfrm>
                <a:off x="5503" y="6003"/>
                <a:ext cx="432" cy="677"/>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2381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82" name="Group 18"/>
            <p:cNvGrpSpPr>
              <a:grpSpLocks/>
            </p:cNvGrpSpPr>
            <p:nvPr/>
          </p:nvGrpSpPr>
          <p:grpSpPr bwMode="auto">
            <a:xfrm>
              <a:off x="6676" y="6003"/>
              <a:ext cx="513" cy="646"/>
              <a:chOff x="6676" y="6003"/>
              <a:chExt cx="513" cy="646"/>
            </a:xfrm>
          </p:grpSpPr>
          <p:sp>
            <p:nvSpPr>
              <p:cNvPr id="36883" name="Freeform 19"/>
              <p:cNvSpPr>
                <a:spLocks/>
              </p:cNvSpPr>
              <p:nvPr/>
            </p:nvSpPr>
            <p:spPr bwMode="auto">
              <a:xfrm>
                <a:off x="6676" y="6003"/>
                <a:ext cx="513" cy="646"/>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78" name="Group 14"/>
            <p:cNvGrpSpPr>
              <a:grpSpLocks/>
            </p:cNvGrpSpPr>
            <p:nvPr/>
          </p:nvGrpSpPr>
          <p:grpSpPr bwMode="auto">
            <a:xfrm>
              <a:off x="7915" y="6378"/>
              <a:ext cx="342" cy="271"/>
              <a:chOff x="7915" y="6378"/>
              <a:chExt cx="342" cy="271"/>
            </a:xfrm>
          </p:grpSpPr>
          <p:sp>
            <p:nvSpPr>
              <p:cNvPr id="36879" name="Freeform 15"/>
              <p:cNvSpPr>
                <a:spLocks/>
              </p:cNvSpPr>
              <p:nvPr/>
            </p:nvSpPr>
            <p:spPr bwMode="auto">
              <a:xfrm>
                <a:off x="7915" y="6378"/>
                <a:ext cx="342" cy="271"/>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868" name="Group 4"/>
            <p:cNvGrpSpPr>
              <a:grpSpLocks/>
            </p:cNvGrpSpPr>
            <p:nvPr/>
          </p:nvGrpSpPr>
          <p:grpSpPr bwMode="auto">
            <a:xfrm>
              <a:off x="3" y="0"/>
              <a:ext cx="10369" cy="6682"/>
              <a:chOff x="3" y="0"/>
              <a:chExt cx="10369" cy="6682"/>
            </a:xfrm>
          </p:grpSpPr>
          <p:sp>
            <p:nvSpPr>
              <p:cNvPr id="36877" name="Freeform 13"/>
              <p:cNvSpPr>
                <a:spLocks/>
              </p:cNvSpPr>
              <p:nvPr/>
            </p:nvSpPr>
            <p:spPr bwMode="auto">
              <a:xfrm>
                <a:off x="7849" y="6003"/>
                <a:ext cx="361" cy="649"/>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noFill/>
              <a:ln w="3810">
                <a:solidFill>
                  <a:srgbClr val="29242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76" name="Text Box 12"/>
              <p:cNvSpPr txBox="1">
                <a:spLocks noChangeArrowheads="1"/>
              </p:cNvSpPr>
              <p:nvPr/>
            </p:nvSpPr>
            <p:spPr bwMode="auto">
              <a:xfrm>
                <a:off x="3" y="0"/>
                <a:ext cx="10369" cy="7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Peta</a:t>
                </a:r>
                <a:r>
                  <a:rPr kumimoji="0" lang="en-US" sz="20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negara-negara</a:t>
                </a:r>
                <a:r>
                  <a:rPr kumimoji="0" lang="en-US" sz="20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asal</a:t>
                </a:r>
                <a:r>
                  <a:rPr kumimoji="0" lang="en-US" sz="20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sz="2000" b="1" i="1" u="none" strike="noStrike" cap="none" normalizeH="0" baseline="0" dirty="0" smtClean="0">
                    <a:ln>
                      <a:noFill/>
                    </a:ln>
                    <a:solidFill>
                      <a:srgbClr val="FFFFFF"/>
                    </a:solidFill>
                    <a:effectLst/>
                    <a:latin typeface="Arial" pitchFamily="34" charset="0"/>
                    <a:ea typeface="Calibri" pitchFamily="34" charset="0"/>
                    <a:cs typeface="Arial" pitchFamily="34" charset="0"/>
                  </a:rPr>
                  <a:t>Countries of Origin</a:t>
                </a:r>
                <a:r>
                  <a:rPr kumimoji="0" lang="en-US" sz="20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dari</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para</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korban</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TPPO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menurut</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laporan</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kerja</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UNODC </a:t>
                </a:r>
                <a:r>
                  <a:rPr kumimoji="0" lang="en-US" sz="2000" b="1" i="0" u="none" strike="noStrike" cap="none" normalizeH="0" dirty="0" err="1" smtClean="0">
                    <a:ln>
                      <a:noFill/>
                    </a:ln>
                    <a:solidFill>
                      <a:srgbClr val="FFFFFF"/>
                    </a:solidFill>
                    <a:effectLst/>
                    <a:latin typeface="Arial" pitchFamily="34" charset="0"/>
                    <a:ea typeface="Calibri" pitchFamily="34" charset="0"/>
                    <a:cs typeface="Arial" pitchFamily="34" charset="0"/>
                  </a:rPr>
                  <a:t>tahun</a:t>
                </a:r>
                <a:r>
                  <a:rPr kumimoji="0" lang="en-US" sz="2000" b="1" i="0" u="none" strike="noStrike" cap="none" normalizeH="0" dirty="0" smtClean="0">
                    <a:ln>
                      <a:noFill/>
                    </a:ln>
                    <a:solidFill>
                      <a:srgbClr val="FFFFFF"/>
                    </a:solidFill>
                    <a:effectLst/>
                    <a:latin typeface="Arial" pitchFamily="34" charset="0"/>
                    <a:ea typeface="Calibri" pitchFamily="34" charset="0"/>
                    <a:cs typeface="Arial" pitchFamily="34" charset="0"/>
                  </a:rPr>
                  <a:t> 2006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5" name="Text Box 11"/>
              <p:cNvSpPr txBox="1">
                <a:spLocks noChangeArrowheads="1"/>
              </p:cNvSpPr>
              <p:nvPr/>
            </p:nvSpPr>
            <p:spPr bwMode="auto">
              <a:xfrm>
                <a:off x="144" y="6408"/>
                <a:ext cx="1028" cy="2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292425"/>
                    </a:solidFill>
                    <a:effectLst/>
                    <a:latin typeface="Arial" pitchFamily="34" charset="0"/>
                    <a:ea typeface="Calibri" pitchFamily="34" charset="0"/>
                    <a:cs typeface="Arial" pitchFamily="34" charset="0"/>
                  </a:rPr>
                  <a:t>Reported Trafficking Origins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292425"/>
                    </a:solidFill>
                    <a:effectLst/>
                    <a:latin typeface="Arial" pitchFamily="34" charset="0"/>
                    <a:ea typeface="Calibri" pitchFamily="34" charset="0"/>
                    <a:cs typeface="Arial" pitchFamily="34" charset="0"/>
                  </a:rPr>
                  <a:t>according to the Citation Index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4" name="Text Box 10"/>
              <p:cNvSpPr txBox="1">
                <a:spLocks noChangeArrowheads="1"/>
              </p:cNvSpPr>
              <p:nvPr/>
            </p:nvSpPr>
            <p:spPr bwMode="auto">
              <a:xfrm>
                <a:off x="1984" y="6165"/>
                <a:ext cx="812" cy="5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very high</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6873" name="Text Box 9"/>
              <p:cNvSpPr txBox="1">
                <a:spLocks noChangeArrowheads="1"/>
              </p:cNvSpPr>
              <p:nvPr/>
            </p:nvSpPr>
            <p:spPr bwMode="auto">
              <a:xfrm>
                <a:off x="3338" y="6003"/>
                <a:ext cx="541" cy="5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high</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6872" name="Text Box 8"/>
              <p:cNvSpPr txBox="1">
                <a:spLocks noChangeArrowheads="1"/>
              </p:cNvSpPr>
              <p:nvPr/>
            </p:nvSpPr>
            <p:spPr bwMode="auto">
              <a:xfrm>
                <a:off x="4511" y="6003"/>
                <a:ext cx="992" cy="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medium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6871" name="Text Box 7"/>
              <p:cNvSpPr txBox="1">
                <a:spLocks noChangeArrowheads="1"/>
              </p:cNvSpPr>
              <p:nvPr/>
            </p:nvSpPr>
            <p:spPr bwMode="auto">
              <a:xfrm>
                <a:off x="6044" y="5922"/>
                <a:ext cx="451" cy="5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low</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6870" name="Text Box 6"/>
              <p:cNvSpPr txBox="1">
                <a:spLocks noChangeArrowheads="1"/>
              </p:cNvSpPr>
              <p:nvPr/>
            </p:nvSpPr>
            <p:spPr bwMode="auto">
              <a:xfrm>
                <a:off x="7227" y="5922"/>
                <a:ext cx="622" cy="6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92425"/>
                    </a:solidFill>
                    <a:effectLst/>
                    <a:latin typeface="Arial" pitchFamily="34" charset="0"/>
                    <a:ea typeface="Calibri" pitchFamily="34" charset="0"/>
                    <a:cs typeface="Arial" pitchFamily="34" charset="0"/>
                  </a:rPr>
                  <a:t>very low</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Text Box 5"/>
              <p:cNvSpPr txBox="1">
                <a:spLocks noChangeArrowheads="1"/>
              </p:cNvSpPr>
              <p:nvPr/>
            </p:nvSpPr>
            <p:spPr bwMode="auto">
              <a:xfrm>
                <a:off x="8570" y="5922"/>
                <a:ext cx="1263" cy="7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292425"/>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not reported</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6" name="Oval 45"/>
          <p:cNvSpPr/>
          <p:nvPr/>
        </p:nvSpPr>
        <p:spPr>
          <a:xfrm>
            <a:off x="5105400" y="4267200"/>
            <a:ext cx="3505200" cy="1295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INDONESIA DIBERI WARNA ABU-ABU: MEDIUM</a:t>
            </a:r>
            <a:endParaRPr lang="en-US" dirty="0"/>
          </a:p>
        </p:txBody>
      </p:sp>
      <p:cxnSp>
        <p:nvCxnSpPr>
          <p:cNvPr id="48" name="Straight Arrow Connector 47"/>
          <p:cNvCxnSpPr/>
          <p:nvPr/>
        </p:nvCxnSpPr>
        <p:spPr>
          <a:xfrm rot="5400000" flipH="1" flipV="1">
            <a:off x="7391400" y="4114800"/>
            <a:ext cx="3048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flipV="1">
            <a:off x="1524000" y="1752600"/>
            <a:ext cx="4495800" cy="411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1524000" y="3200400"/>
            <a:ext cx="5867400" cy="2667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p:nvPr/>
        </p:nvCxnSpPr>
        <p:spPr>
          <a:xfrm flipV="1">
            <a:off x="1524000" y="2514600"/>
            <a:ext cx="5791200" cy="3352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1524000" y="3505200"/>
            <a:ext cx="3352800" cy="2362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3886200" y="3962400"/>
            <a:ext cx="3657600" cy="1981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V="1">
            <a:off x="990600" y="4267200"/>
            <a:ext cx="27432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rot="5400000" flipH="1" flipV="1">
            <a:off x="1981200" y="4724400"/>
            <a:ext cx="19050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2" name="Straight Arrow Connector 71"/>
          <p:cNvCxnSpPr/>
          <p:nvPr/>
        </p:nvCxnSpPr>
        <p:spPr>
          <a:xfrm rot="5400000" flipH="1" flipV="1">
            <a:off x="1943100" y="3390900"/>
            <a:ext cx="3276600" cy="1828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p:nvPr/>
        </p:nvCxnSpPr>
        <p:spPr>
          <a:xfrm flipV="1">
            <a:off x="2667000" y="3124200"/>
            <a:ext cx="4114800" cy="2819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6" name="Straight Arrow Connector 75"/>
          <p:cNvCxnSpPr/>
          <p:nvPr/>
        </p:nvCxnSpPr>
        <p:spPr>
          <a:xfrm rot="5400000" flipH="1" flipV="1">
            <a:off x="2590800" y="2209800"/>
            <a:ext cx="3810000" cy="3657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0" name="Straight Arrow Connector 79"/>
          <p:cNvCxnSpPr/>
          <p:nvPr/>
        </p:nvCxnSpPr>
        <p:spPr>
          <a:xfrm flipV="1">
            <a:off x="2667000" y="3276600"/>
            <a:ext cx="5334000" cy="2590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bg/>
                                          </p:spTgt>
                                        </p:tgtEl>
                                        <p:attrNameLst>
                                          <p:attrName>style.visibility</p:attrName>
                                        </p:attrNameLst>
                                      </p:cBhvr>
                                      <p:to>
                                        <p:strVal val="visible"/>
                                      </p:to>
                                    </p:set>
                                    <p:anim calcmode="lin" valueType="num">
                                      <p:cBhvr additive="base">
                                        <p:cTn id="7" dur="500" fill="hold"/>
                                        <p:tgtEl>
                                          <p:spTgt spid="4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 calcmode="lin" valueType="num">
                                      <p:cBhvr additive="base">
                                        <p:cTn id="1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37890" name="Group 2"/>
          <p:cNvGrpSpPr>
            <a:grpSpLocks/>
          </p:cNvGrpSpPr>
          <p:nvPr/>
        </p:nvGrpSpPr>
        <p:grpSpPr bwMode="auto">
          <a:xfrm>
            <a:off x="228601" y="228600"/>
            <a:ext cx="8686800" cy="6398044"/>
            <a:chOff x="0" y="-332"/>
            <a:chExt cx="10375" cy="7215"/>
          </a:xfrm>
        </p:grpSpPr>
        <p:pic>
          <p:nvPicPr>
            <p:cNvPr id="37891" name="Picture 3"/>
            <p:cNvPicPr>
              <a:picLocks noChangeAspect="1" noChangeArrowheads="1"/>
            </p:cNvPicPr>
            <p:nvPr/>
          </p:nvPicPr>
          <p:blipFill>
            <a:blip r:embed="rId2"/>
            <a:srcRect/>
            <a:stretch>
              <a:fillRect/>
            </a:stretch>
          </p:blipFill>
          <p:spPr bwMode="auto">
            <a:xfrm>
              <a:off x="3" y="3"/>
              <a:ext cx="10369" cy="6880"/>
            </a:xfrm>
            <a:prstGeom prst="rect">
              <a:avLst/>
            </a:prstGeom>
            <a:noFill/>
          </p:spPr>
        </p:pic>
        <p:grpSp>
          <p:nvGrpSpPr>
            <p:cNvPr id="37892" name="Group 4"/>
            <p:cNvGrpSpPr>
              <a:grpSpLocks/>
            </p:cNvGrpSpPr>
            <p:nvPr/>
          </p:nvGrpSpPr>
          <p:grpSpPr bwMode="auto">
            <a:xfrm>
              <a:off x="3" y="3"/>
              <a:ext cx="10369" cy="6880"/>
              <a:chOff x="3" y="3"/>
              <a:chExt cx="10369" cy="6880"/>
            </a:xfrm>
          </p:grpSpPr>
          <p:sp>
            <p:nvSpPr>
              <p:cNvPr id="37893" name="Freeform 5"/>
              <p:cNvSpPr>
                <a:spLocks/>
              </p:cNvSpPr>
              <p:nvPr/>
            </p:nvSpPr>
            <p:spPr bwMode="auto">
              <a:xfrm>
                <a:off x="3" y="3"/>
                <a:ext cx="10369" cy="6880"/>
              </a:xfrm>
              <a:custGeom>
                <a:avLst/>
                <a:gdLst/>
                <a:ahLst/>
                <a:cxnLst>
                  <a:cxn ang="0">
                    <a:pos x="0" y="0"/>
                  </a:cxn>
                  <a:cxn ang="0">
                    <a:pos x="10369" y="0"/>
                  </a:cxn>
                  <a:cxn ang="0">
                    <a:pos x="10369" y="6880"/>
                  </a:cxn>
                  <a:cxn ang="0">
                    <a:pos x="0" y="6880"/>
                  </a:cxn>
                  <a:cxn ang="0">
                    <a:pos x="0" y="0"/>
                  </a:cxn>
                </a:cxnLst>
                <a:rect l="0" t="0" r="r" b="b"/>
                <a:pathLst>
                  <a:path w="10369" h="6880">
                    <a:moveTo>
                      <a:pt x="0" y="0"/>
                    </a:moveTo>
                    <a:lnTo>
                      <a:pt x="10369" y="0"/>
                    </a:lnTo>
                    <a:lnTo>
                      <a:pt x="10369" y="6880"/>
                    </a:lnTo>
                    <a:lnTo>
                      <a:pt x="0" y="6880"/>
                    </a:lnTo>
                    <a:lnTo>
                      <a:pt x="0" y="0"/>
                    </a:lnTo>
                    <a:close/>
                  </a:path>
                </a:pathLst>
              </a:custGeom>
              <a:noFill/>
              <a:ln w="3810">
                <a:solidFill>
                  <a:srgbClr val="523D7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894" name="Group 6"/>
            <p:cNvGrpSpPr>
              <a:grpSpLocks/>
            </p:cNvGrpSpPr>
            <p:nvPr/>
          </p:nvGrpSpPr>
          <p:grpSpPr bwMode="auto">
            <a:xfrm>
              <a:off x="0" y="-332"/>
              <a:ext cx="10375" cy="1069"/>
              <a:chOff x="0" y="-332"/>
              <a:chExt cx="10375" cy="1069"/>
            </a:xfrm>
          </p:grpSpPr>
          <p:sp>
            <p:nvSpPr>
              <p:cNvPr id="37895" name="Freeform 7"/>
              <p:cNvSpPr>
                <a:spLocks/>
              </p:cNvSpPr>
              <p:nvPr/>
            </p:nvSpPr>
            <p:spPr bwMode="auto">
              <a:xfrm>
                <a:off x="0" y="-332"/>
                <a:ext cx="10375" cy="1069"/>
              </a:xfrm>
              <a:custGeom>
                <a:avLst/>
                <a:gdLst/>
                <a:ahLst/>
                <a:cxnLst>
                  <a:cxn ang="0">
                    <a:pos x="0" y="0"/>
                  </a:cxn>
                  <a:cxn ang="0">
                    <a:pos x="10375" y="0"/>
                  </a:cxn>
                  <a:cxn ang="0">
                    <a:pos x="10375" y="737"/>
                  </a:cxn>
                  <a:cxn ang="0">
                    <a:pos x="0" y="737"/>
                  </a:cxn>
                  <a:cxn ang="0">
                    <a:pos x="0" y="0"/>
                  </a:cxn>
                </a:cxnLst>
                <a:rect l="0" t="0" r="r" b="b"/>
                <a:pathLst>
                  <a:path w="10375" h="737">
                    <a:moveTo>
                      <a:pt x="0" y="0"/>
                    </a:moveTo>
                    <a:lnTo>
                      <a:pt x="10375" y="0"/>
                    </a:lnTo>
                    <a:lnTo>
                      <a:pt x="10375" y="737"/>
                    </a:lnTo>
                    <a:lnTo>
                      <a:pt x="0" y="737"/>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896" name="Group 8"/>
            <p:cNvGrpSpPr>
              <a:grpSpLocks/>
            </p:cNvGrpSpPr>
            <p:nvPr/>
          </p:nvGrpSpPr>
          <p:grpSpPr bwMode="auto">
            <a:xfrm>
              <a:off x="144" y="6003"/>
              <a:ext cx="10117" cy="813"/>
              <a:chOff x="144" y="6003"/>
              <a:chExt cx="10117" cy="813"/>
            </a:xfrm>
          </p:grpSpPr>
          <p:sp>
            <p:nvSpPr>
              <p:cNvPr id="37897" name="Freeform 9"/>
              <p:cNvSpPr>
                <a:spLocks/>
              </p:cNvSpPr>
              <p:nvPr/>
            </p:nvSpPr>
            <p:spPr bwMode="auto">
              <a:xfrm>
                <a:off x="144" y="6003"/>
                <a:ext cx="10117" cy="813"/>
              </a:xfrm>
              <a:custGeom>
                <a:avLst/>
                <a:gdLst/>
                <a:ahLst/>
                <a:cxnLst>
                  <a:cxn ang="0">
                    <a:pos x="0" y="0"/>
                  </a:cxn>
                  <a:cxn ang="0">
                    <a:pos x="10117" y="0"/>
                  </a:cxn>
                  <a:cxn ang="0">
                    <a:pos x="10117" y="812"/>
                  </a:cxn>
                  <a:cxn ang="0">
                    <a:pos x="0" y="812"/>
                  </a:cxn>
                  <a:cxn ang="0">
                    <a:pos x="0" y="0"/>
                  </a:cxn>
                </a:cxnLst>
                <a:rect l="0" t="0" r="r" b="b"/>
                <a:pathLst>
                  <a:path w="10117" h="813">
                    <a:moveTo>
                      <a:pt x="0" y="0"/>
                    </a:moveTo>
                    <a:lnTo>
                      <a:pt x="10117" y="0"/>
                    </a:lnTo>
                    <a:lnTo>
                      <a:pt x="10117" y="812"/>
                    </a:lnTo>
                    <a:lnTo>
                      <a:pt x="0" y="81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898" name="Group 10"/>
            <p:cNvGrpSpPr>
              <a:grpSpLocks/>
            </p:cNvGrpSpPr>
            <p:nvPr/>
          </p:nvGrpSpPr>
          <p:grpSpPr bwMode="auto">
            <a:xfrm>
              <a:off x="1638" y="6199"/>
              <a:ext cx="546" cy="443"/>
              <a:chOff x="1638" y="6199"/>
              <a:chExt cx="546" cy="443"/>
            </a:xfrm>
          </p:grpSpPr>
          <p:sp>
            <p:nvSpPr>
              <p:cNvPr id="37899" name="Freeform 11"/>
              <p:cNvSpPr>
                <a:spLocks/>
              </p:cNvSpPr>
              <p:nvPr/>
            </p:nvSpPr>
            <p:spPr bwMode="auto">
              <a:xfrm>
                <a:off x="1638" y="6199"/>
                <a:ext cx="546" cy="443"/>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9936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902" name="Group 14"/>
            <p:cNvGrpSpPr>
              <a:grpSpLocks/>
            </p:cNvGrpSpPr>
            <p:nvPr/>
          </p:nvGrpSpPr>
          <p:grpSpPr bwMode="auto">
            <a:xfrm>
              <a:off x="3094" y="6285"/>
              <a:ext cx="455" cy="430"/>
              <a:chOff x="3094" y="6285"/>
              <a:chExt cx="455" cy="430"/>
            </a:xfrm>
          </p:grpSpPr>
          <p:sp>
            <p:nvSpPr>
              <p:cNvPr id="37903" name="Freeform 15"/>
              <p:cNvSpPr>
                <a:spLocks/>
              </p:cNvSpPr>
              <p:nvPr/>
            </p:nvSpPr>
            <p:spPr bwMode="auto">
              <a:xfrm>
                <a:off x="3094" y="6285"/>
                <a:ext cx="455" cy="430"/>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C79B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906" name="Group 18"/>
            <p:cNvGrpSpPr>
              <a:grpSpLocks/>
            </p:cNvGrpSpPr>
            <p:nvPr/>
          </p:nvGrpSpPr>
          <p:grpSpPr bwMode="auto">
            <a:xfrm>
              <a:off x="4277" y="6199"/>
              <a:ext cx="364" cy="516"/>
              <a:chOff x="4277" y="6199"/>
              <a:chExt cx="364" cy="516"/>
            </a:xfrm>
          </p:grpSpPr>
          <p:sp>
            <p:nvSpPr>
              <p:cNvPr id="37907" name="Freeform 19"/>
              <p:cNvSpPr>
                <a:spLocks/>
              </p:cNvSpPr>
              <p:nvPr/>
            </p:nvSpPr>
            <p:spPr bwMode="auto">
              <a:xfrm>
                <a:off x="4277" y="6199"/>
                <a:ext cx="364" cy="516"/>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A89F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910" name="Group 22"/>
            <p:cNvGrpSpPr>
              <a:grpSpLocks/>
            </p:cNvGrpSpPr>
            <p:nvPr/>
          </p:nvGrpSpPr>
          <p:grpSpPr bwMode="auto">
            <a:xfrm>
              <a:off x="5916" y="6199"/>
              <a:ext cx="427" cy="460"/>
              <a:chOff x="5916" y="6199"/>
              <a:chExt cx="427" cy="460"/>
            </a:xfrm>
          </p:grpSpPr>
          <p:sp>
            <p:nvSpPr>
              <p:cNvPr id="37911" name="Freeform 23"/>
              <p:cNvSpPr>
                <a:spLocks/>
              </p:cNvSpPr>
              <p:nvPr/>
            </p:nvSpPr>
            <p:spPr bwMode="auto">
              <a:xfrm>
                <a:off x="5916" y="6199"/>
                <a:ext cx="427" cy="460"/>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2381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914" name="Group 26"/>
            <p:cNvGrpSpPr>
              <a:grpSpLocks/>
            </p:cNvGrpSpPr>
            <p:nvPr/>
          </p:nvGrpSpPr>
          <p:grpSpPr bwMode="auto">
            <a:xfrm>
              <a:off x="7008" y="6199"/>
              <a:ext cx="433" cy="443"/>
              <a:chOff x="7008" y="6199"/>
              <a:chExt cx="433" cy="443"/>
            </a:xfrm>
          </p:grpSpPr>
          <p:sp>
            <p:nvSpPr>
              <p:cNvPr id="37915" name="Freeform 27"/>
              <p:cNvSpPr>
                <a:spLocks/>
              </p:cNvSpPr>
              <p:nvPr/>
            </p:nvSpPr>
            <p:spPr bwMode="auto">
              <a:xfrm>
                <a:off x="7008" y="6199"/>
                <a:ext cx="433" cy="443"/>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920" name="Group 32"/>
            <p:cNvGrpSpPr>
              <a:grpSpLocks/>
            </p:cNvGrpSpPr>
            <p:nvPr/>
          </p:nvGrpSpPr>
          <p:grpSpPr bwMode="auto">
            <a:xfrm>
              <a:off x="3" y="-332"/>
              <a:ext cx="10369" cy="7047"/>
              <a:chOff x="3" y="-332"/>
              <a:chExt cx="10369" cy="7047"/>
            </a:xfrm>
          </p:grpSpPr>
          <p:sp>
            <p:nvSpPr>
              <p:cNvPr id="37921" name="Freeform 33"/>
              <p:cNvSpPr>
                <a:spLocks/>
              </p:cNvSpPr>
              <p:nvPr/>
            </p:nvSpPr>
            <p:spPr bwMode="auto">
              <a:xfrm>
                <a:off x="8555" y="6285"/>
                <a:ext cx="455" cy="343"/>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noFill/>
              <a:ln w="3810">
                <a:solidFill>
                  <a:srgbClr val="29242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22" name="Text Box 34"/>
              <p:cNvSpPr txBox="1">
                <a:spLocks noChangeArrowheads="1"/>
              </p:cNvSpPr>
              <p:nvPr/>
            </p:nvSpPr>
            <p:spPr bwMode="auto">
              <a:xfrm>
                <a:off x="3" y="-332"/>
                <a:ext cx="10369" cy="1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err="1" smtClean="0">
                    <a:ln>
                      <a:noFill/>
                    </a:ln>
                    <a:solidFill>
                      <a:srgbClr val="FFFFFF"/>
                    </a:solidFill>
                    <a:effectLst/>
                    <a:latin typeface="Arial" pitchFamily="34" charset="0"/>
                    <a:cs typeface="Arial" pitchFamily="34" charset="0"/>
                  </a:rPr>
                  <a:t>Peta</a:t>
                </a:r>
                <a:r>
                  <a:rPr kumimoji="0" lang="en-US" sz="2000" b="1" i="0" u="none" strike="noStrike" cap="none" normalizeH="0" baseline="0" dirty="0" smtClean="0">
                    <a:ln>
                      <a:noFill/>
                    </a:ln>
                    <a:solidFill>
                      <a:srgbClr val="FFFFFF"/>
                    </a:solidFill>
                    <a:effectLst/>
                    <a:latin typeface="Arial" pitchFamily="34" charset="0"/>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cs typeface="Arial" pitchFamily="34" charset="0"/>
                  </a:rPr>
                  <a:t>negara-negara</a:t>
                </a:r>
                <a:r>
                  <a:rPr kumimoji="0" lang="en-US" sz="2000" b="1" i="0" u="none" strike="noStrike" cap="none" normalizeH="0" dirty="0" smtClean="0">
                    <a:ln>
                      <a:noFill/>
                    </a:ln>
                    <a:solidFill>
                      <a:srgbClr val="FFFFFF"/>
                    </a:solidFill>
                    <a:effectLst/>
                    <a:latin typeface="Arial"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cs typeface="Arial" pitchFamily="34" charset="0"/>
                  </a:rPr>
                  <a:t>tempat</a:t>
                </a:r>
                <a:r>
                  <a:rPr kumimoji="0" lang="en-US" sz="2000" b="1" i="0" u="none" strike="noStrike" cap="none" normalizeH="0" dirty="0" smtClean="0">
                    <a:ln>
                      <a:noFill/>
                    </a:ln>
                    <a:solidFill>
                      <a:srgbClr val="FFFFFF"/>
                    </a:solidFill>
                    <a:effectLst/>
                    <a:latin typeface="Arial" pitchFamily="34" charset="0"/>
                    <a:cs typeface="Arial" pitchFamily="34" charset="0"/>
                  </a:rPr>
                  <a:t> transit </a:t>
                </a:r>
                <a:r>
                  <a:rPr kumimoji="0" lang="en-US" sz="2000" b="1" i="0" u="none" strike="noStrike" cap="none" normalizeH="0" dirty="0" err="1" smtClean="0">
                    <a:ln>
                      <a:noFill/>
                    </a:ln>
                    <a:solidFill>
                      <a:srgbClr val="FFFFFF"/>
                    </a:solidFill>
                    <a:effectLst/>
                    <a:latin typeface="Arial" pitchFamily="34" charset="0"/>
                    <a:cs typeface="Arial" pitchFamily="34" charset="0"/>
                  </a:rPr>
                  <a:t>dari</a:t>
                </a:r>
                <a:r>
                  <a:rPr kumimoji="0" lang="en-US" sz="2000" b="1" i="0" u="none" strike="noStrike" cap="none" normalizeH="0" dirty="0" smtClean="0">
                    <a:ln>
                      <a:noFill/>
                    </a:ln>
                    <a:solidFill>
                      <a:srgbClr val="FFFFFF"/>
                    </a:solidFill>
                    <a:effectLst/>
                    <a:latin typeface="Arial"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cs typeface="Arial" pitchFamily="34" charset="0"/>
                  </a:rPr>
                  <a:t>korban</a:t>
                </a:r>
                <a:r>
                  <a:rPr kumimoji="0" lang="en-US" sz="2000" b="1" i="0" u="none" strike="noStrike" cap="none" normalizeH="0" dirty="0" smtClean="0">
                    <a:ln>
                      <a:noFill/>
                    </a:ln>
                    <a:solidFill>
                      <a:srgbClr val="FFFFFF"/>
                    </a:solidFill>
                    <a:effectLst/>
                    <a:latin typeface="Arial" pitchFamily="34" charset="0"/>
                    <a:cs typeface="Arial" pitchFamily="34" charset="0"/>
                  </a:rPr>
                  <a:t> TPPO global </a:t>
                </a:r>
                <a:r>
                  <a:rPr kumimoji="0" lang="en-US" sz="2000" b="1" i="0" u="none" strike="noStrike" cap="none" normalizeH="0" dirty="0" err="1" smtClean="0">
                    <a:ln>
                      <a:noFill/>
                    </a:ln>
                    <a:solidFill>
                      <a:srgbClr val="FFFFFF"/>
                    </a:solidFill>
                    <a:effectLst/>
                    <a:latin typeface="Arial" pitchFamily="34" charset="0"/>
                    <a:cs typeface="Arial" pitchFamily="34" charset="0"/>
                  </a:rPr>
                  <a:t>menurut</a:t>
                </a:r>
                <a:r>
                  <a:rPr kumimoji="0" lang="en-US" sz="2000" b="1" i="0" u="none" strike="noStrike" cap="none" normalizeH="0" dirty="0" smtClean="0">
                    <a:ln>
                      <a:noFill/>
                    </a:ln>
                    <a:solidFill>
                      <a:srgbClr val="FFFFFF"/>
                    </a:solidFill>
                    <a:effectLst/>
                    <a:latin typeface="Arial"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cs typeface="Arial" pitchFamily="34" charset="0"/>
                  </a:rPr>
                  <a:t>laporan</a:t>
                </a:r>
                <a:r>
                  <a:rPr kumimoji="0" lang="en-US" sz="2000" b="1" i="0" u="none" strike="noStrike" cap="none" normalizeH="0" dirty="0" smtClean="0">
                    <a:ln>
                      <a:noFill/>
                    </a:ln>
                    <a:solidFill>
                      <a:srgbClr val="FFFFFF"/>
                    </a:solidFill>
                    <a:effectLst/>
                    <a:latin typeface="Arial" pitchFamily="34" charset="0"/>
                    <a:cs typeface="Arial" pitchFamily="34" charset="0"/>
                  </a:rPr>
                  <a:t> </a:t>
                </a:r>
                <a:r>
                  <a:rPr kumimoji="0" lang="en-US" sz="2000" b="1" i="0" u="none" strike="noStrike" cap="none" normalizeH="0" dirty="0" err="1" smtClean="0">
                    <a:ln>
                      <a:noFill/>
                    </a:ln>
                    <a:solidFill>
                      <a:srgbClr val="FFFFFF"/>
                    </a:solidFill>
                    <a:effectLst/>
                    <a:latin typeface="Arial" pitchFamily="34" charset="0"/>
                    <a:cs typeface="Arial" pitchFamily="34" charset="0"/>
                  </a:rPr>
                  <a:t>kerja</a:t>
                </a:r>
                <a:r>
                  <a:rPr kumimoji="0" lang="en-US" sz="2000" b="1" i="0" u="none" strike="noStrike" cap="none" normalizeH="0" dirty="0" smtClean="0">
                    <a:ln>
                      <a:noFill/>
                    </a:ln>
                    <a:solidFill>
                      <a:srgbClr val="FFFFFF"/>
                    </a:solidFill>
                    <a:effectLst/>
                    <a:latin typeface="Arial" pitchFamily="34" charset="0"/>
                    <a:cs typeface="Arial" pitchFamily="34" charset="0"/>
                  </a:rPr>
                  <a:t> UNODC </a:t>
                </a:r>
                <a:r>
                  <a:rPr kumimoji="0" lang="en-US" sz="2000" b="1" i="0" u="none" strike="noStrike" cap="none" normalizeH="0" dirty="0" err="1" smtClean="0">
                    <a:ln>
                      <a:noFill/>
                    </a:ln>
                    <a:solidFill>
                      <a:srgbClr val="FFFFFF"/>
                    </a:solidFill>
                    <a:effectLst/>
                    <a:latin typeface="Arial" pitchFamily="34" charset="0"/>
                    <a:cs typeface="Arial" pitchFamily="34" charset="0"/>
                  </a:rPr>
                  <a:t>tahun</a:t>
                </a:r>
                <a:r>
                  <a:rPr kumimoji="0" lang="en-US" sz="2000" b="1" i="0" u="none" strike="noStrike" cap="none" normalizeH="0" dirty="0" smtClean="0">
                    <a:ln>
                      <a:noFill/>
                    </a:ln>
                    <a:solidFill>
                      <a:srgbClr val="FFFFFF"/>
                    </a:solidFill>
                    <a:effectLst/>
                    <a:latin typeface="Arial" pitchFamily="34" charset="0"/>
                    <a:cs typeface="Arial" pitchFamily="34" charset="0"/>
                  </a:rPr>
                  <a:t> 2006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923" name="Text Box 35"/>
              <p:cNvSpPr txBox="1">
                <a:spLocks noChangeArrowheads="1"/>
              </p:cNvSpPr>
              <p:nvPr/>
            </p:nvSpPr>
            <p:spPr bwMode="auto">
              <a:xfrm>
                <a:off x="198" y="6371"/>
                <a:ext cx="1167" cy="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6000"/>
                  </a:lnSpc>
                  <a:spcBef>
                    <a:spcPct val="0"/>
                  </a:spcBef>
                  <a:spcAft>
                    <a:spcPts val="1000"/>
                  </a:spcAft>
                  <a:buClrTx/>
                  <a:buSzTx/>
                  <a:buFontTx/>
                  <a:buNone/>
                  <a:tabLst/>
                </a:pPr>
                <a:r>
                  <a:rPr kumimoji="0" lang="en-US" sz="800" b="0" i="0" u="none" strike="noStrike" cap="none" normalizeH="0" baseline="0" dirty="0" smtClean="0">
                    <a:ln>
                      <a:noFill/>
                    </a:ln>
                    <a:solidFill>
                      <a:srgbClr val="292425"/>
                    </a:solidFill>
                    <a:effectLst/>
                    <a:latin typeface="Arial" pitchFamily="34" charset="0"/>
                    <a:cs typeface="Arial" pitchFamily="34" charset="0"/>
                  </a:rPr>
                  <a:t>Reported Trafficking Transits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54000"/>
                  </a:lnSpc>
                  <a:spcBef>
                    <a:spcPct val="0"/>
                  </a:spcBef>
                  <a:spcAft>
                    <a:spcPts val="1000"/>
                  </a:spcAft>
                  <a:buClrTx/>
                  <a:buSzTx/>
                  <a:buFontTx/>
                  <a:buNone/>
                  <a:tabLst/>
                </a:pPr>
                <a:r>
                  <a:rPr kumimoji="0" lang="en-US" sz="600" b="0" i="0" u="none" strike="noStrike" cap="none" normalizeH="0" baseline="0" dirty="0" smtClean="0">
                    <a:ln>
                      <a:noFill/>
                    </a:ln>
                    <a:solidFill>
                      <a:srgbClr val="292425"/>
                    </a:solidFill>
                    <a:effectLst/>
                    <a:latin typeface="Arial" pitchFamily="34" charset="0"/>
                    <a:cs typeface="Arial" pitchFamily="34" charset="0"/>
                  </a:rPr>
                  <a:t>according to the Citation Index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924" name="Text Box 36"/>
              <p:cNvSpPr txBox="1">
                <a:spLocks noChangeArrowheads="1"/>
              </p:cNvSpPr>
              <p:nvPr/>
            </p:nvSpPr>
            <p:spPr bwMode="auto">
              <a:xfrm>
                <a:off x="2366" y="6371"/>
                <a:ext cx="819" cy="3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r>
                  <a:rPr kumimoji="0" lang="en-US" sz="1600" b="1" i="0" u="none" strike="noStrike" cap="none" normalizeH="0" baseline="0" dirty="0" smtClean="0">
                    <a:ln>
                      <a:noFill/>
                    </a:ln>
                    <a:solidFill>
                      <a:srgbClr val="292425"/>
                    </a:solidFill>
                    <a:effectLst/>
                    <a:latin typeface="Arial" pitchFamily="34" charset="0"/>
                    <a:cs typeface="Arial" pitchFamily="34" charset="0"/>
                  </a:rPr>
                  <a:t>very high</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7925" name="Text Box 37"/>
              <p:cNvSpPr txBox="1">
                <a:spLocks noChangeArrowheads="1"/>
              </p:cNvSpPr>
              <p:nvPr/>
            </p:nvSpPr>
            <p:spPr bwMode="auto">
              <a:xfrm>
                <a:off x="3731" y="6456"/>
                <a:ext cx="546" cy="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r>
                  <a:rPr kumimoji="0" lang="en-US" sz="1600" b="1" i="0" u="none" strike="noStrike" cap="none" normalizeH="0" baseline="0" dirty="0" smtClean="0">
                    <a:ln>
                      <a:noFill/>
                    </a:ln>
                    <a:solidFill>
                      <a:srgbClr val="292425"/>
                    </a:solidFill>
                    <a:effectLst/>
                    <a:latin typeface="Arial" pitchFamily="34" charset="0"/>
                    <a:cs typeface="Arial" pitchFamily="34" charset="0"/>
                  </a:rPr>
                  <a:t>high</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7926" name="Text Box 38"/>
              <p:cNvSpPr txBox="1">
                <a:spLocks noChangeArrowheads="1"/>
              </p:cNvSpPr>
              <p:nvPr/>
            </p:nvSpPr>
            <p:spPr bwMode="auto">
              <a:xfrm>
                <a:off x="4823" y="6113"/>
                <a:ext cx="1042" cy="5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endParaRPr kumimoji="0" lang="en-US" b="0" i="0" u="none" strike="noStrike" cap="none" normalizeH="0" baseline="0" dirty="0" smtClean="0">
                  <a:ln>
                    <a:noFill/>
                  </a:ln>
                  <a:solidFill>
                    <a:srgbClr val="292425"/>
                  </a:solidFill>
                  <a:effectLst/>
                  <a:latin typeface="Arial" pitchFamily="34" charset="0"/>
                  <a:cs typeface="Arial" pitchFamily="34" charset="0"/>
                </a:endParaRPr>
              </a:p>
              <a:p>
                <a:pPr marL="0" marR="0" lvl="0" indent="0" algn="l" defTabSz="914400" rtl="0" eaLnBrk="1" fontAlgn="base" latinLnBrk="0" hangingPunct="1">
                  <a:lnSpc>
                    <a:spcPct val="57000"/>
                  </a:lnSpc>
                  <a:spcBef>
                    <a:spcPct val="0"/>
                  </a:spcBef>
                  <a:spcAft>
                    <a:spcPts val="1000"/>
                  </a:spcAft>
                  <a:buClrTx/>
                  <a:buSzTx/>
                  <a:buFontTx/>
                  <a:buNone/>
                  <a:tabLst/>
                </a:pPr>
                <a:r>
                  <a:rPr kumimoji="0" lang="en-US" b="1" i="0" u="none" strike="noStrike" cap="none" normalizeH="0" baseline="0" dirty="0" smtClean="0">
                    <a:ln>
                      <a:noFill/>
                    </a:ln>
                    <a:solidFill>
                      <a:srgbClr val="292425"/>
                    </a:solidFill>
                    <a:effectLst/>
                    <a:latin typeface="Arial" pitchFamily="34" charset="0"/>
                    <a:cs typeface="Arial" pitchFamily="34" charset="0"/>
                  </a:rPr>
                  <a:t>mediu</a:t>
                </a:r>
                <a:r>
                  <a:rPr kumimoji="0" lang="en-US" b="0" i="0" u="none" strike="noStrike" cap="none" normalizeH="0" baseline="0" dirty="0" smtClean="0">
                    <a:ln>
                      <a:noFill/>
                    </a:ln>
                    <a:solidFill>
                      <a:srgbClr val="292425"/>
                    </a:solidFill>
                    <a:effectLst/>
                    <a:latin typeface="Arial" pitchFamily="34" charset="0"/>
                    <a:cs typeface="Arial" pitchFamily="34" charset="0"/>
                  </a:rPr>
                  <a:t>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7927" name="Text Box 39"/>
              <p:cNvSpPr txBox="1">
                <a:spLocks noChangeArrowheads="1"/>
              </p:cNvSpPr>
              <p:nvPr/>
            </p:nvSpPr>
            <p:spPr bwMode="auto">
              <a:xfrm>
                <a:off x="6395" y="6456"/>
                <a:ext cx="522" cy="2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r>
                  <a:rPr kumimoji="0" lang="en-US" sz="1400" b="1" i="0" u="none" strike="noStrike" cap="none" normalizeH="0" baseline="0" dirty="0" smtClean="0">
                    <a:ln>
                      <a:noFill/>
                    </a:ln>
                    <a:solidFill>
                      <a:srgbClr val="292425"/>
                    </a:solidFill>
                    <a:effectLst/>
                    <a:latin typeface="Arial" pitchFamily="34" charset="0"/>
                    <a:cs typeface="Arial" pitchFamily="34" charset="0"/>
                  </a:rPr>
                  <a:t>low</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7928" name="Text Box 40"/>
              <p:cNvSpPr txBox="1">
                <a:spLocks noChangeArrowheads="1"/>
              </p:cNvSpPr>
              <p:nvPr/>
            </p:nvSpPr>
            <p:spPr bwMode="auto">
              <a:xfrm flipH="1">
                <a:off x="7463" y="6371"/>
                <a:ext cx="910" cy="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r>
                  <a:rPr kumimoji="0" lang="en-US" sz="1400" b="1" i="0" u="none" strike="noStrike" cap="none" normalizeH="0" baseline="0" dirty="0" smtClean="0">
                    <a:ln>
                      <a:noFill/>
                    </a:ln>
                    <a:solidFill>
                      <a:srgbClr val="292425"/>
                    </a:solidFill>
                    <a:effectLst/>
                    <a:latin typeface="Arial" pitchFamily="34" charset="0"/>
                    <a:cs typeface="Arial" pitchFamily="34" charset="0"/>
                  </a:rPr>
                  <a:t>very low</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7929" name="Text Box 41"/>
              <p:cNvSpPr txBox="1">
                <a:spLocks noChangeArrowheads="1"/>
              </p:cNvSpPr>
              <p:nvPr/>
            </p:nvSpPr>
            <p:spPr bwMode="auto">
              <a:xfrm>
                <a:off x="9192" y="6371"/>
                <a:ext cx="1001" cy="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57000"/>
                  </a:lnSpc>
                  <a:spcBef>
                    <a:spcPct val="0"/>
                  </a:spcBef>
                  <a:spcAft>
                    <a:spcPts val="1000"/>
                  </a:spcAft>
                  <a:buClrTx/>
                  <a:buSzTx/>
                  <a:buFontTx/>
                  <a:buNone/>
                  <a:tabLst/>
                </a:pPr>
                <a:r>
                  <a:rPr kumimoji="0" lang="en-US" sz="1400" b="0" i="0" u="none" strike="noStrike" cap="none" normalizeH="0" baseline="0" dirty="0" smtClean="0">
                    <a:ln>
                      <a:noFill/>
                    </a:ln>
                    <a:solidFill>
                      <a:srgbClr val="292425"/>
                    </a:solidFill>
                    <a:effectLst/>
                    <a:latin typeface="Arial" pitchFamily="34" charset="0"/>
                    <a:cs typeface="Arial" pitchFamily="34" charset="0"/>
                  </a:rPr>
                  <a:t>not reported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cxnSp>
        <p:nvCxnSpPr>
          <p:cNvPr id="45" name="Straight Arrow Connector 44"/>
          <p:cNvCxnSpPr/>
          <p:nvPr/>
        </p:nvCxnSpPr>
        <p:spPr>
          <a:xfrm rot="5400000" flipH="1" flipV="1">
            <a:off x="1714500" y="2552700"/>
            <a:ext cx="3657600" cy="3276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flipV="1">
            <a:off x="1905000" y="3352800"/>
            <a:ext cx="5410200" cy="2667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rot="5400000" flipH="1" flipV="1">
            <a:off x="2514600" y="3124200"/>
            <a:ext cx="3581400" cy="2362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rot="5400000" flipH="1" flipV="1">
            <a:off x="2019300" y="3467100"/>
            <a:ext cx="37338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3124200" y="3200400"/>
            <a:ext cx="3962400" cy="2895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rot="5400000" flipH="1" flipV="1">
            <a:off x="5486400" y="3962400"/>
            <a:ext cx="2133600" cy="2133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7"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9937" name="Group 1"/>
          <p:cNvGrpSpPr>
            <a:grpSpLocks/>
          </p:cNvGrpSpPr>
          <p:nvPr/>
        </p:nvGrpSpPr>
        <p:grpSpPr bwMode="auto">
          <a:xfrm>
            <a:off x="152297" y="304800"/>
            <a:ext cx="8991703" cy="6169391"/>
            <a:chOff x="0" y="0"/>
            <a:chExt cx="10554" cy="6914"/>
          </a:xfrm>
        </p:grpSpPr>
        <p:pic>
          <p:nvPicPr>
            <p:cNvPr id="39976" name="Picture 40"/>
            <p:cNvPicPr>
              <a:picLocks noChangeAspect="1" noChangeArrowheads="1"/>
            </p:cNvPicPr>
            <p:nvPr/>
          </p:nvPicPr>
          <p:blipFill>
            <a:blip r:embed="rId2"/>
            <a:srcRect/>
            <a:stretch>
              <a:fillRect/>
            </a:stretch>
          </p:blipFill>
          <p:spPr bwMode="auto">
            <a:xfrm>
              <a:off x="3" y="756"/>
              <a:ext cx="10369" cy="6157"/>
            </a:xfrm>
            <a:prstGeom prst="rect">
              <a:avLst/>
            </a:prstGeom>
            <a:noFill/>
          </p:spPr>
        </p:pic>
        <p:grpSp>
          <p:nvGrpSpPr>
            <p:cNvPr id="39974" name="Group 38"/>
            <p:cNvGrpSpPr>
              <a:grpSpLocks/>
            </p:cNvGrpSpPr>
            <p:nvPr/>
          </p:nvGrpSpPr>
          <p:grpSpPr bwMode="auto">
            <a:xfrm>
              <a:off x="3" y="756"/>
              <a:ext cx="10369" cy="6158"/>
              <a:chOff x="3" y="756"/>
              <a:chExt cx="10369" cy="6158"/>
            </a:xfrm>
          </p:grpSpPr>
          <p:sp>
            <p:nvSpPr>
              <p:cNvPr id="39975" name="Freeform 39"/>
              <p:cNvSpPr>
                <a:spLocks/>
              </p:cNvSpPr>
              <p:nvPr/>
            </p:nvSpPr>
            <p:spPr bwMode="auto">
              <a:xfrm>
                <a:off x="3" y="756"/>
                <a:ext cx="10369" cy="6158"/>
              </a:xfrm>
              <a:custGeom>
                <a:avLst/>
                <a:gdLst/>
                <a:ahLst/>
                <a:cxnLst>
                  <a:cxn ang="0">
                    <a:pos x="0" y="0"/>
                  </a:cxn>
                  <a:cxn ang="0">
                    <a:pos x="10369" y="0"/>
                  </a:cxn>
                  <a:cxn ang="0">
                    <a:pos x="10369" y="6158"/>
                  </a:cxn>
                  <a:cxn ang="0">
                    <a:pos x="0" y="6158"/>
                  </a:cxn>
                  <a:cxn ang="0">
                    <a:pos x="0" y="0"/>
                  </a:cxn>
                </a:cxnLst>
                <a:rect l="0" t="0" r="r" b="b"/>
                <a:pathLst>
                  <a:path w="10369" h="6158">
                    <a:moveTo>
                      <a:pt x="0" y="0"/>
                    </a:moveTo>
                    <a:lnTo>
                      <a:pt x="10369" y="0"/>
                    </a:lnTo>
                    <a:lnTo>
                      <a:pt x="10369" y="6158"/>
                    </a:lnTo>
                    <a:lnTo>
                      <a:pt x="0" y="6158"/>
                    </a:lnTo>
                    <a:lnTo>
                      <a:pt x="0" y="0"/>
                    </a:lnTo>
                    <a:close/>
                  </a:path>
                </a:pathLst>
              </a:custGeom>
              <a:noFill/>
              <a:ln w="3810">
                <a:solidFill>
                  <a:srgbClr val="523D7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72" name="Group 36"/>
            <p:cNvGrpSpPr>
              <a:grpSpLocks/>
            </p:cNvGrpSpPr>
            <p:nvPr/>
          </p:nvGrpSpPr>
          <p:grpSpPr bwMode="auto">
            <a:xfrm>
              <a:off x="0" y="0"/>
              <a:ext cx="10375" cy="754"/>
              <a:chOff x="0" y="0"/>
              <a:chExt cx="10375" cy="754"/>
            </a:xfrm>
          </p:grpSpPr>
          <p:sp>
            <p:nvSpPr>
              <p:cNvPr id="39973" name="Freeform 37"/>
              <p:cNvSpPr>
                <a:spLocks/>
              </p:cNvSpPr>
              <p:nvPr/>
            </p:nvSpPr>
            <p:spPr bwMode="auto">
              <a:xfrm>
                <a:off x="0" y="0"/>
                <a:ext cx="10375" cy="754"/>
              </a:xfrm>
              <a:custGeom>
                <a:avLst/>
                <a:gdLst/>
                <a:ahLst/>
                <a:cxnLst>
                  <a:cxn ang="0">
                    <a:pos x="0" y="0"/>
                  </a:cxn>
                  <a:cxn ang="0">
                    <a:pos x="10375" y="0"/>
                  </a:cxn>
                  <a:cxn ang="0">
                    <a:pos x="10375" y="753"/>
                  </a:cxn>
                  <a:cxn ang="0">
                    <a:pos x="0" y="753"/>
                  </a:cxn>
                  <a:cxn ang="0">
                    <a:pos x="0" y="0"/>
                  </a:cxn>
                </a:cxnLst>
                <a:rect l="0" t="0" r="r" b="b"/>
                <a:pathLst>
                  <a:path w="10375" h="754">
                    <a:moveTo>
                      <a:pt x="0" y="0"/>
                    </a:moveTo>
                    <a:lnTo>
                      <a:pt x="10375" y="0"/>
                    </a:lnTo>
                    <a:lnTo>
                      <a:pt x="10375" y="753"/>
                    </a:lnTo>
                    <a:lnTo>
                      <a:pt x="0" y="753"/>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70" name="Group 34"/>
            <p:cNvGrpSpPr>
              <a:grpSpLocks/>
            </p:cNvGrpSpPr>
            <p:nvPr/>
          </p:nvGrpSpPr>
          <p:grpSpPr bwMode="auto">
            <a:xfrm>
              <a:off x="339" y="6022"/>
              <a:ext cx="10215" cy="882"/>
              <a:chOff x="339" y="6022"/>
              <a:chExt cx="10215" cy="882"/>
            </a:xfrm>
          </p:grpSpPr>
          <p:sp>
            <p:nvSpPr>
              <p:cNvPr id="39971" name="Freeform 35"/>
              <p:cNvSpPr>
                <a:spLocks/>
              </p:cNvSpPr>
              <p:nvPr/>
            </p:nvSpPr>
            <p:spPr bwMode="auto">
              <a:xfrm>
                <a:off x="339" y="6022"/>
                <a:ext cx="10215" cy="882"/>
              </a:xfrm>
              <a:custGeom>
                <a:avLst/>
                <a:gdLst/>
                <a:ahLst/>
                <a:cxnLst>
                  <a:cxn ang="0">
                    <a:pos x="0" y="0"/>
                  </a:cxn>
                  <a:cxn ang="0">
                    <a:pos x="10215" y="0"/>
                  </a:cxn>
                  <a:cxn ang="0">
                    <a:pos x="10215" y="881"/>
                  </a:cxn>
                  <a:cxn ang="0">
                    <a:pos x="0" y="881"/>
                  </a:cxn>
                  <a:cxn ang="0">
                    <a:pos x="0" y="0"/>
                  </a:cxn>
                </a:cxnLst>
                <a:rect l="0" t="0" r="r" b="b"/>
                <a:pathLst>
                  <a:path w="10215" h="882">
                    <a:moveTo>
                      <a:pt x="0" y="0"/>
                    </a:moveTo>
                    <a:lnTo>
                      <a:pt x="10215" y="0"/>
                    </a:lnTo>
                    <a:lnTo>
                      <a:pt x="10215" y="881"/>
                    </a:lnTo>
                    <a:lnTo>
                      <a:pt x="0" y="88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68" name="Group 32"/>
            <p:cNvGrpSpPr>
              <a:grpSpLocks/>
            </p:cNvGrpSpPr>
            <p:nvPr/>
          </p:nvGrpSpPr>
          <p:grpSpPr bwMode="auto">
            <a:xfrm>
              <a:off x="1878" y="6266"/>
              <a:ext cx="447" cy="407"/>
              <a:chOff x="1878" y="6266"/>
              <a:chExt cx="447" cy="407"/>
            </a:xfrm>
          </p:grpSpPr>
          <p:sp>
            <p:nvSpPr>
              <p:cNvPr id="39969" name="Freeform 33"/>
              <p:cNvSpPr>
                <a:spLocks/>
              </p:cNvSpPr>
              <p:nvPr/>
            </p:nvSpPr>
            <p:spPr bwMode="auto">
              <a:xfrm>
                <a:off x="1878" y="6266"/>
                <a:ext cx="447" cy="407"/>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9936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64" name="Group 28"/>
            <p:cNvGrpSpPr>
              <a:grpSpLocks/>
            </p:cNvGrpSpPr>
            <p:nvPr/>
          </p:nvGrpSpPr>
          <p:grpSpPr bwMode="auto">
            <a:xfrm>
              <a:off x="2862" y="6266"/>
              <a:ext cx="447" cy="407"/>
              <a:chOff x="2862" y="6266"/>
              <a:chExt cx="447" cy="407"/>
            </a:xfrm>
          </p:grpSpPr>
          <p:sp>
            <p:nvSpPr>
              <p:cNvPr id="39965" name="Freeform 29"/>
              <p:cNvSpPr>
                <a:spLocks/>
              </p:cNvSpPr>
              <p:nvPr/>
            </p:nvSpPr>
            <p:spPr bwMode="auto">
              <a:xfrm>
                <a:off x="2862" y="6266"/>
                <a:ext cx="447" cy="407"/>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C79B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60" name="Group 24"/>
            <p:cNvGrpSpPr>
              <a:grpSpLocks/>
            </p:cNvGrpSpPr>
            <p:nvPr/>
          </p:nvGrpSpPr>
          <p:grpSpPr bwMode="auto">
            <a:xfrm>
              <a:off x="4025" y="6266"/>
              <a:ext cx="447" cy="407"/>
              <a:chOff x="4025" y="6266"/>
              <a:chExt cx="447" cy="407"/>
            </a:xfrm>
          </p:grpSpPr>
          <p:sp>
            <p:nvSpPr>
              <p:cNvPr id="39961" name="Freeform 25"/>
              <p:cNvSpPr>
                <a:spLocks/>
              </p:cNvSpPr>
              <p:nvPr/>
            </p:nvSpPr>
            <p:spPr bwMode="auto">
              <a:xfrm>
                <a:off x="4025" y="6266"/>
                <a:ext cx="447" cy="407"/>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A89F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56" name="Group 20"/>
            <p:cNvGrpSpPr>
              <a:grpSpLocks/>
            </p:cNvGrpSpPr>
            <p:nvPr/>
          </p:nvGrpSpPr>
          <p:grpSpPr bwMode="auto">
            <a:xfrm>
              <a:off x="5545" y="6266"/>
              <a:ext cx="537" cy="488"/>
              <a:chOff x="5545" y="6266"/>
              <a:chExt cx="537" cy="488"/>
            </a:xfrm>
          </p:grpSpPr>
          <p:sp>
            <p:nvSpPr>
              <p:cNvPr id="39957" name="Freeform 21"/>
              <p:cNvSpPr>
                <a:spLocks/>
              </p:cNvSpPr>
              <p:nvPr/>
            </p:nvSpPr>
            <p:spPr bwMode="auto">
              <a:xfrm>
                <a:off x="5545" y="6266"/>
                <a:ext cx="537" cy="488"/>
              </a:xfrm>
              <a:custGeom>
                <a:avLst/>
                <a:gdLst/>
                <a:ahLst/>
                <a:cxnLst>
                  <a:cxn ang="0">
                    <a:pos x="342" y="0"/>
                  </a:cxn>
                  <a:cxn ang="0">
                    <a:pos x="0" y="0"/>
                  </a:cxn>
                  <a:cxn ang="0">
                    <a:pos x="0" y="270"/>
                  </a:cxn>
                  <a:cxn ang="0">
                    <a:pos x="342" y="270"/>
                  </a:cxn>
                  <a:cxn ang="0">
                    <a:pos x="342" y="0"/>
                  </a:cxn>
                </a:cxnLst>
                <a:rect l="0" t="0" r="r" b="b"/>
                <a:pathLst>
                  <a:path w="342" h="271">
                    <a:moveTo>
                      <a:pt x="342" y="0"/>
                    </a:moveTo>
                    <a:lnTo>
                      <a:pt x="0" y="0"/>
                    </a:lnTo>
                    <a:lnTo>
                      <a:pt x="0" y="270"/>
                    </a:lnTo>
                    <a:lnTo>
                      <a:pt x="342" y="270"/>
                    </a:lnTo>
                    <a:lnTo>
                      <a:pt x="342" y="0"/>
                    </a:lnTo>
                    <a:close/>
                  </a:path>
                </a:pathLst>
              </a:custGeom>
              <a:solidFill>
                <a:srgbClr val="2381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52" name="Group 16"/>
            <p:cNvGrpSpPr>
              <a:grpSpLocks/>
            </p:cNvGrpSpPr>
            <p:nvPr/>
          </p:nvGrpSpPr>
          <p:grpSpPr bwMode="auto">
            <a:xfrm>
              <a:off x="6708" y="6347"/>
              <a:ext cx="342" cy="271"/>
              <a:chOff x="6708" y="6347"/>
              <a:chExt cx="342" cy="271"/>
            </a:xfrm>
          </p:grpSpPr>
          <p:sp>
            <p:nvSpPr>
              <p:cNvPr id="39953" name="Freeform 17"/>
              <p:cNvSpPr>
                <a:spLocks/>
              </p:cNvSpPr>
              <p:nvPr/>
            </p:nvSpPr>
            <p:spPr bwMode="auto">
              <a:xfrm>
                <a:off x="6708" y="6347"/>
                <a:ext cx="342" cy="271"/>
              </a:xfrm>
              <a:custGeom>
                <a:avLst/>
                <a:gdLst/>
                <a:ahLst/>
                <a:cxnLst>
                  <a:cxn ang="0">
                    <a:pos x="0" y="0"/>
                  </a:cxn>
                  <a:cxn ang="0">
                    <a:pos x="341" y="0"/>
                  </a:cxn>
                  <a:cxn ang="0">
                    <a:pos x="341" y="270"/>
                  </a:cxn>
                  <a:cxn ang="0">
                    <a:pos x="0" y="270"/>
                  </a:cxn>
                  <a:cxn ang="0">
                    <a:pos x="0" y="0"/>
                  </a:cxn>
                </a:cxnLst>
                <a:rect l="0" t="0" r="r" b="b"/>
                <a:pathLst>
                  <a:path w="342" h="271">
                    <a:moveTo>
                      <a:pt x="0" y="0"/>
                    </a:moveTo>
                    <a:lnTo>
                      <a:pt x="341" y="0"/>
                    </a:lnTo>
                    <a:lnTo>
                      <a:pt x="341" y="270"/>
                    </a:lnTo>
                    <a:lnTo>
                      <a:pt x="0" y="270"/>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48" name="Group 12"/>
            <p:cNvGrpSpPr>
              <a:grpSpLocks/>
            </p:cNvGrpSpPr>
            <p:nvPr/>
          </p:nvGrpSpPr>
          <p:grpSpPr bwMode="auto">
            <a:xfrm>
              <a:off x="7922" y="6382"/>
              <a:ext cx="342" cy="271"/>
              <a:chOff x="7922" y="6382"/>
              <a:chExt cx="342" cy="271"/>
            </a:xfrm>
          </p:grpSpPr>
          <p:sp>
            <p:nvSpPr>
              <p:cNvPr id="39949" name="Freeform 13"/>
              <p:cNvSpPr>
                <a:spLocks/>
              </p:cNvSpPr>
              <p:nvPr/>
            </p:nvSpPr>
            <p:spPr bwMode="auto">
              <a:xfrm>
                <a:off x="7922" y="6382"/>
                <a:ext cx="342" cy="271"/>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938" name="Group 2"/>
            <p:cNvGrpSpPr>
              <a:grpSpLocks/>
            </p:cNvGrpSpPr>
            <p:nvPr/>
          </p:nvGrpSpPr>
          <p:grpSpPr bwMode="auto">
            <a:xfrm>
              <a:off x="3" y="0"/>
              <a:ext cx="10369" cy="6760"/>
              <a:chOff x="3" y="0"/>
              <a:chExt cx="10369" cy="6760"/>
            </a:xfrm>
          </p:grpSpPr>
          <p:sp>
            <p:nvSpPr>
              <p:cNvPr id="39947" name="Freeform 11"/>
              <p:cNvSpPr>
                <a:spLocks/>
              </p:cNvSpPr>
              <p:nvPr/>
            </p:nvSpPr>
            <p:spPr bwMode="auto">
              <a:xfrm>
                <a:off x="7922" y="6382"/>
                <a:ext cx="342" cy="271"/>
              </a:xfrm>
              <a:custGeom>
                <a:avLst/>
                <a:gdLst/>
                <a:ahLst/>
                <a:cxnLst>
                  <a:cxn ang="0">
                    <a:pos x="0" y="0"/>
                  </a:cxn>
                  <a:cxn ang="0">
                    <a:pos x="342" y="0"/>
                  </a:cxn>
                  <a:cxn ang="0">
                    <a:pos x="342" y="270"/>
                  </a:cxn>
                  <a:cxn ang="0">
                    <a:pos x="0" y="270"/>
                  </a:cxn>
                  <a:cxn ang="0">
                    <a:pos x="0" y="0"/>
                  </a:cxn>
                </a:cxnLst>
                <a:rect l="0" t="0" r="r" b="b"/>
                <a:pathLst>
                  <a:path w="342" h="271">
                    <a:moveTo>
                      <a:pt x="0" y="0"/>
                    </a:moveTo>
                    <a:lnTo>
                      <a:pt x="342" y="0"/>
                    </a:lnTo>
                    <a:lnTo>
                      <a:pt x="342" y="270"/>
                    </a:lnTo>
                    <a:lnTo>
                      <a:pt x="0" y="270"/>
                    </a:lnTo>
                    <a:lnTo>
                      <a:pt x="0" y="0"/>
                    </a:lnTo>
                    <a:close/>
                  </a:path>
                </a:pathLst>
              </a:custGeom>
              <a:noFill/>
              <a:ln w="3810">
                <a:solidFill>
                  <a:srgbClr val="29242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6" name="Text Box 10"/>
              <p:cNvSpPr txBox="1">
                <a:spLocks noChangeArrowheads="1"/>
              </p:cNvSpPr>
              <p:nvPr/>
            </p:nvSpPr>
            <p:spPr bwMode="auto">
              <a:xfrm>
                <a:off x="3" y="0"/>
                <a:ext cx="10369" cy="7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Peta</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Negara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tujuan</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1" u="none" strike="noStrike" cap="none" normalizeH="0" baseline="0" dirty="0" smtClean="0">
                    <a:ln>
                      <a:noFill/>
                    </a:ln>
                    <a:solidFill>
                      <a:srgbClr val="FFFFFF"/>
                    </a:solidFill>
                    <a:effectLst/>
                    <a:latin typeface="Arial" pitchFamily="34" charset="0"/>
                    <a:ea typeface="Calibri" pitchFamily="34" charset="0"/>
                    <a:cs typeface="Arial" pitchFamily="34" charset="0"/>
                  </a:rPr>
                  <a:t>Countries of Destination</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dari</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para</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korban</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TPPO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menurut</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laporan</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kerja</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UNODC </a:t>
                </a:r>
                <a:r>
                  <a:rPr kumimoji="0" lang="en-US" b="1"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tahun</a:t>
                </a:r>
                <a:r>
                  <a:rPr kumimoji="0" lang="en-US" b="1" i="0" u="none" strike="noStrike" cap="none" normalizeH="0" baseline="0" dirty="0" smtClean="0">
                    <a:ln>
                      <a:noFill/>
                    </a:ln>
                    <a:solidFill>
                      <a:srgbClr val="FFFFFF"/>
                    </a:solidFill>
                    <a:effectLst/>
                    <a:latin typeface="Arial" pitchFamily="34" charset="0"/>
                    <a:ea typeface="Calibri" pitchFamily="34" charset="0"/>
                    <a:cs typeface="Arial" pitchFamily="34" charset="0"/>
                  </a:rPr>
                  <a:t> 2006</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Text Box 9"/>
              <p:cNvSpPr txBox="1">
                <a:spLocks noChangeArrowheads="1"/>
              </p:cNvSpPr>
              <p:nvPr/>
            </p:nvSpPr>
            <p:spPr bwMode="auto">
              <a:xfrm>
                <a:off x="151" y="6347"/>
                <a:ext cx="743" cy="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292425"/>
                    </a:solidFill>
                    <a:effectLst/>
                    <a:latin typeface="Arial" pitchFamily="34" charset="0"/>
                    <a:ea typeface="Calibri" pitchFamily="34" charset="0"/>
                    <a:cs typeface="Arial" pitchFamily="34" charset="0"/>
                  </a:rPr>
                  <a:t>Reported Trafficking Destinations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292425"/>
                    </a:solidFill>
                    <a:effectLst/>
                    <a:latin typeface="Arial" pitchFamily="34" charset="0"/>
                    <a:ea typeface="Calibri" pitchFamily="34" charset="0"/>
                    <a:cs typeface="Arial" pitchFamily="34" charset="0"/>
                  </a:rPr>
                  <a:t>according to the Citation Index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4" name="Text Box 8"/>
              <p:cNvSpPr txBox="1">
                <a:spLocks noChangeArrowheads="1"/>
              </p:cNvSpPr>
              <p:nvPr/>
            </p:nvSpPr>
            <p:spPr bwMode="auto">
              <a:xfrm>
                <a:off x="2415" y="6266"/>
                <a:ext cx="585" cy="3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very high</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43" name="Text Box 7"/>
              <p:cNvSpPr txBox="1">
                <a:spLocks noChangeArrowheads="1"/>
              </p:cNvSpPr>
              <p:nvPr/>
            </p:nvSpPr>
            <p:spPr bwMode="auto">
              <a:xfrm>
                <a:off x="3399" y="6347"/>
                <a:ext cx="626" cy="3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92425"/>
                    </a:solidFill>
                    <a:effectLst/>
                    <a:latin typeface="Arial" pitchFamily="34" charset="0"/>
                    <a:ea typeface="Calibri" pitchFamily="34" charset="0"/>
                    <a:cs typeface="Arial" pitchFamily="34" charset="0"/>
                  </a:rPr>
                  <a:t>high</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9942" name="Text Box 6"/>
              <p:cNvSpPr txBox="1">
                <a:spLocks noChangeArrowheads="1"/>
              </p:cNvSpPr>
              <p:nvPr/>
            </p:nvSpPr>
            <p:spPr bwMode="auto">
              <a:xfrm>
                <a:off x="4561" y="6429"/>
                <a:ext cx="984" cy="2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medium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41" name="Text Box 5"/>
              <p:cNvSpPr txBox="1">
                <a:spLocks noChangeArrowheads="1"/>
              </p:cNvSpPr>
              <p:nvPr/>
            </p:nvSpPr>
            <p:spPr bwMode="auto">
              <a:xfrm>
                <a:off x="6171" y="6347"/>
                <a:ext cx="447" cy="3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low</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40" name="Text Box 4"/>
              <p:cNvSpPr txBox="1">
                <a:spLocks noChangeArrowheads="1"/>
              </p:cNvSpPr>
              <p:nvPr/>
            </p:nvSpPr>
            <p:spPr bwMode="auto">
              <a:xfrm>
                <a:off x="7234" y="6266"/>
                <a:ext cx="529" cy="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very low</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39" name="Text Box 3"/>
              <p:cNvSpPr txBox="1">
                <a:spLocks noChangeArrowheads="1"/>
              </p:cNvSpPr>
              <p:nvPr/>
            </p:nvSpPr>
            <p:spPr bwMode="auto">
              <a:xfrm>
                <a:off x="8318" y="6429"/>
                <a:ext cx="1760" cy="3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92425"/>
                    </a:solidFill>
                    <a:effectLst/>
                    <a:latin typeface="Arial" pitchFamily="34" charset="0"/>
                    <a:ea typeface="Calibri" pitchFamily="34" charset="0"/>
                    <a:cs typeface="Arial" pitchFamily="34" charset="0"/>
                  </a:rPr>
                  <a:t>not reported</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3" name="Oval 42"/>
          <p:cNvSpPr/>
          <p:nvPr/>
        </p:nvSpPr>
        <p:spPr>
          <a:xfrm>
            <a:off x="0" y="4038600"/>
            <a:ext cx="4419600" cy="18288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err="1" smtClean="0"/>
              <a:t>Tempat</a:t>
            </a:r>
            <a:r>
              <a:rPr lang="en-US" dirty="0" smtClean="0"/>
              <a:t> </a:t>
            </a:r>
            <a:r>
              <a:rPr lang="en-US" dirty="0" err="1" smtClean="0"/>
              <a:t>penjualan</a:t>
            </a:r>
            <a:r>
              <a:rPr lang="en-US" dirty="0" smtClean="0"/>
              <a:t> </a:t>
            </a:r>
            <a:r>
              <a:rPr lang="en-US" dirty="0" err="1" smtClean="0"/>
              <a:t>korban</a:t>
            </a:r>
            <a:r>
              <a:rPr lang="en-US" dirty="0" smtClean="0"/>
              <a:t> TPPO </a:t>
            </a:r>
            <a:r>
              <a:rPr lang="en-US" dirty="0" err="1" smtClean="0"/>
              <a:t>umumnya</a:t>
            </a:r>
            <a:r>
              <a:rPr lang="en-US" dirty="0" smtClean="0"/>
              <a:t> </a:t>
            </a:r>
            <a:r>
              <a:rPr lang="en-US" dirty="0" err="1" smtClean="0"/>
              <a:t>di</a:t>
            </a:r>
            <a:r>
              <a:rPr lang="en-US" dirty="0" smtClean="0"/>
              <a:t> negara2 </a:t>
            </a:r>
            <a:r>
              <a:rPr lang="en-US" dirty="0" err="1" smtClean="0"/>
              <a:t>industri</a:t>
            </a:r>
            <a:r>
              <a:rPr lang="en-US" dirty="0" smtClean="0"/>
              <a:t> </a:t>
            </a:r>
            <a:r>
              <a:rPr lang="en-US" dirty="0" err="1" smtClean="0"/>
              <a:t>maju</a:t>
            </a:r>
            <a:r>
              <a:rPr lang="en-US" dirty="0" smtClean="0"/>
              <a:t>: </a:t>
            </a:r>
          </a:p>
          <a:p>
            <a:pPr algn="ctr"/>
            <a:r>
              <a:rPr lang="en-US" dirty="0" err="1" smtClean="0"/>
              <a:t>Amerika</a:t>
            </a:r>
            <a:r>
              <a:rPr lang="en-US" dirty="0" smtClean="0"/>
              <a:t> Utara, </a:t>
            </a:r>
            <a:r>
              <a:rPr lang="en-US" dirty="0" err="1" smtClean="0"/>
              <a:t>Eropa</a:t>
            </a:r>
            <a:r>
              <a:rPr lang="en-US" dirty="0" smtClean="0"/>
              <a:t>  Barat, Australia, </a:t>
            </a:r>
            <a:r>
              <a:rPr lang="en-US" dirty="0" err="1" smtClean="0"/>
              <a:t>Tailan</a:t>
            </a:r>
            <a:r>
              <a:rPr lang="en-US" dirty="0" smtClean="0"/>
              <a:t>, </a:t>
            </a:r>
            <a:r>
              <a:rPr lang="en-US" dirty="0" err="1" smtClean="0"/>
              <a:t>Jepang</a:t>
            </a:r>
            <a:r>
              <a:rPr lang="en-US" dirty="0" smtClean="0"/>
              <a:t>, </a:t>
            </a:r>
            <a:r>
              <a:rPr lang="en-US" dirty="0" err="1" smtClean="0"/>
              <a:t>Turki</a:t>
            </a:r>
            <a:endParaRPr lang="en-US" dirty="0"/>
          </a:p>
        </p:txBody>
      </p:sp>
      <p:cxnSp>
        <p:nvCxnSpPr>
          <p:cNvPr id="45" name="Straight Arrow Connector 44"/>
          <p:cNvCxnSpPr/>
          <p:nvPr/>
        </p:nvCxnSpPr>
        <p:spPr>
          <a:xfrm rot="16200000" flipV="1">
            <a:off x="990600" y="3124200"/>
            <a:ext cx="18288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1905000" y="2362200"/>
            <a:ext cx="27432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rot="16200000" flipH="1">
            <a:off x="4705350" y="1390650"/>
            <a:ext cx="381000" cy="5676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flipV="1">
            <a:off x="1905000" y="2514600"/>
            <a:ext cx="5410200" cy="16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flipV="1">
            <a:off x="1981200" y="3048000"/>
            <a:ext cx="48006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flipV="1">
            <a:off x="2057400" y="3276600"/>
            <a:ext cx="52578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flipV="1">
            <a:off x="1905000" y="2590800"/>
            <a:ext cx="61722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flipV="1">
            <a:off x="1905000" y="2514600"/>
            <a:ext cx="3429000" cy="16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Straight Arrow Connector 97"/>
          <p:cNvCxnSpPr>
            <a:stCxn id="43" idx="0"/>
          </p:cNvCxnSpPr>
          <p:nvPr/>
        </p:nvCxnSpPr>
        <p:spPr>
          <a:xfrm rot="5400000" flipH="1" flipV="1">
            <a:off x="3352800" y="1676400"/>
            <a:ext cx="1219200" cy="3505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bg/>
                                          </p:spTgt>
                                        </p:tgtEl>
                                        <p:attrNameLst>
                                          <p:attrName>style.visibility</p:attrName>
                                        </p:attrNameLst>
                                      </p:cBhvr>
                                      <p:to>
                                        <p:strVal val="visible"/>
                                      </p:to>
                                    </p:set>
                                    <p:anim calcmode="lin" valueType="num">
                                      <p:cBhvr additive="base">
                                        <p:cTn id="7"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 calcmode="lin" valueType="num">
                                      <p:cBhvr additive="base">
                                        <p:cTn id="1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xEl>
                                              <p:pRg st="1" end="1"/>
                                            </p:txEl>
                                          </p:spTgt>
                                        </p:tgtEl>
                                        <p:attrNameLst>
                                          <p:attrName>style.visibility</p:attrName>
                                        </p:attrNameLst>
                                      </p:cBhvr>
                                      <p:to>
                                        <p:strVal val="visible"/>
                                      </p:to>
                                    </p:set>
                                    <p:anim calcmode="lin" valueType="num">
                                      <p:cBhvr additive="base">
                                        <p:cTn id="15" dur="500" fill="hold"/>
                                        <p:tgtEl>
                                          <p:spTgt spid="4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fill="hold"/>
                                        <p:tgtEl>
                                          <p:spTgt spid="75"/>
                                        </p:tgtEl>
                                        <p:attrNameLst>
                                          <p:attrName>ppt_x</p:attrName>
                                        </p:attrNameLst>
                                      </p:cBhvr>
                                      <p:tavLst>
                                        <p:tav tm="0">
                                          <p:val>
                                            <p:strVal val="#ppt_x"/>
                                          </p:val>
                                        </p:tav>
                                        <p:tav tm="100000">
                                          <p:val>
                                            <p:strVal val="#ppt_x"/>
                                          </p:val>
                                        </p:tav>
                                      </p:tavLst>
                                    </p:anim>
                                    <p:anim calcmode="lin" valueType="num">
                                      <p:cBhvr additive="base">
                                        <p:cTn id="5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500" fill="hold"/>
                                        <p:tgtEl>
                                          <p:spTgt spid="98"/>
                                        </p:tgtEl>
                                        <p:attrNameLst>
                                          <p:attrName>ppt_x</p:attrName>
                                        </p:attrNameLst>
                                      </p:cBhvr>
                                      <p:tavLst>
                                        <p:tav tm="0">
                                          <p:val>
                                            <p:strVal val="#ppt_x"/>
                                          </p:val>
                                        </p:tav>
                                        <p:tav tm="100000">
                                          <p:val>
                                            <p:strVal val="#ppt_x"/>
                                          </p:val>
                                        </p:tav>
                                      </p:tavLst>
                                    </p:anim>
                                    <p:anim calcmode="lin" valueType="num">
                                      <p:cBhvr additive="base">
                                        <p:cTn id="7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8" name="Rectangle 8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9" name="Rectangle 1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1054" name="Group 94"/>
          <p:cNvGrpSpPr>
            <a:grpSpLocks/>
          </p:cNvGrpSpPr>
          <p:nvPr/>
        </p:nvGrpSpPr>
        <p:grpSpPr bwMode="auto">
          <a:xfrm>
            <a:off x="152400" y="228600"/>
            <a:ext cx="8763000" cy="6245872"/>
            <a:chOff x="0" y="0"/>
            <a:chExt cx="10375" cy="7413"/>
          </a:xfrm>
        </p:grpSpPr>
        <p:pic>
          <p:nvPicPr>
            <p:cNvPr id="41078" name="Picture 118"/>
            <p:cNvPicPr>
              <a:picLocks noChangeAspect="1" noChangeArrowheads="1"/>
            </p:cNvPicPr>
            <p:nvPr/>
          </p:nvPicPr>
          <p:blipFill>
            <a:blip r:embed="rId2"/>
            <a:srcRect/>
            <a:stretch>
              <a:fillRect/>
            </a:stretch>
          </p:blipFill>
          <p:spPr bwMode="auto">
            <a:xfrm>
              <a:off x="3" y="749"/>
              <a:ext cx="10369" cy="6663"/>
            </a:xfrm>
            <a:prstGeom prst="rect">
              <a:avLst/>
            </a:prstGeom>
            <a:noFill/>
          </p:spPr>
        </p:pic>
        <p:grpSp>
          <p:nvGrpSpPr>
            <p:cNvPr id="41076" name="Group 116"/>
            <p:cNvGrpSpPr>
              <a:grpSpLocks/>
            </p:cNvGrpSpPr>
            <p:nvPr/>
          </p:nvGrpSpPr>
          <p:grpSpPr bwMode="auto">
            <a:xfrm>
              <a:off x="3" y="749"/>
              <a:ext cx="10369" cy="6664"/>
              <a:chOff x="3" y="749"/>
              <a:chExt cx="10369" cy="6664"/>
            </a:xfrm>
          </p:grpSpPr>
          <p:sp>
            <p:nvSpPr>
              <p:cNvPr id="41077" name="Freeform 117"/>
              <p:cNvSpPr>
                <a:spLocks/>
              </p:cNvSpPr>
              <p:nvPr/>
            </p:nvSpPr>
            <p:spPr bwMode="auto">
              <a:xfrm>
                <a:off x="3" y="749"/>
                <a:ext cx="10369" cy="6664"/>
              </a:xfrm>
              <a:custGeom>
                <a:avLst/>
                <a:gdLst/>
                <a:ahLst/>
                <a:cxnLst>
                  <a:cxn ang="0">
                    <a:pos x="0" y="0"/>
                  </a:cxn>
                  <a:cxn ang="0">
                    <a:pos x="10369" y="0"/>
                  </a:cxn>
                  <a:cxn ang="0">
                    <a:pos x="10369" y="6664"/>
                  </a:cxn>
                  <a:cxn ang="0">
                    <a:pos x="0" y="6664"/>
                  </a:cxn>
                  <a:cxn ang="0">
                    <a:pos x="0" y="0"/>
                  </a:cxn>
                </a:cxnLst>
                <a:rect l="0" t="0" r="r" b="b"/>
                <a:pathLst>
                  <a:path w="10369" h="6664">
                    <a:moveTo>
                      <a:pt x="0" y="0"/>
                    </a:moveTo>
                    <a:lnTo>
                      <a:pt x="10369" y="0"/>
                    </a:lnTo>
                    <a:lnTo>
                      <a:pt x="10369" y="6664"/>
                    </a:lnTo>
                    <a:lnTo>
                      <a:pt x="0" y="6664"/>
                    </a:lnTo>
                    <a:lnTo>
                      <a:pt x="0" y="0"/>
                    </a:lnTo>
                    <a:close/>
                  </a:path>
                </a:pathLst>
              </a:custGeom>
              <a:noFill/>
              <a:ln w="3810">
                <a:solidFill>
                  <a:srgbClr val="523D7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74" name="Group 114"/>
            <p:cNvGrpSpPr>
              <a:grpSpLocks/>
            </p:cNvGrpSpPr>
            <p:nvPr/>
          </p:nvGrpSpPr>
          <p:grpSpPr bwMode="auto">
            <a:xfrm>
              <a:off x="0" y="0"/>
              <a:ext cx="10375" cy="754"/>
              <a:chOff x="0" y="0"/>
              <a:chExt cx="10375" cy="754"/>
            </a:xfrm>
          </p:grpSpPr>
          <p:sp>
            <p:nvSpPr>
              <p:cNvPr id="41075" name="Freeform 115"/>
              <p:cNvSpPr>
                <a:spLocks/>
              </p:cNvSpPr>
              <p:nvPr/>
            </p:nvSpPr>
            <p:spPr bwMode="auto">
              <a:xfrm>
                <a:off x="0" y="0"/>
                <a:ext cx="10375" cy="754"/>
              </a:xfrm>
              <a:custGeom>
                <a:avLst/>
                <a:gdLst/>
                <a:ahLst/>
                <a:cxnLst>
                  <a:cxn ang="0">
                    <a:pos x="0" y="0"/>
                  </a:cxn>
                  <a:cxn ang="0">
                    <a:pos x="10375" y="0"/>
                  </a:cxn>
                  <a:cxn ang="0">
                    <a:pos x="10375" y="754"/>
                  </a:cxn>
                  <a:cxn ang="0">
                    <a:pos x="0" y="754"/>
                  </a:cxn>
                  <a:cxn ang="0">
                    <a:pos x="0" y="0"/>
                  </a:cxn>
                </a:cxnLst>
                <a:rect l="0" t="0" r="r" b="b"/>
                <a:pathLst>
                  <a:path w="10375" h="754">
                    <a:moveTo>
                      <a:pt x="0" y="0"/>
                    </a:moveTo>
                    <a:lnTo>
                      <a:pt x="10375" y="0"/>
                    </a:lnTo>
                    <a:lnTo>
                      <a:pt x="10375" y="754"/>
                    </a:lnTo>
                    <a:lnTo>
                      <a:pt x="0" y="754"/>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72" name="Group 112"/>
            <p:cNvGrpSpPr>
              <a:grpSpLocks/>
            </p:cNvGrpSpPr>
            <p:nvPr/>
          </p:nvGrpSpPr>
          <p:grpSpPr bwMode="auto">
            <a:xfrm>
              <a:off x="60" y="6523"/>
              <a:ext cx="10218" cy="766"/>
              <a:chOff x="60" y="6523"/>
              <a:chExt cx="10218" cy="766"/>
            </a:xfrm>
          </p:grpSpPr>
          <p:sp>
            <p:nvSpPr>
              <p:cNvPr id="41073" name="Freeform 113"/>
              <p:cNvSpPr>
                <a:spLocks/>
              </p:cNvSpPr>
              <p:nvPr/>
            </p:nvSpPr>
            <p:spPr bwMode="auto">
              <a:xfrm>
                <a:off x="60" y="6523"/>
                <a:ext cx="10218" cy="766"/>
              </a:xfrm>
              <a:custGeom>
                <a:avLst/>
                <a:gdLst/>
                <a:ahLst/>
                <a:cxnLst>
                  <a:cxn ang="0">
                    <a:pos x="0" y="0"/>
                  </a:cxn>
                  <a:cxn ang="0">
                    <a:pos x="10217" y="0"/>
                  </a:cxn>
                  <a:cxn ang="0">
                    <a:pos x="10217" y="765"/>
                  </a:cxn>
                  <a:cxn ang="0">
                    <a:pos x="0" y="765"/>
                  </a:cxn>
                  <a:cxn ang="0">
                    <a:pos x="0" y="0"/>
                  </a:cxn>
                </a:cxnLst>
                <a:rect l="0" t="0" r="r" b="b"/>
                <a:pathLst>
                  <a:path w="10218" h="766">
                    <a:moveTo>
                      <a:pt x="0" y="0"/>
                    </a:moveTo>
                    <a:lnTo>
                      <a:pt x="10217" y="0"/>
                    </a:lnTo>
                    <a:lnTo>
                      <a:pt x="10217" y="765"/>
                    </a:lnTo>
                    <a:lnTo>
                      <a:pt x="0" y="765"/>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70" name="Group 110"/>
            <p:cNvGrpSpPr>
              <a:grpSpLocks/>
            </p:cNvGrpSpPr>
            <p:nvPr/>
          </p:nvGrpSpPr>
          <p:grpSpPr bwMode="auto">
            <a:xfrm>
              <a:off x="6857" y="6602"/>
              <a:ext cx="812" cy="518"/>
              <a:chOff x="6857" y="6602"/>
              <a:chExt cx="812" cy="518"/>
            </a:xfrm>
          </p:grpSpPr>
          <p:sp>
            <p:nvSpPr>
              <p:cNvPr id="41071" name="Freeform 111"/>
              <p:cNvSpPr>
                <a:spLocks/>
              </p:cNvSpPr>
              <p:nvPr/>
            </p:nvSpPr>
            <p:spPr bwMode="auto">
              <a:xfrm>
                <a:off x="6857" y="6602"/>
                <a:ext cx="812" cy="518"/>
              </a:xfrm>
              <a:custGeom>
                <a:avLst/>
                <a:gdLst/>
                <a:ahLst/>
                <a:cxnLst>
                  <a:cxn ang="0">
                    <a:pos x="0" y="0"/>
                  </a:cxn>
                  <a:cxn ang="0">
                    <a:pos x="342" y="0"/>
                  </a:cxn>
                  <a:cxn ang="0">
                    <a:pos x="342" y="259"/>
                  </a:cxn>
                  <a:cxn ang="0">
                    <a:pos x="0" y="259"/>
                  </a:cxn>
                  <a:cxn ang="0">
                    <a:pos x="0" y="0"/>
                  </a:cxn>
                </a:cxnLst>
                <a:rect l="0" t="0" r="r" b="b"/>
                <a:pathLst>
                  <a:path w="342" h="260">
                    <a:moveTo>
                      <a:pt x="0" y="0"/>
                    </a:moveTo>
                    <a:lnTo>
                      <a:pt x="342" y="0"/>
                    </a:lnTo>
                    <a:lnTo>
                      <a:pt x="342" y="259"/>
                    </a:lnTo>
                    <a:lnTo>
                      <a:pt x="0" y="259"/>
                    </a:lnTo>
                    <a:lnTo>
                      <a:pt x="0" y="0"/>
                    </a:lnTo>
                    <a:close/>
                  </a:path>
                </a:pathLst>
              </a:custGeom>
              <a:solidFill>
                <a:srgbClr val="9936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66" name="Group 106"/>
            <p:cNvGrpSpPr>
              <a:grpSpLocks/>
            </p:cNvGrpSpPr>
            <p:nvPr/>
          </p:nvGrpSpPr>
          <p:grpSpPr bwMode="auto">
            <a:xfrm>
              <a:off x="1895" y="6692"/>
              <a:ext cx="771" cy="517"/>
              <a:chOff x="1895" y="6692"/>
              <a:chExt cx="771" cy="517"/>
            </a:xfrm>
          </p:grpSpPr>
          <p:sp>
            <p:nvSpPr>
              <p:cNvPr id="41067" name="Freeform 107"/>
              <p:cNvSpPr>
                <a:spLocks/>
              </p:cNvSpPr>
              <p:nvPr/>
            </p:nvSpPr>
            <p:spPr bwMode="auto">
              <a:xfrm>
                <a:off x="1895" y="6692"/>
                <a:ext cx="771" cy="517"/>
              </a:xfrm>
              <a:custGeom>
                <a:avLst/>
                <a:gdLst/>
                <a:ahLst/>
                <a:cxnLst>
                  <a:cxn ang="0">
                    <a:pos x="0" y="0"/>
                  </a:cxn>
                  <a:cxn ang="0">
                    <a:pos x="342" y="0"/>
                  </a:cxn>
                  <a:cxn ang="0">
                    <a:pos x="342" y="274"/>
                  </a:cxn>
                  <a:cxn ang="0">
                    <a:pos x="0" y="274"/>
                  </a:cxn>
                  <a:cxn ang="0">
                    <a:pos x="0" y="0"/>
                  </a:cxn>
                </a:cxnLst>
                <a:rect l="0" t="0" r="r" b="b"/>
                <a:pathLst>
                  <a:path w="342" h="274">
                    <a:moveTo>
                      <a:pt x="0" y="0"/>
                    </a:moveTo>
                    <a:lnTo>
                      <a:pt x="342" y="0"/>
                    </a:lnTo>
                    <a:lnTo>
                      <a:pt x="342" y="274"/>
                    </a:lnTo>
                    <a:lnTo>
                      <a:pt x="0" y="274"/>
                    </a:lnTo>
                    <a:lnTo>
                      <a:pt x="0" y="0"/>
                    </a:lnTo>
                    <a:close/>
                  </a:path>
                </a:pathLst>
              </a:custGeom>
              <a:solidFill>
                <a:srgbClr val="A89F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62" name="Group 102"/>
            <p:cNvGrpSpPr>
              <a:grpSpLocks/>
            </p:cNvGrpSpPr>
            <p:nvPr/>
          </p:nvGrpSpPr>
          <p:grpSpPr bwMode="auto">
            <a:xfrm>
              <a:off x="4511" y="6692"/>
              <a:ext cx="722" cy="424"/>
              <a:chOff x="4511" y="6692"/>
              <a:chExt cx="722" cy="424"/>
            </a:xfrm>
          </p:grpSpPr>
          <p:sp>
            <p:nvSpPr>
              <p:cNvPr id="41063" name="Freeform 103"/>
              <p:cNvSpPr>
                <a:spLocks/>
              </p:cNvSpPr>
              <p:nvPr/>
            </p:nvSpPr>
            <p:spPr bwMode="auto">
              <a:xfrm>
                <a:off x="4511" y="6692"/>
                <a:ext cx="722" cy="424"/>
              </a:xfrm>
              <a:custGeom>
                <a:avLst/>
                <a:gdLst/>
                <a:ahLst/>
                <a:cxnLst>
                  <a:cxn ang="0">
                    <a:pos x="0" y="0"/>
                  </a:cxn>
                  <a:cxn ang="0">
                    <a:pos x="342" y="0"/>
                  </a:cxn>
                  <a:cxn ang="0">
                    <a:pos x="342" y="267"/>
                  </a:cxn>
                  <a:cxn ang="0">
                    <a:pos x="0" y="267"/>
                  </a:cxn>
                  <a:cxn ang="0">
                    <a:pos x="0" y="0"/>
                  </a:cxn>
                </a:cxnLst>
                <a:rect l="0" t="0" r="r" b="b"/>
                <a:pathLst>
                  <a:path w="342" h="267">
                    <a:moveTo>
                      <a:pt x="0" y="0"/>
                    </a:moveTo>
                    <a:lnTo>
                      <a:pt x="342" y="0"/>
                    </a:lnTo>
                    <a:lnTo>
                      <a:pt x="342" y="267"/>
                    </a:lnTo>
                    <a:lnTo>
                      <a:pt x="0" y="267"/>
                    </a:lnTo>
                    <a:lnTo>
                      <a:pt x="0" y="0"/>
                    </a:lnTo>
                    <a:close/>
                  </a:path>
                </a:pathLst>
              </a:custGeom>
              <a:solidFill>
                <a:srgbClr val="523D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55" name="Group 95"/>
            <p:cNvGrpSpPr>
              <a:grpSpLocks/>
            </p:cNvGrpSpPr>
            <p:nvPr/>
          </p:nvGrpSpPr>
          <p:grpSpPr bwMode="auto">
            <a:xfrm>
              <a:off x="3" y="0"/>
              <a:ext cx="10369" cy="7326"/>
              <a:chOff x="3" y="0"/>
              <a:chExt cx="10369" cy="7326"/>
            </a:xfrm>
          </p:grpSpPr>
          <p:sp>
            <p:nvSpPr>
              <p:cNvPr id="41060" name="Text Box 100"/>
              <p:cNvSpPr txBox="1">
                <a:spLocks noChangeArrowheads="1"/>
              </p:cNvSpPr>
              <p:nvPr/>
            </p:nvSpPr>
            <p:spPr bwMode="auto">
              <a:xfrm>
                <a:off x="3" y="0"/>
                <a:ext cx="10369" cy="9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RINGKASAN</a:t>
                </a:r>
                <a:r>
                  <a:rPr lang="en-US" sz="1400" b="1" baseline="0" dirty="0" smtClean="0">
                    <a:solidFill>
                      <a:srgbClr val="FFFFFF"/>
                    </a:solidFill>
                    <a:latin typeface="Times New Roman" pitchFamily="18" charset="0"/>
                    <a:ea typeface="Calibri" pitchFamily="34" charset="0"/>
                    <a:cs typeface="Times New Roman" pitchFamily="18" charset="0"/>
                  </a:rPr>
                  <a:t>:</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Peta</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negara</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tujuan</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contries</a:t>
                </a:r>
                <a:r>
                  <a:rPr lang="en-US" sz="1400" b="1" dirty="0" smtClean="0">
                    <a:solidFill>
                      <a:srgbClr val="FFFFFF"/>
                    </a:solidFill>
                    <a:latin typeface="Times New Roman" pitchFamily="18" charset="0"/>
                    <a:ea typeface="Calibri" pitchFamily="34" charset="0"/>
                    <a:cs typeface="Times New Roman" pitchFamily="18" charset="0"/>
                  </a:rPr>
                  <a:t> of destinations), </a:t>
                </a:r>
                <a:r>
                  <a:rPr lang="en-US" sz="1400" b="1" dirty="0" err="1" smtClean="0">
                    <a:solidFill>
                      <a:srgbClr val="FFFFFF"/>
                    </a:solidFill>
                    <a:latin typeface="Times New Roman" pitchFamily="18" charset="0"/>
                    <a:ea typeface="Calibri" pitchFamily="34" charset="0"/>
                    <a:cs typeface="Times New Roman" pitchFamily="18" charset="0"/>
                  </a:rPr>
                  <a:t>negara-negara</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asal</a:t>
                </a:r>
                <a:r>
                  <a:rPr lang="en-US" sz="1400" b="1" dirty="0" smtClean="0">
                    <a:solidFill>
                      <a:srgbClr val="FFFFFF"/>
                    </a:solidFill>
                    <a:latin typeface="Times New Roman" pitchFamily="18" charset="0"/>
                    <a:ea typeface="Calibri" pitchFamily="34" charset="0"/>
                    <a:cs typeface="Times New Roman" pitchFamily="18" charset="0"/>
                  </a:rPr>
                  <a:t>  (countries of origins) </a:t>
                </a:r>
                <a:r>
                  <a:rPr lang="en-US" sz="1400" b="1" dirty="0" err="1" smtClean="0">
                    <a:solidFill>
                      <a:srgbClr val="FFFFFF"/>
                    </a:solidFill>
                    <a:latin typeface="Times New Roman" pitchFamily="18" charset="0"/>
                    <a:ea typeface="Calibri" pitchFamily="34" charset="0"/>
                    <a:cs typeface="Times New Roman" pitchFamily="18" charset="0"/>
                  </a:rPr>
                  <a:t>dan</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negara</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asal</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sekaligus</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negara</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tujuan</a:t>
                </a:r>
                <a:r>
                  <a:rPr lang="en-US" sz="1400" b="1" dirty="0" smtClean="0">
                    <a:solidFill>
                      <a:srgbClr val="FFFFFF"/>
                    </a:solidFill>
                    <a:latin typeface="Times New Roman" pitchFamily="18" charset="0"/>
                    <a:ea typeface="Calibri" pitchFamily="34" charset="0"/>
                    <a:cs typeface="Times New Roman" pitchFamily="18" charset="0"/>
                  </a:rPr>
                  <a:t> (both countries of origin and destinations) </a:t>
                </a:r>
                <a:r>
                  <a:rPr lang="en-US" sz="1400" b="1" dirty="0" err="1" smtClean="0">
                    <a:solidFill>
                      <a:srgbClr val="FFFFFF"/>
                    </a:solidFill>
                    <a:latin typeface="Times New Roman" pitchFamily="18" charset="0"/>
                    <a:ea typeface="Calibri" pitchFamily="34" charset="0"/>
                    <a:cs typeface="Times New Roman" pitchFamily="18" charset="0"/>
                  </a:rPr>
                  <a:t>dari</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korban</a:t>
                </a:r>
                <a:r>
                  <a:rPr lang="en-US" sz="1400" b="1" dirty="0" smtClean="0">
                    <a:solidFill>
                      <a:srgbClr val="FFFFFF"/>
                    </a:solidFill>
                    <a:latin typeface="Times New Roman" pitchFamily="18" charset="0"/>
                    <a:ea typeface="Calibri" pitchFamily="34" charset="0"/>
                    <a:cs typeface="Times New Roman" pitchFamily="18" charset="0"/>
                  </a:rPr>
                  <a:t> TPPO global </a:t>
                </a:r>
                <a:r>
                  <a:rPr lang="en-US" sz="1400" b="1" dirty="0" err="1" smtClean="0">
                    <a:solidFill>
                      <a:srgbClr val="FFFFFF"/>
                    </a:solidFill>
                    <a:latin typeface="Times New Roman" pitchFamily="18" charset="0"/>
                    <a:ea typeface="Calibri" pitchFamily="34" charset="0"/>
                    <a:cs typeface="Times New Roman" pitchFamily="18" charset="0"/>
                  </a:rPr>
                  <a:t>menurut</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laporan</a:t>
                </a:r>
                <a:r>
                  <a:rPr lang="en-US" sz="1400" b="1" dirty="0" smtClean="0">
                    <a:solidFill>
                      <a:srgbClr val="FFFFFF"/>
                    </a:solidFill>
                    <a:latin typeface="Times New Roman" pitchFamily="18" charset="0"/>
                    <a:ea typeface="Calibri" pitchFamily="34" charset="0"/>
                    <a:cs typeface="Times New Roman" pitchFamily="18" charset="0"/>
                  </a:rPr>
                  <a:t> </a:t>
                </a:r>
                <a:r>
                  <a:rPr lang="en-US" sz="1400" b="1" dirty="0" err="1" smtClean="0">
                    <a:solidFill>
                      <a:srgbClr val="FFFFFF"/>
                    </a:solidFill>
                    <a:latin typeface="Times New Roman" pitchFamily="18" charset="0"/>
                    <a:ea typeface="Calibri" pitchFamily="34" charset="0"/>
                    <a:cs typeface="Times New Roman" pitchFamily="18" charset="0"/>
                  </a:rPr>
                  <a:t>kerja</a:t>
                </a:r>
                <a:r>
                  <a:rPr lang="en-US" sz="1400" b="1" dirty="0" smtClean="0">
                    <a:solidFill>
                      <a:srgbClr val="FFFFFF"/>
                    </a:solidFill>
                    <a:latin typeface="Times New Roman" pitchFamily="18" charset="0"/>
                    <a:ea typeface="Calibri" pitchFamily="34" charset="0"/>
                    <a:cs typeface="Times New Roman" pitchFamily="18" charset="0"/>
                  </a:rPr>
                  <a:t> UNODC </a:t>
                </a:r>
                <a:r>
                  <a:rPr lang="en-US" sz="1400" b="1" dirty="0" err="1" smtClean="0">
                    <a:solidFill>
                      <a:srgbClr val="FFFFFF"/>
                    </a:solidFill>
                    <a:latin typeface="Times New Roman" pitchFamily="18" charset="0"/>
                    <a:ea typeface="Calibri" pitchFamily="34" charset="0"/>
                    <a:cs typeface="Times New Roman" pitchFamily="18" charset="0"/>
                  </a:rPr>
                  <a:t>tahun</a:t>
                </a:r>
                <a:r>
                  <a:rPr lang="en-US" sz="1400" b="1" dirty="0" smtClean="0">
                    <a:solidFill>
                      <a:srgbClr val="FFFFFF"/>
                    </a:solidFill>
                    <a:latin typeface="Times New Roman" pitchFamily="18" charset="0"/>
                    <a:ea typeface="Calibri" pitchFamily="34" charset="0"/>
                    <a:cs typeface="Times New Roman" pitchFamily="18" charset="0"/>
                  </a:rPr>
                  <a:t> 2006</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59" name="Text Box 99"/>
              <p:cNvSpPr txBox="1">
                <a:spLocks noChangeArrowheads="1"/>
              </p:cNvSpPr>
              <p:nvPr/>
            </p:nvSpPr>
            <p:spPr bwMode="auto">
              <a:xfrm>
                <a:off x="140" y="6707"/>
                <a:ext cx="2279" cy="5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292425"/>
                    </a:solidFill>
                    <a:effectLst/>
                    <a:latin typeface="Arial" pitchFamily="34" charset="0"/>
                    <a:ea typeface="Calibri" pitchFamily="34" charset="0"/>
                    <a:cs typeface="Arial" pitchFamily="34" charset="0"/>
                  </a:rPr>
                  <a:t>Most frequently reported origin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292425"/>
                    </a:solidFill>
                    <a:effectLst/>
                    <a:latin typeface="Arial" pitchFamily="34" charset="0"/>
                    <a:ea typeface="Calibri" pitchFamily="34" charset="0"/>
                    <a:cs typeface="Arial" pitchFamily="34" charset="0"/>
                  </a:rPr>
                  <a:t>and destination countries</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292425"/>
                    </a:solidFill>
                    <a:effectLst/>
                    <a:latin typeface="Arial" pitchFamily="34" charset="0"/>
                    <a:ea typeface="Calibri" pitchFamily="34" charset="0"/>
                    <a:cs typeface="Arial" pitchFamily="34" charset="0"/>
                  </a:rPr>
                  <a:t>according to the UNODC citation index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58" name="Text Box 98"/>
              <p:cNvSpPr txBox="1">
                <a:spLocks noChangeArrowheads="1"/>
              </p:cNvSpPr>
              <p:nvPr/>
            </p:nvSpPr>
            <p:spPr bwMode="auto">
              <a:xfrm>
                <a:off x="2797" y="6602"/>
                <a:ext cx="1624" cy="7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Negara </a:t>
                </a:r>
                <a:r>
                  <a:rPr kumimoji="0" lang="en-US" sz="1400" b="1"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tujuan</a:t>
                </a:r>
                <a:r>
                  <a:rPr lang="en-US" sz="1400" b="1" dirty="0" smtClean="0">
                    <a:solidFill>
                      <a:srgbClr val="292425"/>
                    </a:solidFill>
                    <a:latin typeface="Times New Roman" pitchFamily="18" charset="0"/>
                    <a:ea typeface="Calibri" pitchFamily="34" charset="0"/>
                    <a:cs typeface="Times New Roman" pitchFamily="18" charset="0"/>
                  </a:rPr>
                  <a:t> </a:t>
                </a:r>
                <a:r>
                  <a:rPr lang="en-US" sz="1400" b="1" dirty="0" err="1" smtClean="0">
                    <a:solidFill>
                      <a:srgbClr val="292425"/>
                    </a:solidFill>
                    <a:latin typeface="Times New Roman" pitchFamily="18" charset="0"/>
                    <a:ea typeface="Calibri" pitchFamily="34" charset="0"/>
                    <a:cs typeface="Times New Roman" pitchFamily="18" charset="0"/>
                  </a:rPr>
                  <a:t>tempat</a:t>
                </a:r>
                <a:r>
                  <a:rPr lang="en-US" sz="1400" b="1" dirty="0" smtClean="0">
                    <a:solidFill>
                      <a:srgbClr val="292425"/>
                    </a:solidFill>
                    <a:latin typeface="Times New Roman" pitchFamily="18" charset="0"/>
                    <a:ea typeface="Calibri" pitchFamily="34" charset="0"/>
                    <a:cs typeface="Times New Roman" pitchFamily="18" charset="0"/>
                  </a:rPr>
                  <a:t> </a:t>
                </a:r>
                <a:r>
                  <a:rPr lang="en-US" sz="1400" b="1" dirty="0" err="1" smtClean="0">
                    <a:solidFill>
                      <a:srgbClr val="292425"/>
                    </a:solidFill>
                    <a:latin typeface="Times New Roman" pitchFamily="18" charset="0"/>
                    <a:ea typeface="Calibri" pitchFamily="34" charset="0"/>
                    <a:cs typeface="Times New Roman" pitchFamily="18" charset="0"/>
                  </a:rPr>
                  <a:t>penjualan</a:t>
                </a:r>
                <a:r>
                  <a:rPr lang="en-US" sz="1400" b="1" dirty="0" smtClean="0">
                    <a:solidFill>
                      <a:srgbClr val="292425"/>
                    </a:solidFill>
                    <a:latin typeface="Times New Roman" pitchFamily="18" charset="0"/>
                    <a:ea typeface="Calibri" pitchFamily="34" charset="0"/>
                    <a:cs typeface="Times New Roman" pitchFamily="18" charset="0"/>
                  </a:rPr>
                  <a:t>  </a:t>
                </a:r>
                <a:r>
                  <a:rPr lang="en-US" sz="1400" b="1" dirty="0" err="1" smtClean="0">
                    <a:solidFill>
                      <a:srgbClr val="292425"/>
                    </a:solidFill>
                    <a:latin typeface="Times New Roman" pitchFamily="18" charset="0"/>
                    <a:ea typeface="Calibri" pitchFamily="34" charset="0"/>
                    <a:cs typeface="Times New Roman" pitchFamily="18" charset="0"/>
                  </a:rPr>
                  <a:t>korban</a:t>
                </a:r>
                <a:r>
                  <a:rPr lang="en-US" sz="1400" b="1" dirty="0" smtClean="0">
                    <a:solidFill>
                      <a:srgbClr val="292425"/>
                    </a:solidFill>
                    <a:latin typeface="Times New Roman" pitchFamily="18" charset="0"/>
                    <a:ea typeface="Calibri" pitchFamily="34" charset="0"/>
                    <a:cs typeface="Times New Roman" pitchFamily="18" charset="0"/>
                  </a:rPr>
                  <a:t> TPPO </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57" name="Text Box 97"/>
              <p:cNvSpPr txBox="1">
                <a:spLocks noChangeArrowheads="1"/>
              </p:cNvSpPr>
              <p:nvPr/>
            </p:nvSpPr>
            <p:spPr bwMode="auto">
              <a:xfrm>
                <a:off x="5323" y="6602"/>
                <a:ext cx="1534" cy="5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Negara </a:t>
                </a:r>
                <a:r>
                  <a:rPr kumimoji="0" lang="en-US" sz="1400" b="0"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asal</a:t>
                </a:r>
                <a:r>
                  <a:rPr kumimoji="0" lang="en-US" sz="1400" b="0"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dari</a:t>
                </a:r>
                <a:r>
                  <a:rPr kumimoji="0" lang="en-US" sz="1400" b="0"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korban</a:t>
                </a:r>
                <a:r>
                  <a:rPr kumimoji="0" lang="en-US" sz="1400" b="0"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 TPPO</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56" name="Text Box 96"/>
              <p:cNvSpPr txBox="1">
                <a:spLocks noChangeArrowheads="1"/>
              </p:cNvSpPr>
              <p:nvPr/>
            </p:nvSpPr>
            <p:spPr bwMode="auto">
              <a:xfrm>
                <a:off x="7849" y="6512"/>
                <a:ext cx="2346" cy="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Baik</a:t>
                </a:r>
                <a:r>
                  <a:rPr kumimoji="0" lang="en-US" sz="1400" b="1"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rgbClr val="292425"/>
                    </a:solidFill>
                    <a:effectLst/>
                    <a:latin typeface="Times New Roman" pitchFamily="18" charset="0"/>
                    <a:ea typeface="Calibri" pitchFamily="34" charset="0"/>
                    <a:cs typeface="Times New Roman" pitchFamily="18" charset="0"/>
                  </a:rPr>
                  <a:t>negara</a:t>
                </a:r>
                <a:r>
                  <a:rPr kumimoji="0" lang="en-US" sz="1400" b="1" i="0" u="none" strike="noStrike" cap="none" normalizeH="0" baseline="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asal</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maupun</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negara</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tempat</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penjualan</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a:t>
                </a:r>
                <a:r>
                  <a:rPr kumimoji="0" lang="en-US" sz="1400" b="1" i="0" u="none" strike="noStrike" cap="none" normalizeH="0" dirty="0" err="1" smtClean="0">
                    <a:ln>
                      <a:noFill/>
                    </a:ln>
                    <a:solidFill>
                      <a:srgbClr val="292425"/>
                    </a:solidFill>
                    <a:effectLst/>
                    <a:latin typeface="Times New Roman" pitchFamily="18" charset="0"/>
                    <a:ea typeface="Calibri" pitchFamily="34" charset="0"/>
                    <a:cs typeface="Times New Roman" pitchFamily="18" charset="0"/>
                  </a:rPr>
                  <a:t>korban</a:t>
                </a:r>
                <a:r>
                  <a:rPr kumimoji="0" lang="en-US" sz="1400" b="1" i="0" u="none" strike="noStrike" cap="none" normalizeH="0" dirty="0" smtClean="0">
                    <a:ln>
                      <a:noFill/>
                    </a:ln>
                    <a:solidFill>
                      <a:srgbClr val="292425"/>
                    </a:solidFill>
                    <a:effectLst/>
                    <a:latin typeface="Times New Roman" pitchFamily="18" charset="0"/>
                    <a:ea typeface="Calibri" pitchFamily="34" charset="0"/>
                    <a:cs typeface="Times New Roman" pitchFamily="18" charset="0"/>
                  </a:rPr>
                  <a:t> TPPO</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grpSp>
      <p:cxnSp>
        <p:nvCxnSpPr>
          <p:cNvPr id="109" name="Straight Arrow Connector 108"/>
          <p:cNvCxnSpPr/>
          <p:nvPr/>
        </p:nvCxnSpPr>
        <p:spPr>
          <a:xfrm rot="16200000" flipV="1">
            <a:off x="114300" y="3924300"/>
            <a:ext cx="3581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Straight Arrow Connector 110"/>
          <p:cNvCxnSpPr/>
          <p:nvPr/>
        </p:nvCxnSpPr>
        <p:spPr>
          <a:xfrm rot="5400000" flipH="1" flipV="1">
            <a:off x="1447800" y="2819400"/>
            <a:ext cx="3657600" cy="2438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p:nvPr/>
        </p:nvCxnSpPr>
        <p:spPr>
          <a:xfrm rot="5400000" flipH="1" flipV="1">
            <a:off x="1981200" y="2590800"/>
            <a:ext cx="3352800" cy="3200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p:nvPr/>
        </p:nvCxnSpPr>
        <p:spPr>
          <a:xfrm flipV="1">
            <a:off x="2133600" y="2971800"/>
            <a:ext cx="3429000" cy="2819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V="1">
            <a:off x="1981200" y="4572000"/>
            <a:ext cx="5715000" cy="1295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rot="5400000" flipH="1" flipV="1">
            <a:off x="2552700" y="5676900"/>
            <a:ext cx="76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057400" y="2514600"/>
            <a:ext cx="6019800" cy="3352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p:nvPr/>
        </p:nvCxnSpPr>
        <p:spPr>
          <a:xfrm rot="16200000" flipV="1">
            <a:off x="1447800" y="2971800"/>
            <a:ext cx="2895600" cy="2743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0" name="Straight Arrow Connector 129"/>
          <p:cNvCxnSpPr/>
          <p:nvPr/>
        </p:nvCxnSpPr>
        <p:spPr>
          <a:xfrm rot="16200000" flipV="1">
            <a:off x="2667000" y="4267200"/>
            <a:ext cx="1828800" cy="1371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3" name="Straight Arrow Connector 132"/>
          <p:cNvCxnSpPr/>
          <p:nvPr/>
        </p:nvCxnSpPr>
        <p:spPr>
          <a:xfrm rot="16200000" flipV="1">
            <a:off x="2705100" y="4229100"/>
            <a:ext cx="3048000" cy="76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7" name="Straight Arrow Connector 136"/>
          <p:cNvCxnSpPr/>
          <p:nvPr/>
        </p:nvCxnSpPr>
        <p:spPr>
          <a:xfrm rot="5400000" flipH="1" flipV="1">
            <a:off x="3162300" y="4533900"/>
            <a:ext cx="2438400" cy="228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9" name="Straight Arrow Connector 138"/>
          <p:cNvCxnSpPr/>
          <p:nvPr/>
        </p:nvCxnSpPr>
        <p:spPr>
          <a:xfrm rot="5400000" flipH="1" flipV="1">
            <a:off x="2933700" y="3238500"/>
            <a:ext cx="3962400" cy="1295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1" name="Straight Arrow Connector 140"/>
          <p:cNvCxnSpPr/>
          <p:nvPr/>
        </p:nvCxnSpPr>
        <p:spPr>
          <a:xfrm flipV="1">
            <a:off x="4267200" y="2819400"/>
            <a:ext cx="3352800" cy="3048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4" name="Straight Arrow Connector 143"/>
          <p:cNvCxnSpPr/>
          <p:nvPr/>
        </p:nvCxnSpPr>
        <p:spPr>
          <a:xfrm flipV="1">
            <a:off x="4267200" y="3352800"/>
            <a:ext cx="3581400" cy="2514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6" name="Straight Arrow Connector 145"/>
          <p:cNvCxnSpPr/>
          <p:nvPr/>
        </p:nvCxnSpPr>
        <p:spPr>
          <a:xfrm rot="5400000" flipH="1" flipV="1">
            <a:off x="5067300" y="4305300"/>
            <a:ext cx="2743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flipH="1" flipV="1">
            <a:off x="5067300" y="3848100"/>
            <a:ext cx="3200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flipH="1" flipV="1">
            <a:off x="5524500" y="4076700"/>
            <a:ext cx="2514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additive="base">
                                        <p:cTn id="13" dur="500" fill="hold"/>
                                        <p:tgtEl>
                                          <p:spTgt spid="111"/>
                                        </p:tgtEl>
                                        <p:attrNameLst>
                                          <p:attrName>ppt_x</p:attrName>
                                        </p:attrNameLst>
                                      </p:cBhvr>
                                      <p:tavLst>
                                        <p:tav tm="0">
                                          <p:val>
                                            <p:strVal val="#ppt_x"/>
                                          </p:val>
                                        </p:tav>
                                        <p:tav tm="100000">
                                          <p:val>
                                            <p:strVal val="#ppt_x"/>
                                          </p:val>
                                        </p:tav>
                                      </p:tavLst>
                                    </p:anim>
                                    <p:anim calcmode="lin" valueType="num">
                                      <p:cBhvr additive="base">
                                        <p:cTn id="1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additive="base">
                                        <p:cTn id="25" dur="500" fill="hold"/>
                                        <p:tgtEl>
                                          <p:spTgt spid="118"/>
                                        </p:tgtEl>
                                        <p:attrNameLst>
                                          <p:attrName>ppt_x</p:attrName>
                                        </p:attrNameLst>
                                      </p:cBhvr>
                                      <p:tavLst>
                                        <p:tav tm="0">
                                          <p:val>
                                            <p:strVal val="#ppt_x"/>
                                          </p:val>
                                        </p:tav>
                                        <p:tav tm="100000">
                                          <p:val>
                                            <p:strVal val="#ppt_x"/>
                                          </p:val>
                                        </p:tav>
                                      </p:tavLst>
                                    </p:anim>
                                    <p:anim calcmode="lin" valueType="num">
                                      <p:cBhvr additive="base">
                                        <p:cTn id="26"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anim calcmode="lin" valueType="num">
                                      <p:cBhvr additive="base">
                                        <p:cTn id="37" dur="500" fill="hold"/>
                                        <p:tgtEl>
                                          <p:spTgt spid="120"/>
                                        </p:tgtEl>
                                        <p:attrNameLst>
                                          <p:attrName>ppt_x</p:attrName>
                                        </p:attrNameLst>
                                      </p:cBhvr>
                                      <p:tavLst>
                                        <p:tav tm="0">
                                          <p:val>
                                            <p:strVal val="#ppt_x"/>
                                          </p:val>
                                        </p:tav>
                                        <p:tav tm="100000">
                                          <p:val>
                                            <p:strVal val="#ppt_x"/>
                                          </p:val>
                                        </p:tav>
                                      </p:tavLst>
                                    </p:anim>
                                    <p:anim calcmode="lin" valueType="num">
                                      <p:cBhvr additive="base">
                                        <p:cTn id="38"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Tujuan</a:t>
            </a:r>
            <a:r>
              <a:rPr lang="en-US" dirty="0" smtClean="0"/>
              <a:t> human trafficking:</a:t>
            </a:r>
            <a:endParaRPr lang="en-US" dirty="0"/>
          </a:p>
        </p:txBody>
      </p:sp>
      <p:sp>
        <p:nvSpPr>
          <p:cNvPr id="3" name="Content Placeholder 2"/>
          <p:cNvSpPr>
            <a:spLocks noGrp="1"/>
          </p:cNvSpPr>
          <p:nvPr>
            <p:ph idx="1"/>
          </p:nvPr>
        </p:nvSpPr>
        <p:spPr>
          <a:xfrm>
            <a:off x="152400" y="838200"/>
            <a:ext cx="8839200" cy="5867400"/>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r>
              <a:rPr lang="en-US" dirty="0" err="1" smtClean="0"/>
              <a:t>untuk</a:t>
            </a:r>
            <a:r>
              <a:rPr lang="en-US" dirty="0" smtClean="0"/>
              <a:t> </a:t>
            </a:r>
            <a:r>
              <a:rPr lang="en-US" dirty="0" err="1" smtClean="0"/>
              <a:t>memenuhi</a:t>
            </a:r>
            <a:r>
              <a:rPr lang="en-US" dirty="0" smtClean="0"/>
              <a:t> </a:t>
            </a:r>
            <a:r>
              <a:rPr lang="en-US" b="1" dirty="0" err="1" smtClean="0">
                <a:solidFill>
                  <a:srgbClr val="FFFF00"/>
                </a:solidFill>
              </a:rPr>
              <a:t>kebutuhan</a:t>
            </a:r>
            <a:r>
              <a:rPr lang="en-US" b="1" dirty="0" smtClean="0">
                <a:solidFill>
                  <a:srgbClr val="FFFF00"/>
                </a:solidFill>
              </a:rPr>
              <a:t> </a:t>
            </a:r>
            <a:r>
              <a:rPr lang="en-US" b="1" dirty="0" err="1" smtClean="0">
                <a:solidFill>
                  <a:srgbClr val="FFFF00"/>
                </a:solidFill>
              </a:rPr>
              <a:t>industri</a:t>
            </a:r>
            <a:r>
              <a:rPr lang="en-US" b="1" dirty="0" smtClean="0">
                <a:solidFill>
                  <a:srgbClr val="FFFF00"/>
                </a:solidFill>
              </a:rPr>
              <a:t> sex </a:t>
            </a:r>
            <a:r>
              <a:rPr lang="en-US" dirty="0" err="1" smtClean="0"/>
              <a:t>atau</a:t>
            </a:r>
            <a:r>
              <a:rPr lang="en-US" dirty="0" smtClean="0"/>
              <a:t> </a:t>
            </a:r>
            <a:r>
              <a:rPr lang="en-US" dirty="0" err="1" smtClean="0"/>
              <a:t>untuk</a:t>
            </a:r>
            <a:r>
              <a:rPr lang="en-US" dirty="0" smtClean="0"/>
              <a:t> </a:t>
            </a:r>
            <a:r>
              <a:rPr lang="en-US" dirty="0" err="1" smtClean="0"/>
              <a:t>exploitasi</a:t>
            </a:r>
            <a:r>
              <a:rPr lang="en-US" dirty="0" smtClean="0"/>
              <a:t> sexual (</a:t>
            </a:r>
            <a:r>
              <a:rPr lang="en-US" i="1" dirty="0" smtClean="0"/>
              <a:t>to feed the prostitution industry</a:t>
            </a:r>
            <a:r>
              <a:rPr lang="en-US" dirty="0" smtClean="0"/>
              <a:t>), </a:t>
            </a:r>
          </a:p>
          <a:p>
            <a:r>
              <a:rPr lang="en-US" dirty="0" err="1" smtClean="0"/>
              <a:t>untuk</a:t>
            </a:r>
            <a:r>
              <a:rPr lang="en-US" dirty="0" smtClean="0"/>
              <a:t> </a:t>
            </a:r>
            <a:r>
              <a:rPr lang="en-US" b="1" dirty="0" err="1" smtClean="0">
                <a:solidFill>
                  <a:srgbClr val="FFFF00"/>
                </a:solidFill>
              </a:rPr>
              <a:t>kerja</a:t>
            </a:r>
            <a:r>
              <a:rPr lang="en-US" b="1" dirty="0" smtClean="0">
                <a:solidFill>
                  <a:srgbClr val="FFFF00"/>
                </a:solidFill>
              </a:rPr>
              <a:t> </a:t>
            </a:r>
            <a:r>
              <a:rPr lang="en-US" b="1" dirty="0" err="1" smtClean="0">
                <a:solidFill>
                  <a:srgbClr val="FFFF00"/>
                </a:solidFill>
              </a:rPr>
              <a:t>paksa</a:t>
            </a:r>
            <a:r>
              <a:rPr lang="en-US" b="1" dirty="0" smtClean="0">
                <a:solidFill>
                  <a:srgbClr val="FFFF00"/>
                </a:solidFill>
              </a:rPr>
              <a:t> </a:t>
            </a:r>
            <a:r>
              <a:rPr lang="en-US" dirty="0" err="1" smtClean="0"/>
              <a:t>tanpa</a:t>
            </a:r>
            <a:r>
              <a:rPr lang="en-US" dirty="0" smtClean="0"/>
              <a:t> </a:t>
            </a:r>
            <a:r>
              <a:rPr lang="en-US" dirty="0" err="1" smtClean="0"/>
              <a:t>upah</a:t>
            </a:r>
            <a:r>
              <a:rPr lang="en-US" dirty="0" smtClean="0"/>
              <a:t> (</a:t>
            </a:r>
            <a:r>
              <a:rPr lang="en-US" i="1" dirty="0" smtClean="0"/>
              <a:t>forced labor</a:t>
            </a:r>
            <a:r>
              <a:rPr lang="en-US" dirty="0" smtClean="0"/>
              <a:t>) </a:t>
            </a:r>
            <a:r>
              <a:rPr lang="en-US" dirty="0" err="1" smtClean="0"/>
              <a:t>dan</a:t>
            </a:r>
            <a:r>
              <a:rPr lang="en-US" dirty="0" smtClean="0"/>
              <a:t> </a:t>
            </a:r>
          </a:p>
          <a:p>
            <a:r>
              <a:rPr lang="en-US" dirty="0" err="1" smtClean="0"/>
              <a:t>untuk</a:t>
            </a:r>
            <a:r>
              <a:rPr lang="en-US" dirty="0" smtClean="0"/>
              <a:t> </a:t>
            </a:r>
            <a:r>
              <a:rPr lang="en-US" b="1" dirty="0" err="1" smtClean="0">
                <a:solidFill>
                  <a:srgbClr val="FFFF00"/>
                </a:solidFill>
              </a:rPr>
              <a:t>diambil</a:t>
            </a:r>
            <a:r>
              <a:rPr lang="en-US" b="1" dirty="0" smtClean="0">
                <a:solidFill>
                  <a:srgbClr val="FFFF00"/>
                </a:solidFill>
              </a:rPr>
              <a:t> organ-organ </a:t>
            </a:r>
            <a:r>
              <a:rPr lang="en-US" b="1" dirty="0" err="1" smtClean="0">
                <a:solidFill>
                  <a:srgbClr val="FFFF00"/>
                </a:solidFill>
              </a:rPr>
              <a:t>tubuh</a:t>
            </a:r>
            <a:r>
              <a:rPr lang="en-US" b="1" dirty="0" smtClean="0">
                <a:solidFill>
                  <a:srgbClr val="FFFF00"/>
                </a:solidFill>
              </a:rPr>
              <a:t> </a:t>
            </a:r>
            <a:r>
              <a:rPr lang="en-US" dirty="0" smtClean="0"/>
              <a:t>(</a:t>
            </a:r>
            <a:r>
              <a:rPr lang="en-US" i="1" dirty="0" smtClean="0"/>
              <a:t>to harvest human organs for sale</a:t>
            </a:r>
            <a:r>
              <a:rPr lang="en-US" dirty="0" smtClean="0"/>
              <a:t>) </a:t>
            </a:r>
            <a:r>
              <a:rPr lang="en-US" dirty="0" err="1" smtClean="0"/>
              <a:t>seperti</a:t>
            </a:r>
            <a:r>
              <a:rPr lang="en-US" dirty="0" smtClean="0"/>
              <a:t> </a:t>
            </a:r>
            <a:r>
              <a:rPr lang="en-US" dirty="0" err="1" smtClean="0"/>
              <a:t>ginjal</a:t>
            </a:r>
            <a:r>
              <a:rPr lang="en-US" dirty="0" smtClean="0"/>
              <a:t> </a:t>
            </a:r>
            <a:r>
              <a:rPr lang="en-US" dirty="0" err="1" smtClean="0"/>
              <a:t>atau</a:t>
            </a:r>
            <a:r>
              <a:rPr lang="en-US" dirty="0" smtClean="0"/>
              <a:t> </a:t>
            </a:r>
            <a:r>
              <a:rPr lang="en-US" dirty="0" err="1" smtClean="0"/>
              <a:t>jantung</a:t>
            </a:r>
            <a:r>
              <a:rPr lang="en-US" dirty="0" smtClean="0"/>
              <a:t>. </a:t>
            </a:r>
          </a:p>
          <a:p>
            <a:pPr>
              <a:buNone/>
            </a:pPr>
            <a:r>
              <a:rPr lang="en-US" dirty="0" smtClean="0"/>
              <a:t>ILO 2007: 6 </a:t>
            </a:r>
            <a:r>
              <a:rPr lang="en-US" dirty="0" err="1" smtClean="0"/>
              <a:t>sd</a:t>
            </a:r>
            <a:r>
              <a:rPr lang="en-US" dirty="0" smtClean="0"/>
              <a:t> 8 </a:t>
            </a:r>
            <a:r>
              <a:rPr lang="en-US" dirty="0" err="1" smtClean="0"/>
              <a:t>juta</a:t>
            </a:r>
            <a:r>
              <a:rPr lang="en-US" dirty="0" smtClean="0"/>
              <a:t> </a:t>
            </a:r>
            <a:r>
              <a:rPr lang="en-US" dirty="0" err="1" smtClean="0"/>
              <a:t>penduduk</a:t>
            </a:r>
            <a:r>
              <a:rPr lang="en-US" dirty="0" smtClean="0"/>
              <a:t> </a:t>
            </a:r>
            <a:r>
              <a:rPr lang="en-US" dirty="0" err="1" smtClean="0"/>
              <a:t>dunia</a:t>
            </a:r>
            <a:r>
              <a:rPr lang="en-US" dirty="0" smtClean="0"/>
              <a:t> </a:t>
            </a:r>
            <a:r>
              <a:rPr lang="en-US" dirty="0" err="1" smtClean="0"/>
              <a:t>menjadi</a:t>
            </a:r>
            <a:r>
              <a:rPr lang="en-US" dirty="0" smtClean="0"/>
              <a:t> </a:t>
            </a:r>
            <a:r>
              <a:rPr lang="en-US" dirty="0" err="1" smtClean="0"/>
              <a:t>korban</a:t>
            </a:r>
            <a:r>
              <a:rPr lang="en-US" dirty="0" smtClean="0"/>
              <a:t> human trafficking </a:t>
            </a:r>
            <a:r>
              <a:rPr lang="en-US" dirty="0" err="1" smtClean="0"/>
              <a:t>dan</a:t>
            </a:r>
            <a:r>
              <a:rPr lang="en-US" dirty="0" smtClean="0"/>
              <a:t> 80% </a:t>
            </a:r>
            <a:r>
              <a:rPr lang="en-US" dirty="0" err="1" smtClean="0"/>
              <a:t>dari</a:t>
            </a:r>
            <a:r>
              <a:rPr lang="en-US" dirty="0" smtClean="0"/>
              <a:t> </a:t>
            </a:r>
            <a:r>
              <a:rPr lang="en-US" dirty="0" err="1" smtClean="0"/>
              <a:t>mereka</a:t>
            </a:r>
            <a:r>
              <a:rPr lang="en-US" dirty="0" smtClean="0"/>
              <a:t> </a:t>
            </a:r>
            <a:r>
              <a:rPr lang="en-US" dirty="0" err="1" smtClean="0"/>
              <a:t>ini</a:t>
            </a:r>
            <a:r>
              <a:rPr lang="en-US" dirty="0" smtClean="0"/>
              <a:t> </a:t>
            </a:r>
            <a:r>
              <a:rPr lang="en-US" dirty="0" err="1" smtClean="0"/>
              <a:t>adalah</a:t>
            </a:r>
            <a:r>
              <a:rPr lang="en-US" dirty="0" smtClean="0"/>
              <a:t> </a:t>
            </a:r>
            <a:r>
              <a:rPr lang="en-US" dirty="0" err="1" smtClean="0"/>
              <a:t>perempuan</a:t>
            </a:r>
            <a:r>
              <a:rPr lang="en-US" dirty="0" smtClean="0"/>
              <a:t>.</a:t>
            </a:r>
          </a:p>
          <a:p>
            <a:pPr>
              <a:buNone/>
            </a:pPr>
            <a:r>
              <a:rPr lang="en-US" dirty="0" smtClean="0"/>
              <a:t>ILO 2012: 20,9 </a:t>
            </a:r>
            <a:r>
              <a:rPr lang="en-US" dirty="0" err="1" smtClean="0"/>
              <a:t>juta</a:t>
            </a:r>
            <a:r>
              <a:rPr lang="en-US" dirty="0" smtClean="0"/>
              <a:t> </a:t>
            </a:r>
            <a:r>
              <a:rPr lang="en-US" dirty="0" err="1" smtClean="0"/>
              <a:t>penduduk</a:t>
            </a:r>
            <a:r>
              <a:rPr lang="en-US" dirty="0" smtClean="0"/>
              <a:t> </a:t>
            </a:r>
            <a:r>
              <a:rPr lang="en-US" dirty="0" err="1" smtClean="0"/>
              <a:t>dunia</a:t>
            </a:r>
            <a:r>
              <a:rPr lang="en-US" dirty="0" smtClean="0"/>
              <a:t> </a:t>
            </a:r>
            <a:r>
              <a:rPr lang="en-US" dirty="0" err="1" smtClean="0"/>
              <a:t>menjadi</a:t>
            </a:r>
            <a:r>
              <a:rPr lang="en-US" dirty="0" smtClean="0"/>
              <a:t> </a:t>
            </a:r>
            <a:r>
              <a:rPr lang="en-US" dirty="0" err="1" smtClean="0"/>
              <a:t>korban</a:t>
            </a:r>
            <a:r>
              <a:rPr lang="en-US" dirty="0" smtClean="0"/>
              <a:t> human trafficking.</a:t>
            </a:r>
          </a:p>
          <a:p>
            <a:pPr>
              <a:buNone/>
            </a:pPr>
            <a:r>
              <a:rPr lang="en-US" dirty="0" err="1" smtClean="0"/>
              <a:t>Menurut</a:t>
            </a:r>
            <a:r>
              <a:rPr lang="en-US" dirty="0" smtClean="0"/>
              <a:t> WHO: </a:t>
            </a:r>
          </a:p>
          <a:p>
            <a:pPr lvl="1">
              <a:buFont typeface="Wingdings" pitchFamily="2" charset="2"/>
              <a:buChar char="§"/>
            </a:pPr>
            <a:r>
              <a:rPr lang="en-US" dirty="0" err="1" smtClean="0"/>
              <a:t>sekitar</a:t>
            </a:r>
            <a:r>
              <a:rPr lang="en-US" dirty="0" smtClean="0"/>
              <a:t> 7.000 </a:t>
            </a:r>
            <a:r>
              <a:rPr lang="en-US" dirty="0" err="1" smtClean="0"/>
              <a:t>ginjal</a:t>
            </a:r>
            <a:r>
              <a:rPr lang="en-US" dirty="0" smtClean="0"/>
              <a:t> yang </a:t>
            </a:r>
            <a:r>
              <a:rPr lang="en-US" dirty="0" err="1" smtClean="0"/>
              <a:t>dijual</a:t>
            </a:r>
            <a:r>
              <a:rPr lang="en-US" dirty="0" smtClean="0"/>
              <a:t> </a:t>
            </a:r>
            <a:r>
              <a:rPr lang="en-US" dirty="0" err="1" smtClean="0"/>
              <a:t>secara</a:t>
            </a:r>
            <a:r>
              <a:rPr lang="en-US" dirty="0" smtClean="0"/>
              <a:t>  </a:t>
            </a:r>
            <a:r>
              <a:rPr lang="en-US" dirty="0" err="1" smtClean="0"/>
              <a:t>ilegal</a:t>
            </a:r>
            <a:r>
              <a:rPr lang="en-US" dirty="0" smtClean="0"/>
              <a:t> </a:t>
            </a:r>
            <a:r>
              <a:rPr lang="en-US" dirty="0" err="1" smtClean="0"/>
              <a:t>setiap</a:t>
            </a:r>
            <a:r>
              <a:rPr lang="en-US" dirty="0" smtClean="0"/>
              <a:t> </a:t>
            </a:r>
            <a:r>
              <a:rPr lang="en-US" dirty="0" err="1" smtClean="0"/>
              <a:t>tahun</a:t>
            </a:r>
            <a:r>
              <a:rPr lang="en-US" dirty="0" smtClean="0"/>
              <a:t>.</a:t>
            </a:r>
          </a:p>
          <a:p>
            <a:pPr lvl="1">
              <a:buFont typeface="Wingdings" pitchFamily="2" charset="2"/>
              <a:buChar char="§"/>
            </a:pPr>
            <a:r>
              <a:rPr lang="en-US" dirty="0" err="1" smtClean="0"/>
              <a:t>Harga</a:t>
            </a:r>
            <a:r>
              <a:rPr lang="en-US" dirty="0" smtClean="0"/>
              <a:t> </a:t>
            </a:r>
            <a:r>
              <a:rPr lang="en-US" dirty="0" err="1" smtClean="0"/>
              <a:t>sebuah</a:t>
            </a:r>
            <a:r>
              <a:rPr lang="en-US" dirty="0" smtClean="0"/>
              <a:t> </a:t>
            </a:r>
            <a:r>
              <a:rPr lang="en-US" b="1" dirty="0" err="1" smtClean="0">
                <a:solidFill>
                  <a:srgbClr val="FFFF00"/>
                </a:solidFill>
              </a:rPr>
              <a:t>jantung</a:t>
            </a:r>
            <a:r>
              <a:rPr lang="en-US" b="1" dirty="0" smtClean="0">
                <a:solidFill>
                  <a:srgbClr val="FFFF00"/>
                </a:solidFill>
              </a:rPr>
              <a:t> </a:t>
            </a:r>
            <a:r>
              <a:rPr lang="en-US" b="1" dirty="0" err="1" smtClean="0">
                <a:solidFill>
                  <a:srgbClr val="FFFF00"/>
                </a:solidFill>
              </a:rPr>
              <a:t>manusia</a:t>
            </a:r>
            <a:r>
              <a:rPr lang="en-US" b="1" dirty="0" smtClean="0">
                <a:solidFill>
                  <a:srgbClr val="FFFF00"/>
                </a:solidFill>
              </a:rPr>
              <a:t> </a:t>
            </a:r>
            <a:r>
              <a:rPr lang="en-US" dirty="0" smtClean="0"/>
              <a:t>yang </a:t>
            </a:r>
            <a:r>
              <a:rPr lang="en-US" dirty="0" err="1" smtClean="0"/>
              <a:t>dijual</a:t>
            </a:r>
            <a:r>
              <a:rPr lang="en-US" dirty="0" smtClean="0"/>
              <a:t> </a:t>
            </a:r>
            <a:r>
              <a:rPr lang="en-US" dirty="0" err="1" smtClean="0"/>
              <a:t>secara</a:t>
            </a:r>
            <a:r>
              <a:rPr lang="en-US" dirty="0" smtClean="0"/>
              <a:t> </a:t>
            </a:r>
            <a:r>
              <a:rPr lang="en-US" dirty="0" err="1" smtClean="0"/>
              <a:t>ilegal</a:t>
            </a:r>
            <a:r>
              <a:rPr lang="en-US" dirty="0" smtClean="0"/>
              <a:t> </a:t>
            </a:r>
            <a:r>
              <a:rPr lang="en-US" dirty="0" err="1" smtClean="0"/>
              <a:t>berkisar</a:t>
            </a:r>
            <a:r>
              <a:rPr lang="en-US" dirty="0" smtClean="0"/>
              <a:t> </a:t>
            </a:r>
            <a:r>
              <a:rPr lang="en-US" dirty="0" err="1" smtClean="0"/>
              <a:t>antara</a:t>
            </a:r>
            <a:r>
              <a:rPr lang="en-US" dirty="0" smtClean="0"/>
              <a:t> $90.000 </a:t>
            </a:r>
            <a:r>
              <a:rPr lang="en-US" dirty="0" err="1" smtClean="0"/>
              <a:t>sd</a:t>
            </a:r>
            <a:r>
              <a:rPr lang="en-US" dirty="0" smtClean="0"/>
              <a:t> $290.000 (</a:t>
            </a:r>
            <a:r>
              <a:rPr lang="en-US" dirty="0" err="1" smtClean="0"/>
              <a:t>atau</a:t>
            </a:r>
            <a:r>
              <a:rPr lang="en-US" dirty="0" smtClean="0"/>
              <a:t> </a:t>
            </a:r>
            <a:r>
              <a:rPr lang="en-US" dirty="0" err="1" smtClean="0"/>
              <a:t>Rp</a:t>
            </a:r>
            <a:r>
              <a:rPr lang="en-US" dirty="0" smtClean="0"/>
              <a:t> </a:t>
            </a:r>
            <a:r>
              <a:rPr lang="en-US" b="1" dirty="0" smtClean="0">
                <a:solidFill>
                  <a:srgbClr val="FFFF00"/>
                </a:solidFill>
              </a:rPr>
              <a:t>1,224 M </a:t>
            </a:r>
            <a:r>
              <a:rPr lang="en-US" b="1" dirty="0" err="1" smtClean="0">
                <a:solidFill>
                  <a:srgbClr val="FFFF00"/>
                </a:solidFill>
              </a:rPr>
              <a:t>sd</a:t>
            </a:r>
            <a:r>
              <a:rPr lang="en-US" b="1" dirty="0" smtClean="0">
                <a:solidFill>
                  <a:srgbClr val="FFFF00"/>
                </a:solidFill>
              </a:rPr>
              <a:t> </a:t>
            </a:r>
            <a:r>
              <a:rPr lang="en-US" b="1" dirty="0" err="1" smtClean="0">
                <a:solidFill>
                  <a:srgbClr val="FFFF00"/>
                </a:solidFill>
              </a:rPr>
              <a:t>Rp</a:t>
            </a:r>
            <a:r>
              <a:rPr lang="en-US" b="1" dirty="0" smtClean="0">
                <a:solidFill>
                  <a:srgbClr val="FFFF00"/>
                </a:solidFill>
              </a:rPr>
              <a:t> 4 M</a:t>
            </a:r>
            <a:r>
              <a:rPr lang="en-US" dirty="0" smtClean="0"/>
              <a: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228600" y="304800"/>
          <a:ext cx="8610600" cy="632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Ada</a:t>
            </a:r>
            <a:r>
              <a:rPr lang="en-US" dirty="0" smtClean="0"/>
              <a:t> </a:t>
            </a:r>
            <a:r>
              <a:rPr lang="en-US" dirty="0" err="1" smtClean="0"/>
              <a:t>tiga</a:t>
            </a:r>
            <a:r>
              <a:rPr lang="en-US" dirty="0" smtClean="0"/>
              <a:t> </a:t>
            </a:r>
            <a:r>
              <a:rPr lang="en-US" dirty="0" err="1" smtClean="0"/>
              <a:t>versi</a:t>
            </a:r>
            <a:r>
              <a:rPr lang="en-US" dirty="0" smtClean="0"/>
              <a:t> </a:t>
            </a:r>
            <a:r>
              <a:rPr lang="en-US" dirty="0" err="1" smtClean="0"/>
              <a:t>Inggris</a:t>
            </a:r>
            <a:r>
              <a:rPr lang="en-US" dirty="0" smtClean="0"/>
              <a:t> yang </a:t>
            </a:r>
            <a:r>
              <a:rPr lang="en-US" dirty="0" err="1" smtClean="0"/>
              <a:t>artinya</a:t>
            </a:r>
            <a:r>
              <a:rPr lang="en-US" dirty="0" smtClean="0"/>
              <a:t> </a:t>
            </a:r>
            <a:r>
              <a:rPr lang="en-US" dirty="0" err="1" smtClean="0"/>
              <a:t>sama</a:t>
            </a:r>
            <a:r>
              <a:rPr lang="en-US" dirty="0" smtClean="0"/>
              <a:t> </a:t>
            </a:r>
            <a:r>
              <a:rPr lang="en-US" dirty="0" err="1" smtClean="0"/>
              <a:t>saja</a:t>
            </a:r>
            <a:r>
              <a:rPr lang="en-US" dirty="0" smtClean="0"/>
              <a:t>:</a:t>
            </a:r>
            <a:endParaRPr lang="en-US" dirty="0"/>
          </a:p>
        </p:txBody>
      </p:sp>
      <p:sp>
        <p:nvSpPr>
          <p:cNvPr id="3" name="Content Placeholder 2"/>
          <p:cNvSpPr>
            <a:spLocks noGrp="1"/>
          </p:cNvSpPr>
          <p:nvPr>
            <p:ph idx="1"/>
          </p:nvPr>
        </p:nvSpPr>
        <p:spPr>
          <a:xfrm>
            <a:off x="228600" y="1600200"/>
            <a:ext cx="8686800" cy="4953000"/>
          </a:xfrm>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a:pPr>
            <a:endParaRPr lang="en-US" b="1" dirty="0" smtClean="0"/>
          </a:p>
          <a:p>
            <a:pPr marL="514350" indent="-514350">
              <a:buFont typeface="+mj-lt"/>
              <a:buAutoNum type="arabicPeriod"/>
            </a:pPr>
            <a:r>
              <a:rPr lang="en-US" b="1" dirty="0" smtClean="0"/>
              <a:t>Human Trafficking     </a:t>
            </a:r>
            <a:r>
              <a:rPr lang="en-US" dirty="0" smtClean="0"/>
              <a:t>= </a:t>
            </a:r>
            <a:r>
              <a:rPr lang="en-US" dirty="0" err="1" smtClean="0"/>
              <a:t>perdagangan</a:t>
            </a:r>
            <a:r>
              <a:rPr lang="en-US" dirty="0" smtClean="0"/>
              <a:t> </a:t>
            </a:r>
            <a:r>
              <a:rPr lang="en-US" dirty="0" err="1" smtClean="0"/>
              <a:t>manusia</a:t>
            </a:r>
            <a:r>
              <a:rPr lang="en-US" dirty="0" smtClean="0"/>
              <a:t> </a:t>
            </a:r>
          </a:p>
          <a:p>
            <a:pPr marL="514350" indent="-514350">
              <a:buFont typeface="+mj-lt"/>
              <a:buAutoNum type="arabicPeriod"/>
            </a:pPr>
            <a:r>
              <a:rPr lang="en-US" b="1" dirty="0" smtClean="0"/>
              <a:t>Trafficking in person</a:t>
            </a:r>
            <a:r>
              <a:rPr lang="en-US" dirty="0" smtClean="0"/>
              <a:t> = </a:t>
            </a:r>
            <a:r>
              <a:rPr lang="en-US" dirty="0" err="1" smtClean="0"/>
              <a:t>perdagangan</a:t>
            </a:r>
            <a:r>
              <a:rPr lang="en-US" dirty="0" smtClean="0"/>
              <a:t> </a:t>
            </a:r>
            <a:r>
              <a:rPr lang="en-US" dirty="0" err="1" smtClean="0"/>
              <a:t>orang</a:t>
            </a:r>
            <a:r>
              <a:rPr lang="en-US" dirty="0" smtClean="0"/>
              <a:t> </a:t>
            </a:r>
          </a:p>
          <a:p>
            <a:pPr marL="514350" indent="-514350">
              <a:buFont typeface="+mj-lt"/>
              <a:buAutoNum type="arabicPeriod"/>
            </a:pPr>
            <a:r>
              <a:rPr lang="en-US" b="1" dirty="0" smtClean="0"/>
              <a:t>Trafficking in Human Beings </a:t>
            </a:r>
            <a:r>
              <a:rPr lang="en-US" dirty="0" smtClean="0"/>
              <a:t>= </a:t>
            </a:r>
            <a:r>
              <a:rPr lang="en-US" dirty="0" err="1" smtClean="0"/>
              <a:t>Perdagangan</a:t>
            </a:r>
            <a:r>
              <a:rPr lang="en-US" dirty="0" smtClean="0"/>
              <a:t>  </a:t>
            </a:r>
          </a:p>
          <a:p>
            <a:pPr marL="514350" indent="-514350">
              <a:buNone/>
            </a:pPr>
            <a:r>
              <a:rPr lang="en-US" dirty="0" smtClean="0"/>
              <a:t>                                                           </a:t>
            </a:r>
            <a:r>
              <a:rPr lang="en-US" dirty="0" err="1" smtClean="0"/>
              <a:t>makluk</a:t>
            </a:r>
            <a:r>
              <a:rPr lang="en-US" dirty="0" smtClean="0"/>
              <a:t> </a:t>
            </a:r>
            <a:r>
              <a:rPr lang="en-US" dirty="0" err="1" smtClean="0"/>
              <a:t>manusia</a:t>
            </a:r>
            <a:r>
              <a:rPr lang="en-US" dirty="0" smtClean="0"/>
              <a:t> </a:t>
            </a:r>
          </a:p>
          <a:p>
            <a:pPr>
              <a:buNone/>
            </a:pPr>
            <a:r>
              <a:rPr lang="en-US" b="1" smtClean="0"/>
              <a:t>Human Trafficker</a:t>
            </a:r>
            <a:r>
              <a:rPr lang="en-US" smtClean="0"/>
              <a:t> </a:t>
            </a:r>
            <a:r>
              <a:rPr lang="en-US" dirty="0" smtClean="0"/>
              <a:t>= </a:t>
            </a:r>
            <a:r>
              <a:rPr lang="en-US" dirty="0" err="1" smtClean="0"/>
              <a:t>pelaku</a:t>
            </a:r>
            <a:r>
              <a:rPr lang="en-US" dirty="0" smtClean="0"/>
              <a:t> </a:t>
            </a:r>
            <a:r>
              <a:rPr lang="en-US" dirty="0" err="1" smtClean="0"/>
              <a:t>perdagangan</a:t>
            </a:r>
            <a:r>
              <a:rPr lang="en-US" dirty="0" smtClean="0"/>
              <a:t> </a:t>
            </a:r>
            <a:r>
              <a:rPr lang="en-US" dirty="0" err="1" smtClean="0"/>
              <a:t>manusia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Prosentasi</a:t>
            </a:r>
            <a:r>
              <a:rPr lang="en-US" dirty="0" smtClean="0"/>
              <a:t> </a:t>
            </a:r>
            <a:r>
              <a:rPr lang="en-US" dirty="0" err="1" smtClean="0"/>
              <a:t>korban</a:t>
            </a:r>
            <a:r>
              <a:rPr lang="en-US" dirty="0" smtClean="0"/>
              <a:t> human trafficking </a:t>
            </a:r>
            <a:r>
              <a:rPr lang="en-US" dirty="0" err="1" smtClean="0"/>
              <a:t>menurut</a:t>
            </a:r>
            <a:r>
              <a:rPr lang="en-US" dirty="0" smtClean="0"/>
              <a:t> </a:t>
            </a:r>
            <a:r>
              <a:rPr lang="en-US" dirty="0" err="1" smtClean="0"/>
              <a:t>tujuannya</a:t>
            </a:r>
            <a:r>
              <a:rPr lang="en-US" dirty="0" smtClean="0"/>
              <a: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srcRect/>
          <a:stretch>
            <a:fillRect/>
          </a:stretch>
        </p:blipFill>
        <p:spPr bwMode="auto">
          <a:xfrm>
            <a:off x="6629400" y="4572000"/>
            <a:ext cx="1905000" cy="1431925"/>
          </a:xfrm>
          <a:prstGeom prst="rect">
            <a:avLst/>
          </a:prstGeom>
          <a:noFill/>
        </p:spPr>
      </p:pic>
      <p:pic>
        <p:nvPicPr>
          <p:cNvPr id="6" name="image70.jpeg"/>
          <p:cNvPicPr/>
          <p:nvPr/>
        </p:nvPicPr>
        <p:blipFill>
          <a:blip r:embed="rId4" cstate="print"/>
          <a:stretch>
            <a:fillRect/>
          </a:stretch>
        </p:blipFill>
        <p:spPr>
          <a:xfrm>
            <a:off x="685800" y="1905000"/>
            <a:ext cx="1828799" cy="1905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762000"/>
          <a:ext cx="86868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r>
              <a:rPr lang="en-US" sz="2800" b="1" dirty="0" err="1" smtClean="0"/>
              <a:t>Kasus</a:t>
            </a:r>
            <a:r>
              <a:rPr lang="en-US" sz="2800" b="1" dirty="0" smtClean="0"/>
              <a:t> Human Trafficking </a:t>
            </a:r>
            <a:r>
              <a:rPr lang="en-US" sz="2800" b="1" dirty="0" err="1" smtClean="0"/>
              <a:t>di</a:t>
            </a:r>
            <a:r>
              <a:rPr lang="en-US" sz="2800" b="1" dirty="0" smtClean="0"/>
              <a:t> Asia </a:t>
            </a:r>
            <a:r>
              <a:rPr lang="en-US" sz="2800" b="1" dirty="0" err="1" smtClean="0"/>
              <a:t>Timur</a:t>
            </a:r>
            <a:r>
              <a:rPr lang="en-US" sz="2800" b="1" dirty="0" smtClean="0"/>
              <a:t> </a:t>
            </a:r>
            <a:r>
              <a:rPr lang="en-US" sz="2800" b="1" dirty="0" err="1" smtClean="0"/>
              <a:t>dan</a:t>
            </a:r>
            <a:r>
              <a:rPr lang="en-US" sz="2800" b="1" dirty="0" smtClean="0"/>
              <a:t> </a:t>
            </a:r>
            <a:r>
              <a:rPr lang="en-US" sz="2800" b="1" dirty="0" err="1" smtClean="0"/>
              <a:t>Pasifik</a:t>
            </a:r>
            <a:r>
              <a:rPr lang="en-US" sz="2800" b="1" dirty="0" smtClean="0"/>
              <a:t>  yang </a:t>
            </a:r>
            <a:r>
              <a:rPr lang="en-US" sz="2800" b="1" dirty="0" err="1" smtClean="0"/>
              <a:t>ditangani</a:t>
            </a:r>
            <a:r>
              <a:rPr lang="en-US" sz="2800" b="1" dirty="0" smtClean="0"/>
              <a:t> IOM </a:t>
            </a:r>
            <a:r>
              <a:rPr lang="en-US" sz="2800" b="1" dirty="0" err="1" smtClean="0"/>
              <a:t>pda</a:t>
            </a:r>
            <a:r>
              <a:rPr lang="en-US" sz="2800" b="1" dirty="0" smtClean="0"/>
              <a:t> </a:t>
            </a:r>
            <a:r>
              <a:rPr lang="en-US" sz="2800" b="1" dirty="0" err="1" smtClean="0"/>
              <a:t>Tahun</a:t>
            </a:r>
            <a:r>
              <a:rPr lang="en-US" sz="2800" b="1" dirty="0" smtClean="0"/>
              <a:t> 2011</a:t>
            </a:r>
            <a:endParaRPr lang="en-US" sz="2800" b="1" dirty="0"/>
          </a:p>
        </p:txBody>
      </p:sp>
      <p:graphicFrame>
        <p:nvGraphicFramePr>
          <p:cNvPr id="4" name="Content Placeholder 3"/>
          <p:cNvGraphicFramePr>
            <a:graphicFrameLocks noGrp="1"/>
          </p:cNvGraphicFramePr>
          <p:nvPr>
            <p:ph idx="1"/>
          </p:nvPr>
        </p:nvGraphicFramePr>
        <p:xfrm>
          <a:off x="228600" y="1219200"/>
          <a:ext cx="8686800" cy="5410199"/>
        </p:xfrm>
        <a:graphic>
          <a:graphicData uri="http://schemas.openxmlformats.org/drawingml/2006/table">
            <a:tbl>
              <a:tblPr/>
              <a:tblGrid>
                <a:gridCol w="4086922"/>
                <a:gridCol w="4599878"/>
              </a:tblGrid>
              <a:tr h="989580">
                <a:tc>
                  <a:txBody>
                    <a:bodyPr/>
                    <a:lstStyle/>
                    <a:p>
                      <a:pPr marL="0" marR="0" algn="ctr">
                        <a:lnSpc>
                          <a:spcPct val="115000"/>
                        </a:lnSpc>
                        <a:spcBef>
                          <a:spcPts val="0"/>
                        </a:spcBef>
                        <a:spcAft>
                          <a:spcPts val="0"/>
                        </a:spcAft>
                      </a:pPr>
                      <a:endParaRPr lang="en-US" sz="1800" dirty="0">
                        <a:latin typeface="Times New Roman" pitchFamily="18" charset="0"/>
                        <a:ea typeface="Times New Roman"/>
                        <a:cs typeface="Times New Roman" pitchFamily="18" charset="0"/>
                      </a:endParaRPr>
                    </a:p>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Negara</a:t>
                      </a:r>
                      <a:endParaRPr lang="en-US" sz="18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203835" algn="ctr">
                        <a:lnSpc>
                          <a:spcPct val="115000"/>
                        </a:lnSpc>
                        <a:spcBef>
                          <a:spcPts val="0"/>
                        </a:spcBef>
                        <a:spcAft>
                          <a:spcPts val="0"/>
                        </a:spcAft>
                      </a:pPr>
                      <a:r>
                        <a:rPr lang="en-US" sz="1800" b="1" dirty="0" err="1">
                          <a:latin typeface="Times New Roman" pitchFamily="18" charset="0"/>
                          <a:ea typeface="Calibri"/>
                          <a:cs typeface="Times New Roman" pitchFamily="18" charset="0"/>
                        </a:rPr>
                        <a:t>Jumlah</a:t>
                      </a:r>
                      <a:r>
                        <a:rPr lang="en-US" sz="1800" b="1" dirty="0">
                          <a:latin typeface="Times New Roman" pitchFamily="18" charset="0"/>
                          <a:ea typeface="Calibri"/>
                          <a:cs typeface="Times New Roman" pitchFamily="18" charset="0"/>
                        </a:rPr>
                        <a:t> </a:t>
                      </a:r>
                      <a:r>
                        <a:rPr lang="en-US" sz="1800" b="1" dirty="0" err="1">
                          <a:latin typeface="Times New Roman" pitchFamily="18" charset="0"/>
                          <a:ea typeface="Calibri"/>
                          <a:cs typeface="Times New Roman" pitchFamily="18" charset="0"/>
                        </a:rPr>
                        <a:t>Kasus</a:t>
                      </a:r>
                      <a:r>
                        <a:rPr lang="en-US" sz="1800" b="1" dirty="0">
                          <a:latin typeface="Times New Roman" pitchFamily="18" charset="0"/>
                          <a:ea typeface="Calibri"/>
                          <a:cs typeface="Times New Roman" pitchFamily="18" charset="0"/>
                        </a:rPr>
                        <a:t> Human Trafficking yang </a:t>
                      </a:r>
                      <a:r>
                        <a:rPr lang="en-US" sz="1800" b="1" dirty="0" err="1">
                          <a:latin typeface="Times New Roman" pitchFamily="18" charset="0"/>
                          <a:ea typeface="Calibri"/>
                          <a:cs typeface="Times New Roman" pitchFamily="18" charset="0"/>
                        </a:rPr>
                        <a:t>ditangani</a:t>
                      </a:r>
                      <a:r>
                        <a:rPr lang="en-US" sz="1800" b="1" dirty="0">
                          <a:latin typeface="Times New Roman" pitchFamily="18" charset="0"/>
                          <a:ea typeface="Calibri"/>
                          <a:cs typeface="Times New Roman" pitchFamily="18" charset="0"/>
                        </a:rPr>
                        <a:t> IOM </a:t>
                      </a:r>
                      <a:r>
                        <a:rPr lang="en-US" sz="1800" b="1" dirty="0" err="1">
                          <a:latin typeface="Times New Roman" pitchFamily="18" charset="0"/>
                          <a:ea typeface="Calibri"/>
                          <a:cs typeface="Times New Roman" pitchFamily="18" charset="0"/>
                        </a:rPr>
                        <a:t>pada</a:t>
                      </a:r>
                      <a:r>
                        <a:rPr lang="en-US" sz="1800" b="1" dirty="0">
                          <a:latin typeface="Times New Roman" pitchFamily="18" charset="0"/>
                          <a:ea typeface="Calibri"/>
                          <a:cs typeface="Times New Roman" pitchFamily="18" charset="0"/>
                        </a:rPr>
                        <a:t> </a:t>
                      </a:r>
                      <a:r>
                        <a:rPr lang="en-US" sz="1800" b="1" dirty="0" err="1">
                          <a:latin typeface="Times New Roman" pitchFamily="18" charset="0"/>
                          <a:ea typeface="Calibri"/>
                          <a:cs typeface="Times New Roman" pitchFamily="18" charset="0"/>
                        </a:rPr>
                        <a:t>tahun</a:t>
                      </a:r>
                      <a:r>
                        <a:rPr lang="en-US" sz="1800" b="1" dirty="0">
                          <a:latin typeface="Times New Roman" pitchFamily="18" charset="0"/>
                          <a:ea typeface="Calibri"/>
                          <a:cs typeface="Times New Roman" pitchFamily="18" charset="0"/>
                        </a:rPr>
                        <a:t> </a:t>
                      </a:r>
                      <a:r>
                        <a:rPr lang="en-US" sz="1800" b="1" spc="-10" dirty="0">
                          <a:latin typeface="Times New Roman" pitchFamily="18" charset="0"/>
                          <a:ea typeface="Calibri"/>
                          <a:cs typeface="Times New Roman" pitchFamily="18" charset="0"/>
                        </a:rPr>
                        <a:t> </a:t>
                      </a:r>
                      <a:r>
                        <a:rPr lang="en-US" sz="1800" b="1" dirty="0">
                          <a:latin typeface="Times New Roman" pitchFamily="18" charset="0"/>
                          <a:ea typeface="Calibri"/>
                          <a:cs typeface="Times New Roman" pitchFamily="18" charset="0"/>
                        </a:rPr>
                        <a:t>2011</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077">
                <a:tc>
                  <a:txBody>
                    <a:bodyPr/>
                    <a:lstStyle/>
                    <a:p>
                      <a:pPr marL="182880" marR="0">
                        <a:lnSpc>
                          <a:spcPts val="123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30"/>
                        </a:lnSpc>
                        <a:spcBef>
                          <a:spcPts val="0"/>
                        </a:spcBef>
                        <a:spcAft>
                          <a:spcPts val="0"/>
                        </a:spcAft>
                      </a:pPr>
                      <a:r>
                        <a:rPr lang="en-US" sz="1800" b="1" dirty="0" smtClean="0">
                          <a:latin typeface="Times New Roman" pitchFamily="18" charset="0"/>
                          <a:ea typeface="Calibri"/>
                          <a:cs typeface="Times New Roman" pitchFamily="18" charset="0"/>
                        </a:rPr>
                        <a:t>Cambodia</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30"/>
                        </a:lnSpc>
                        <a:spcBef>
                          <a:spcPts val="0"/>
                        </a:spcBef>
                        <a:spcAft>
                          <a:spcPts val="0"/>
                        </a:spcAft>
                      </a:pPr>
                      <a:endParaRPr lang="en-US" sz="1800" dirty="0" smtClean="0">
                        <a:latin typeface="Times New Roman" pitchFamily="18" charset="0"/>
                        <a:ea typeface="Calibri"/>
                        <a:cs typeface="Times New Roman" pitchFamily="18" charset="0"/>
                      </a:endParaRPr>
                    </a:p>
                    <a:p>
                      <a:pPr marL="182880" marR="0" algn="ctr">
                        <a:lnSpc>
                          <a:spcPts val="1230"/>
                        </a:lnSpc>
                        <a:spcBef>
                          <a:spcPts val="0"/>
                        </a:spcBef>
                        <a:spcAft>
                          <a:spcPts val="0"/>
                        </a:spcAft>
                      </a:pPr>
                      <a:r>
                        <a:rPr lang="en-US" sz="1800" dirty="0" smtClean="0">
                          <a:latin typeface="Times New Roman" pitchFamily="18" charset="0"/>
                          <a:ea typeface="Calibri"/>
                          <a:cs typeface="Times New Roman" pitchFamily="18" charset="0"/>
                        </a:rPr>
                        <a:t>122</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58">
                <a:tc>
                  <a:txBody>
                    <a:bodyPr/>
                    <a:lstStyle/>
                    <a:p>
                      <a:pPr marL="182880" marR="0">
                        <a:lnSpc>
                          <a:spcPct val="115000"/>
                        </a:lnSpc>
                        <a:spcBef>
                          <a:spcPts val="0"/>
                        </a:spcBef>
                        <a:spcAft>
                          <a:spcPts val="0"/>
                        </a:spcAft>
                      </a:pPr>
                      <a:r>
                        <a:rPr lang="en-US" sz="2400" b="1" dirty="0">
                          <a:highlight>
                            <a:srgbClr val="FFFF00"/>
                          </a:highlight>
                          <a:latin typeface="Times New Roman" pitchFamily="18" charset="0"/>
                          <a:ea typeface="Calibri"/>
                          <a:cs typeface="Times New Roman" pitchFamily="18" charset="0"/>
                        </a:rPr>
                        <a:t>Indonesia</a:t>
                      </a:r>
                      <a:endParaRPr lang="en-US" sz="24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ct val="115000"/>
                        </a:lnSpc>
                        <a:spcBef>
                          <a:spcPts val="0"/>
                        </a:spcBef>
                        <a:spcAft>
                          <a:spcPts val="0"/>
                        </a:spcAft>
                      </a:pPr>
                      <a:r>
                        <a:rPr lang="en-US" sz="2400" b="1" dirty="0">
                          <a:highlight>
                            <a:srgbClr val="FFFF00"/>
                          </a:highlight>
                          <a:latin typeface="Times New Roman" pitchFamily="18" charset="0"/>
                          <a:ea typeface="Calibri"/>
                          <a:cs typeface="Times New Roman" pitchFamily="18" charset="0"/>
                        </a:rPr>
                        <a:t>83</a:t>
                      </a:r>
                      <a:endParaRPr lang="en-US" sz="2400" b="1"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13">
                <a:tc>
                  <a:txBody>
                    <a:bodyPr/>
                    <a:lstStyle/>
                    <a:p>
                      <a:pPr marL="182880" marR="0">
                        <a:lnSpc>
                          <a:spcPct val="115000"/>
                        </a:lnSpc>
                        <a:spcBef>
                          <a:spcPts val="0"/>
                        </a:spcBef>
                        <a:spcAft>
                          <a:spcPts val="0"/>
                        </a:spcAft>
                      </a:pPr>
                      <a:r>
                        <a:rPr lang="en-US" sz="1800" b="1" dirty="0" err="1">
                          <a:latin typeface="Times New Roman" pitchFamily="18" charset="0"/>
                          <a:ea typeface="Calibri"/>
                          <a:cs typeface="Times New Roman" pitchFamily="18" charset="0"/>
                        </a:rPr>
                        <a:t>Jepang</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ct val="115000"/>
                        </a:lnSpc>
                        <a:spcBef>
                          <a:spcPts val="0"/>
                        </a:spcBef>
                        <a:spcAft>
                          <a:spcPts val="0"/>
                        </a:spcAft>
                      </a:pPr>
                      <a:r>
                        <a:rPr lang="en-US" sz="1800" dirty="0">
                          <a:latin typeface="Times New Roman" pitchFamily="18" charset="0"/>
                          <a:ea typeface="Calibri"/>
                          <a:cs typeface="Times New Roman" pitchFamily="18" charset="0"/>
                        </a:rPr>
                        <a:t>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58">
                <a:tc>
                  <a:txBody>
                    <a:bodyPr/>
                    <a:lstStyle/>
                    <a:p>
                      <a:pPr marL="182880" marR="0">
                        <a:lnSpc>
                          <a:spcPts val="123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30"/>
                        </a:lnSpc>
                        <a:spcBef>
                          <a:spcPts val="0"/>
                        </a:spcBef>
                        <a:spcAft>
                          <a:spcPts val="0"/>
                        </a:spcAft>
                      </a:pPr>
                      <a:r>
                        <a:rPr lang="en-US" sz="1800" b="1" dirty="0" smtClean="0">
                          <a:latin typeface="Times New Roman" pitchFamily="18" charset="0"/>
                          <a:ea typeface="Calibri"/>
                          <a:cs typeface="Times New Roman" pitchFamily="18" charset="0"/>
                        </a:rPr>
                        <a:t>Laos</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30"/>
                        </a:lnSpc>
                        <a:spcBef>
                          <a:spcPts val="0"/>
                        </a:spcBef>
                        <a:spcAft>
                          <a:spcPts val="0"/>
                        </a:spcAft>
                      </a:pPr>
                      <a:endParaRPr lang="en-US" sz="1800" dirty="0" smtClean="0">
                        <a:latin typeface="Times New Roman" pitchFamily="18" charset="0"/>
                        <a:ea typeface="Calibri"/>
                        <a:cs typeface="Times New Roman" pitchFamily="18" charset="0"/>
                      </a:endParaRPr>
                    </a:p>
                    <a:p>
                      <a:pPr marL="182880" marR="0" algn="ctr">
                        <a:lnSpc>
                          <a:spcPts val="1230"/>
                        </a:lnSpc>
                        <a:spcBef>
                          <a:spcPts val="0"/>
                        </a:spcBef>
                        <a:spcAft>
                          <a:spcPts val="0"/>
                        </a:spcAft>
                      </a:pPr>
                      <a:r>
                        <a:rPr lang="en-US" sz="1800" dirty="0" smtClean="0">
                          <a:latin typeface="Times New Roman" pitchFamily="18" charset="0"/>
                          <a:ea typeface="Calibri"/>
                          <a:cs typeface="Times New Roman" pitchFamily="18" charset="0"/>
                        </a:rPr>
                        <a:t>195</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13">
                <a:tc>
                  <a:txBody>
                    <a:bodyPr/>
                    <a:lstStyle/>
                    <a:p>
                      <a:pPr marL="182880" marR="0">
                        <a:lnSpc>
                          <a:spcPts val="123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30"/>
                        </a:lnSpc>
                        <a:spcBef>
                          <a:spcPts val="0"/>
                        </a:spcBef>
                        <a:spcAft>
                          <a:spcPts val="0"/>
                        </a:spcAft>
                      </a:pPr>
                      <a:r>
                        <a:rPr lang="en-US" sz="1800" b="1" dirty="0" smtClean="0">
                          <a:latin typeface="Times New Roman" pitchFamily="18" charset="0"/>
                          <a:ea typeface="Calibri"/>
                          <a:cs typeface="Times New Roman" pitchFamily="18" charset="0"/>
                        </a:rPr>
                        <a:t>Malaysia</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30"/>
                        </a:lnSpc>
                        <a:spcBef>
                          <a:spcPts val="0"/>
                        </a:spcBef>
                        <a:spcAft>
                          <a:spcPts val="0"/>
                        </a:spcAft>
                      </a:pPr>
                      <a:endParaRPr lang="en-US" sz="1800" dirty="0" smtClean="0">
                        <a:latin typeface="Times New Roman" pitchFamily="18" charset="0"/>
                        <a:ea typeface="Calibri"/>
                        <a:cs typeface="Times New Roman" pitchFamily="18" charset="0"/>
                      </a:endParaRPr>
                    </a:p>
                    <a:p>
                      <a:pPr marL="182880" marR="0" algn="ctr">
                        <a:lnSpc>
                          <a:spcPts val="1230"/>
                        </a:lnSpc>
                        <a:spcBef>
                          <a:spcPts val="0"/>
                        </a:spcBef>
                        <a:spcAft>
                          <a:spcPts val="0"/>
                        </a:spcAft>
                      </a:pPr>
                      <a:r>
                        <a:rPr lang="en-US" sz="1800" dirty="0" smtClean="0">
                          <a:latin typeface="Times New Roman" pitchFamily="18" charset="0"/>
                          <a:ea typeface="Calibri"/>
                          <a:cs typeface="Times New Roman" pitchFamily="18" charset="0"/>
                        </a:rPr>
                        <a:t>38</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58">
                <a:tc>
                  <a:txBody>
                    <a:bodyPr/>
                    <a:lstStyle/>
                    <a:p>
                      <a:pPr marL="182880" marR="0">
                        <a:lnSpc>
                          <a:spcPts val="123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30"/>
                        </a:lnSpc>
                        <a:spcBef>
                          <a:spcPts val="0"/>
                        </a:spcBef>
                        <a:spcAft>
                          <a:spcPts val="0"/>
                        </a:spcAft>
                      </a:pPr>
                      <a:r>
                        <a:rPr lang="en-US" sz="1800" b="1" dirty="0" smtClean="0">
                          <a:latin typeface="Times New Roman" pitchFamily="18" charset="0"/>
                          <a:ea typeface="Calibri"/>
                          <a:cs typeface="Times New Roman" pitchFamily="18" charset="0"/>
                        </a:rPr>
                        <a:t>Philippines</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30"/>
                        </a:lnSpc>
                        <a:spcBef>
                          <a:spcPts val="0"/>
                        </a:spcBef>
                        <a:spcAft>
                          <a:spcPts val="0"/>
                        </a:spcAft>
                      </a:pPr>
                      <a:endParaRPr lang="en-US" sz="1800" dirty="0" smtClean="0">
                        <a:latin typeface="Times New Roman" pitchFamily="18" charset="0"/>
                        <a:ea typeface="Calibri"/>
                        <a:cs typeface="Times New Roman" pitchFamily="18" charset="0"/>
                      </a:endParaRPr>
                    </a:p>
                    <a:p>
                      <a:pPr marL="182880" marR="0" algn="ctr">
                        <a:lnSpc>
                          <a:spcPts val="1230"/>
                        </a:lnSpc>
                        <a:spcBef>
                          <a:spcPts val="0"/>
                        </a:spcBef>
                        <a:spcAft>
                          <a:spcPts val="0"/>
                        </a:spcAft>
                      </a:pPr>
                      <a:r>
                        <a:rPr lang="en-US" sz="1800" dirty="0" smtClean="0">
                          <a:latin typeface="Times New Roman" pitchFamily="18" charset="0"/>
                          <a:ea typeface="Calibri"/>
                          <a:cs typeface="Times New Roman" pitchFamily="18" charset="0"/>
                        </a:rPr>
                        <a:t>24</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13">
                <a:tc>
                  <a:txBody>
                    <a:bodyPr/>
                    <a:lstStyle/>
                    <a:p>
                      <a:pPr marL="182880" marR="0">
                        <a:lnSpc>
                          <a:spcPct val="115000"/>
                        </a:lnSpc>
                        <a:spcBef>
                          <a:spcPts val="0"/>
                        </a:spcBef>
                        <a:spcAft>
                          <a:spcPts val="0"/>
                        </a:spcAft>
                      </a:pPr>
                      <a:r>
                        <a:rPr lang="en-US" sz="1800" b="1" dirty="0">
                          <a:latin typeface="Times New Roman" pitchFamily="18" charset="0"/>
                          <a:ea typeface="Calibri"/>
                          <a:cs typeface="Times New Roman" pitchFamily="18" charset="0"/>
                        </a:rPr>
                        <a:t>Thailand</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ct val="115000"/>
                        </a:lnSpc>
                        <a:spcBef>
                          <a:spcPts val="0"/>
                        </a:spcBef>
                        <a:spcAft>
                          <a:spcPts val="0"/>
                        </a:spcAft>
                      </a:pPr>
                      <a:r>
                        <a:rPr lang="en-US" sz="1800" dirty="0">
                          <a:latin typeface="Times New Roman" pitchFamily="18" charset="0"/>
                          <a:ea typeface="Calibri"/>
                          <a:cs typeface="Times New Roman" pitchFamily="18" charset="0"/>
                        </a:rPr>
                        <a:t>260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58">
                <a:tc>
                  <a:txBody>
                    <a:bodyPr/>
                    <a:lstStyle/>
                    <a:p>
                      <a:pPr marL="182880" marR="0">
                        <a:lnSpc>
                          <a:spcPct val="115000"/>
                        </a:lnSpc>
                        <a:spcBef>
                          <a:spcPts val="0"/>
                        </a:spcBef>
                        <a:spcAft>
                          <a:spcPts val="0"/>
                        </a:spcAft>
                      </a:pPr>
                      <a:r>
                        <a:rPr lang="en-US" sz="1800" b="1" dirty="0">
                          <a:latin typeface="Times New Roman" pitchFamily="18" charset="0"/>
                          <a:ea typeface="Calibri"/>
                          <a:cs typeface="Times New Roman" pitchFamily="18" charset="0"/>
                        </a:rPr>
                        <a:t>Timor</a:t>
                      </a:r>
                      <a:r>
                        <a:rPr lang="en-US" sz="1800" b="1" spc="-35" dirty="0">
                          <a:latin typeface="Times New Roman" pitchFamily="18" charset="0"/>
                          <a:ea typeface="Calibri"/>
                          <a:cs typeface="Times New Roman" pitchFamily="18" charset="0"/>
                        </a:rPr>
                        <a:t> </a:t>
                      </a:r>
                      <a:r>
                        <a:rPr lang="en-US" sz="1800" b="1" dirty="0" err="1">
                          <a:latin typeface="Times New Roman" pitchFamily="18" charset="0"/>
                          <a:ea typeface="Calibri"/>
                          <a:cs typeface="Times New Roman" pitchFamily="18" charset="0"/>
                        </a:rPr>
                        <a:t>Leste</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ct val="115000"/>
                        </a:lnSpc>
                        <a:spcBef>
                          <a:spcPts val="0"/>
                        </a:spcBef>
                        <a:spcAft>
                          <a:spcPts val="0"/>
                        </a:spcAft>
                      </a:pPr>
                      <a:r>
                        <a:rPr lang="en-US" sz="1800" dirty="0">
                          <a:latin typeface="Times New Roman" pitchFamily="18" charset="0"/>
                          <a:ea typeface="Calibri"/>
                          <a:cs typeface="Times New Roman"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13">
                <a:tc>
                  <a:txBody>
                    <a:bodyPr/>
                    <a:lstStyle/>
                    <a:p>
                      <a:pPr marL="182880" marR="0">
                        <a:lnSpc>
                          <a:spcPts val="123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30"/>
                        </a:lnSpc>
                        <a:spcBef>
                          <a:spcPts val="0"/>
                        </a:spcBef>
                        <a:spcAft>
                          <a:spcPts val="0"/>
                        </a:spcAft>
                      </a:pPr>
                      <a:r>
                        <a:rPr lang="en-US" sz="1800" b="1" dirty="0" smtClean="0">
                          <a:latin typeface="Times New Roman" pitchFamily="18" charset="0"/>
                          <a:ea typeface="Calibri"/>
                          <a:cs typeface="Times New Roman" pitchFamily="18" charset="0"/>
                        </a:rPr>
                        <a:t>Vietnam</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30"/>
                        </a:lnSpc>
                        <a:spcBef>
                          <a:spcPts val="0"/>
                        </a:spcBef>
                        <a:spcAft>
                          <a:spcPts val="0"/>
                        </a:spcAft>
                      </a:pPr>
                      <a:endParaRPr lang="en-US" sz="1800" dirty="0" smtClean="0">
                        <a:latin typeface="Times New Roman" pitchFamily="18" charset="0"/>
                        <a:ea typeface="Calibri"/>
                        <a:cs typeface="Times New Roman" pitchFamily="18" charset="0"/>
                      </a:endParaRPr>
                    </a:p>
                    <a:p>
                      <a:pPr marL="182880" marR="0" algn="ctr">
                        <a:lnSpc>
                          <a:spcPts val="1230"/>
                        </a:lnSpc>
                        <a:spcBef>
                          <a:spcPts val="0"/>
                        </a:spcBef>
                        <a:spcAft>
                          <a:spcPts val="0"/>
                        </a:spcAft>
                      </a:pPr>
                      <a:r>
                        <a:rPr lang="en-US" sz="1800" dirty="0" smtClean="0">
                          <a:latin typeface="Times New Roman" pitchFamily="18" charset="0"/>
                          <a:ea typeface="Calibri"/>
                          <a:cs typeface="Times New Roman" pitchFamily="18" charset="0"/>
                        </a:rPr>
                        <a:t>102</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58">
                <a:tc>
                  <a:txBody>
                    <a:bodyPr/>
                    <a:lstStyle/>
                    <a:p>
                      <a:pPr marL="182880" marR="0">
                        <a:lnSpc>
                          <a:spcPts val="126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nSpc>
                          <a:spcPts val="1260"/>
                        </a:lnSpc>
                        <a:spcBef>
                          <a:spcPts val="0"/>
                        </a:spcBef>
                        <a:spcAft>
                          <a:spcPts val="0"/>
                        </a:spcAft>
                      </a:pPr>
                      <a:r>
                        <a:rPr lang="en-US" sz="1800" b="1" dirty="0" smtClean="0">
                          <a:latin typeface="Times New Roman" pitchFamily="18" charset="0"/>
                          <a:ea typeface="Calibri"/>
                          <a:cs typeface="Times New Roman" pitchFamily="18" charset="0"/>
                        </a:rPr>
                        <a:t>JUMLAH </a:t>
                      </a:r>
                      <a:r>
                        <a:rPr lang="en-US" sz="1800" b="1" dirty="0">
                          <a:latin typeface="Times New Roman" pitchFamily="18" charset="0"/>
                          <a:ea typeface="Calibri"/>
                          <a:cs typeface="Times New Roman" pitchFamily="18" charset="0"/>
                        </a:rPr>
                        <a:t>TOTAL</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ctr">
                        <a:lnSpc>
                          <a:spcPts val="1260"/>
                        </a:lnSpc>
                        <a:spcBef>
                          <a:spcPts val="0"/>
                        </a:spcBef>
                        <a:spcAft>
                          <a:spcPts val="0"/>
                        </a:spcAft>
                      </a:pPr>
                      <a:endParaRPr lang="en-US" sz="1800" b="1" dirty="0" smtClean="0">
                        <a:latin typeface="Times New Roman" pitchFamily="18" charset="0"/>
                        <a:ea typeface="Calibri"/>
                        <a:cs typeface="Times New Roman" pitchFamily="18" charset="0"/>
                      </a:endParaRPr>
                    </a:p>
                    <a:p>
                      <a:pPr marL="182880" marR="0" algn="ctr">
                        <a:lnSpc>
                          <a:spcPts val="1260"/>
                        </a:lnSpc>
                        <a:spcBef>
                          <a:spcPts val="0"/>
                        </a:spcBef>
                        <a:spcAft>
                          <a:spcPts val="0"/>
                        </a:spcAft>
                      </a:pPr>
                      <a:r>
                        <a:rPr lang="en-US" sz="1800" b="1" dirty="0" smtClean="0">
                          <a:latin typeface="Times New Roman" pitchFamily="18" charset="0"/>
                          <a:ea typeface="Calibri"/>
                          <a:cs typeface="Times New Roman" pitchFamily="18" charset="0"/>
                        </a:rPr>
                        <a:t>860</a:t>
                      </a:r>
                      <a:endParaRPr lang="en-US" sz="18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000" b="1" dirty="0" smtClean="0"/>
              <a:t>JUMLAH KASUS HUMAN TRAFFICKING BERTAMBAH DARI TAHUN KE TAHUN </a:t>
            </a:r>
            <a:br>
              <a:rPr lang="en-US" sz="2000" b="1" dirty="0" smtClean="0"/>
            </a:br>
            <a:r>
              <a:rPr lang="en-US" sz="2000" b="1" dirty="0" smtClean="0"/>
              <a:t>MENURUT LAPORAN BARESKRIM POLTRI 2008 BERIKUT INI:</a:t>
            </a: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914397" y="1295399"/>
          <a:ext cx="7467602" cy="2351580"/>
        </p:xfrm>
        <a:graphic>
          <a:graphicData uri="http://schemas.openxmlformats.org/drawingml/2006/table">
            <a:tbl>
              <a:tblPr/>
              <a:tblGrid>
                <a:gridCol w="1493152"/>
                <a:gridCol w="1493152"/>
                <a:gridCol w="1493152"/>
                <a:gridCol w="1494073"/>
                <a:gridCol w="1494073"/>
              </a:tblGrid>
              <a:tr h="337574">
                <a:tc rowSpan="2">
                  <a:txBody>
                    <a:bodyPr/>
                    <a:lstStyle/>
                    <a:p>
                      <a:pPr marL="0" marR="0" algn="ctr">
                        <a:lnSpc>
                          <a:spcPct val="107000"/>
                        </a:lnSpc>
                        <a:spcBef>
                          <a:spcPts val="600"/>
                        </a:spcBef>
                        <a:spcAft>
                          <a:spcPts val="0"/>
                        </a:spcAft>
                      </a:pPr>
                      <a:r>
                        <a:rPr lang="en-US" sz="2000" b="1" dirty="0" err="1">
                          <a:solidFill>
                            <a:srgbClr val="000000"/>
                          </a:solidFill>
                          <a:latin typeface="Palatino Linotype"/>
                          <a:ea typeface="SimSun"/>
                          <a:cs typeface="Times New Roman"/>
                        </a:rPr>
                        <a:t>Tahun</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600"/>
                        </a:spcBef>
                        <a:spcAft>
                          <a:spcPts val="0"/>
                        </a:spcAft>
                      </a:pPr>
                      <a:r>
                        <a:rPr lang="en-US" sz="2000" b="1">
                          <a:solidFill>
                            <a:srgbClr val="000000"/>
                          </a:solidFill>
                          <a:latin typeface="Palatino Linotype"/>
                          <a:ea typeface="SimSun"/>
                          <a:cs typeface="Times New Roman"/>
                        </a:rPr>
                        <a:t>Kasus</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600"/>
                        </a:spcBef>
                        <a:spcAft>
                          <a:spcPts val="0"/>
                        </a:spcAft>
                      </a:pPr>
                      <a:r>
                        <a:rPr lang="en-US" sz="2000" b="1" dirty="0" err="1">
                          <a:solidFill>
                            <a:srgbClr val="000000"/>
                          </a:solidFill>
                          <a:latin typeface="Palatino Linotype"/>
                          <a:ea typeface="SimSun"/>
                          <a:cs typeface="Times New Roman"/>
                        </a:rPr>
                        <a:t>Pelaku</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000" b="1">
                          <a:solidFill>
                            <a:srgbClr val="000000"/>
                          </a:solidFill>
                          <a:latin typeface="Palatino Linotype"/>
                          <a:ea typeface="SimSun"/>
                          <a:cs typeface="Times New Roman"/>
                        </a:rPr>
                        <a:t>Korban</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05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b="1">
                          <a:solidFill>
                            <a:srgbClr val="000000"/>
                          </a:solidFill>
                          <a:latin typeface="Palatino Linotype"/>
                          <a:ea typeface="SimSun"/>
                          <a:cs typeface="Times New Roman"/>
                        </a:rPr>
                        <a:t>Dewasa</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solidFill>
                            <a:srgbClr val="000000"/>
                          </a:solidFill>
                          <a:latin typeface="Palatino Linotype"/>
                          <a:ea typeface="SimSun"/>
                          <a:cs typeface="Times New Roman"/>
                        </a:rPr>
                        <a:t>Anak</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4">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2004</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0000"/>
                          </a:solidFill>
                          <a:latin typeface="Palatino Linotype"/>
                          <a:ea typeface="SimSun"/>
                          <a:cs typeface="Times New Roman"/>
                        </a:rPr>
                        <a:t>76</a:t>
                      </a:r>
                      <a:endParaRPr lang="en-US" sz="2000" dirty="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83</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103</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4">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2005</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0000"/>
                          </a:solidFill>
                          <a:latin typeface="Palatino Linotype"/>
                          <a:ea typeface="SimSun"/>
                          <a:cs typeface="Times New Roman"/>
                        </a:rPr>
                        <a:t>71</a:t>
                      </a:r>
                      <a:endParaRPr lang="en-US" sz="2000" dirty="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83</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125</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18</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4">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2006</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0000"/>
                          </a:solidFill>
                          <a:latin typeface="Palatino Linotype"/>
                          <a:ea typeface="SimSun"/>
                          <a:cs typeface="Times New Roman"/>
                        </a:rPr>
                        <a:t>84</a:t>
                      </a:r>
                      <a:endParaRPr lang="en-US" sz="2000" dirty="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155</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496</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129</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4">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2007</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0000"/>
                          </a:solidFill>
                          <a:latin typeface="Palatino Linotype"/>
                          <a:ea typeface="SimSun"/>
                          <a:cs typeface="Times New Roman"/>
                        </a:rPr>
                        <a:t>123</a:t>
                      </a:r>
                      <a:endParaRPr lang="en-US" sz="2000" dirty="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139</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2010</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latin typeface="Palatino Linotype"/>
                          <a:ea typeface="SimSun"/>
                          <a:cs typeface="Times New Roman"/>
                        </a:rPr>
                        <a:t>71</a:t>
                      </a:r>
                      <a:endParaRPr lang="en-US" sz="20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4">
                <a:tc>
                  <a:txBody>
                    <a:bodyPr/>
                    <a:lstStyle/>
                    <a:p>
                      <a:pPr marL="0" marR="0" algn="ctr">
                        <a:lnSpc>
                          <a:spcPct val="107000"/>
                        </a:lnSpc>
                        <a:spcBef>
                          <a:spcPts val="0"/>
                        </a:spcBef>
                        <a:spcAft>
                          <a:spcPts val="0"/>
                        </a:spcAft>
                      </a:pPr>
                      <a:r>
                        <a:rPr lang="en-US" sz="2000">
                          <a:solidFill>
                            <a:srgbClr val="000000"/>
                          </a:solidFill>
                          <a:latin typeface="Palatino Linotype"/>
                          <a:ea typeface="SimSun"/>
                          <a:cs typeface="Times New Roman"/>
                        </a:rPr>
                        <a:t>2008</a:t>
                      </a:r>
                      <a:endParaRPr lang="en-US" sz="20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solidFill>
                          <a:srgbClr val="FF0000"/>
                        </a:solidFill>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solidFill>
                          <a:srgbClr val="000000"/>
                        </a:solidFill>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solidFill>
                          <a:srgbClr val="000000"/>
                        </a:solidFill>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solidFill>
                          <a:srgbClr val="000000"/>
                        </a:solidFill>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p:nvPr/>
        </p:nvSpPr>
        <p:spPr>
          <a:xfrm>
            <a:off x="304800" y="3886200"/>
            <a:ext cx="84582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Menurut</a:t>
            </a:r>
            <a:r>
              <a:rPr lang="en-US" sz="2400" dirty="0" smtClean="0"/>
              <a:t> </a:t>
            </a:r>
            <a:r>
              <a:rPr lang="en-US" sz="2400" dirty="0" err="1" smtClean="0"/>
              <a:t>laporan</a:t>
            </a:r>
            <a:r>
              <a:rPr lang="en-US" sz="2400" dirty="0" smtClean="0"/>
              <a:t> </a:t>
            </a:r>
            <a:r>
              <a:rPr lang="en-US" sz="2400" dirty="0" err="1" smtClean="0"/>
              <a:t>Bareskrim</a:t>
            </a:r>
            <a:r>
              <a:rPr lang="en-US" sz="2400" dirty="0" smtClean="0"/>
              <a:t> </a:t>
            </a:r>
            <a:r>
              <a:rPr lang="en-US" sz="2400" dirty="0" err="1" smtClean="0"/>
              <a:t>Polri</a:t>
            </a:r>
            <a:r>
              <a:rPr lang="en-US" sz="2400" dirty="0" smtClean="0"/>
              <a:t>,  total  </a:t>
            </a:r>
            <a:r>
              <a:rPr lang="en-US" sz="2400" dirty="0" err="1" smtClean="0"/>
              <a:t>kasus</a:t>
            </a:r>
            <a:r>
              <a:rPr lang="en-US" sz="2400" dirty="0" smtClean="0"/>
              <a:t> TPPO yang  </a:t>
            </a:r>
            <a:r>
              <a:rPr lang="en-US" sz="2400" dirty="0" err="1" smtClean="0"/>
              <a:t>ditangani</a:t>
            </a:r>
            <a:r>
              <a:rPr lang="en-US" sz="2400" dirty="0" smtClean="0"/>
              <a:t> </a:t>
            </a:r>
            <a:r>
              <a:rPr lang="en-US" sz="2400" dirty="0" err="1" smtClean="0"/>
              <a:t>Bareskrim</a:t>
            </a:r>
            <a:r>
              <a:rPr lang="en-US" sz="2400" dirty="0" smtClean="0"/>
              <a:t>  </a:t>
            </a:r>
            <a:r>
              <a:rPr lang="en-US" sz="2400" dirty="0" err="1" smtClean="0"/>
              <a:t>telah</a:t>
            </a:r>
            <a:r>
              <a:rPr lang="en-US" sz="2400" dirty="0" smtClean="0"/>
              <a:t> </a:t>
            </a:r>
            <a:r>
              <a:rPr lang="en-US" sz="2400" dirty="0" err="1" smtClean="0"/>
              <a:t>melonjak</a:t>
            </a:r>
            <a:r>
              <a:rPr lang="en-US" sz="2400" dirty="0" smtClean="0"/>
              <a:t>  </a:t>
            </a:r>
            <a:r>
              <a:rPr lang="en-US" sz="2400" dirty="0" err="1" smtClean="0"/>
              <a:t>dari</a:t>
            </a:r>
            <a:r>
              <a:rPr lang="en-US" sz="2400" dirty="0" smtClean="0"/>
              <a:t> 123 </a:t>
            </a:r>
            <a:r>
              <a:rPr lang="en-US" sz="2400" dirty="0" err="1" smtClean="0"/>
              <a:t>kasus</a:t>
            </a:r>
            <a:r>
              <a:rPr lang="en-US" sz="2400" dirty="0" smtClean="0"/>
              <a:t> </a:t>
            </a:r>
            <a:r>
              <a:rPr lang="en-US" sz="2400" dirty="0" err="1" smtClean="0"/>
              <a:t>tahun</a:t>
            </a:r>
            <a:r>
              <a:rPr lang="en-US" sz="2400" dirty="0" smtClean="0"/>
              <a:t> 2007 </a:t>
            </a:r>
            <a:r>
              <a:rPr lang="en-US" sz="2400" dirty="0" err="1" smtClean="0"/>
              <a:t>menjadi</a:t>
            </a:r>
            <a:r>
              <a:rPr lang="en-US" sz="2400" dirty="0" smtClean="0"/>
              <a:t> </a:t>
            </a:r>
          </a:p>
          <a:p>
            <a:pPr algn="ctr"/>
            <a:r>
              <a:rPr lang="en-US" sz="2400" b="1" dirty="0" smtClean="0">
                <a:solidFill>
                  <a:srgbClr val="FF0000"/>
                </a:solidFill>
              </a:rPr>
              <a:t>509 </a:t>
            </a:r>
            <a:r>
              <a:rPr lang="en-US" sz="2400" b="1" dirty="0" err="1" smtClean="0">
                <a:solidFill>
                  <a:srgbClr val="FF0000"/>
                </a:solidFill>
              </a:rPr>
              <a:t>kasus</a:t>
            </a:r>
            <a:r>
              <a:rPr lang="en-US" sz="2400" b="1" dirty="0" smtClean="0">
                <a:solidFill>
                  <a:srgbClr val="FF0000"/>
                </a:solidFill>
              </a:rPr>
              <a:t> </a:t>
            </a:r>
            <a:r>
              <a:rPr lang="en-US" sz="2400" b="1" dirty="0" err="1" smtClean="0">
                <a:solidFill>
                  <a:srgbClr val="FF0000"/>
                </a:solidFill>
              </a:rPr>
              <a:t>tahun</a:t>
            </a:r>
            <a:r>
              <a:rPr lang="en-US" sz="2400" b="1" dirty="0" smtClean="0">
                <a:solidFill>
                  <a:srgbClr val="FF0000"/>
                </a:solidFill>
              </a:rPr>
              <a:t>  2011-2013</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228600"/>
          </a:xfrm>
        </p:spPr>
        <p:txBody>
          <a:bodyPr>
            <a:normAutofit fontScale="90000"/>
          </a:bodyPr>
          <a:lstStyle/>
          <a:p>
            <a:r>
              <a:rPr lang="en-US" sz="2400" b="1" dirty="0" err="1" smtClean="0"/>
              <a:t>Sebaran</a:t>
            </a:r>
            <a:r>
              <a:rPr lang="en-US" sz="2400" b="1" dirty="0" smtClean="0"/>
              <a:t> </a:t>
            </a:r>
            <a:r>
              <a:rPr lang="en-US" sz="2400" b="1" dirty="0" err="1" smtClean="0"/>
              <a:t>Kasus</a:t>
            </a:r>
            <a:r>
              <a:rPr lang="en-US" sz="2400" b="1" dirty="0" smtClean="0"/>
              <a:t> Human Trafficking </a:t>
            </a:r>
            <a:r>
              <a:rPr lang="en-US" sz="2400" b="1" dirty="0" err="1" smtClean="0"/>
              <a:t>di</a:t>
            </a:r>
            <a:r>
              <a:rPr lang="en-US" sz="2400" b="1" dirty="0" smtClean="0"/>
              <a:t> 14 </a:t>
            </a:r>
            <a:r>
              <a:rPr lang="en-US" sz="2400" b="1" dirty="0" err="1" smtClean="0"/>
              <a:t>Kec</a:t>
            </a:r>
            <a:r>
              <a:rPr lang="en-US" sz="2400" b="1" dirty="0" smtClean="0"/>
              <a:t> </a:t>
            </a:r>
            <a:r>
              <a:rPr lang="en-US" sz="2400" b="1" dirty="0" err="1" smtClean="0"/>
              <a:t>Kab</a:t>
            </a:r>
            <a:r>
              <a:rPr lang="en-US" sz="2400" b="1" dirty="0" smtClean="0"/>
              <a:t> </a:t>
            </a:r>
            <a:r>
              <a:rPr lang="en-US" sz="2400" b="1" dirty="0" err="1" smtClean="0"/>
              <a:t>Sikka</a:t>
            </a:r>
            <a:r>
              <a:rPr lang="en-US" sz="2400" b="1" dirty="0" smtClean="0"/>
              <a:t> 2000 </a:t>
            </a:r>
            <a:r>
              <a:rPr lang="en-US" sz="2400" b="1" dirty="0" err="1" smtClean="0"/>
              <a:t>sd</a:t>
            </a:r>
            <a:r>
              <a:rPr lang="en-US" sz="2400" b="1" dirty="0" smtClean="0"/>
              <a:t> 2015</a:t>
            </a:r>
            <a:endParaRPr lang="en-US" sz="2400" b="1" dirty="0"/>
          </a:p>
        </p:txBody>
      </p:sp>
      <p:graphicFrame>
        <p:nvGraphicFramePr>
          <p:cNvPr id="6" name="Content Placeholder 5"/>
          <p:cNvGraphicFramePr>
            <a:graphicFrameLocks noGrp="1"/>
          </p:cNvGraphicFramePr>
          <p:nvPr>
            <p:ph idx="1"/>
          </p:nvPr>
        </p:nvGraphicFramePr>
        <p:xfrm>
          <a:off x="304800" y="533394"/>
          <a:ext cx="8534400" cy="6098881"/>
        </p:xfrm>
        <a:graphic>
          <a:graphicData uri="http://schemas.openxmlformats.org/drawingml/2006/table">
            <a:tbl>
              <a:tblPr/>
              <a:tblGrid>
                <a:gridCol w="890177"/>
                <a:gridCol w="1526019"/>
                <a:gridCol w="1080931"/>
                <a:gridCol w="1271681"/>
                <a:gridCol w="1271681"/>
                <a:gridCol w="2493911"/>
              </a:tblGrid>
              <a:tr h="146712">
                <a:tc>
                  <a:txBody>
                    <a:bodyPr/>
                    <a:lstStyle/>
                    <a:p>
                      <a:pPr marL="457200" marR="0">
                        <a:spcBef>
                          <a:spcPts val="0"/>
                        </a:spcBef>
                        <a:spcAft>
                          <a:spcPts val="0"/>
                        </a:spcAft>
                      </a:pP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700" b="1">
                          <a:latin typeface="Palatino Linotype"/>
                          <a:ea typeface="Times New Roman"/>
                          <a:cs typeface="Times New Roman"/>
                        </a:rPr>
                        <a:t>KECAMATAN</a:t>
                      </a: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700" b="1">
                          <a:latin typeface="Palatino Linotype"/>
                          <a:ea typeface="Times New Roman"/>
                          <a:cs typeface="Times New Roman"/>
                        </a:rPr>
                        <a:t>MEN</a:t>
                      </a: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700" b="1">
                          <a:latin typeface="Palatino Linotype"/>
                          <a:ea typeface="Times New Roman"/>
                          <a:cs typeface="Times New Roman"/>
                        </a:rPr>
                        <a:t>BOYS</a:t>
                      </a: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700" b="1">
                          <a:latin typeface="Palatino Linotype"/>
                          <a:ea typeface="Times New Roman"/>
                          <a:cs typeface="Times New Roman"/>
                        </a:rPr>
                        <a:t>GIRLS</a:t>
                      </a: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700" b="1">
                          <a:latin typeface="Palatino Linotype"/>
                          <a:ea typeface="Times New Roman"/>
                          <a:cs typeface="Times New Roman"/>
                        </a:rPr>
                        <a:t>WOMEN</a:t>
                      </a:r>
                      <a:endParaRPr lang="en-US" sz="700">
                        <a:latin typeface="Calibri"/>
                        <a:ea typeface="Times New Roman"/>
                        <a:cs typeface="Times New Roman"/>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0050">
                <a:tc>
                  <a:txBody>
                    <a:bodyPr/>
                    <a:lstStyle/>
                    <a:p>
                      <a:pPr>
                        <a:spcAft>
                          <a:spcPts val="0"/>
                        </a:spcAft>
                      </a:pPr>
                      <a:r>
                        <a:rPr lang="en-US" sz="1000" b="1">
                          <a:latin typeface="Times New Roman" pitchFamily="18" charset="0"/>
                          <a:ea typeface="Times New Roman"/>
                          <a:cs typeface="Times New Roman" pitchFamily="18" charset="0"/>
                        </a:rPr>
                        <a:t>2007</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Alok Timur</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Alok </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5</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5</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Alok Barat</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Kangae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0050">
                <a:tc>
                  <a:txBody>
                    <a:bodyPr/>
                    <a:lstStyle/>
                    <a:p>
                      <a:pPr>
                        <a:spcAft>
                          <a:spcPts val="0"/>
                        </a:spcAft>
                      </a:pPr>
                      <a:r>
                        <a:rPr lang="en-US" sz="1000" b="1">
                          <a:latin typeface="Times New Roman" pitchFamily="18" charset="0"/>
                          <a:ea typeface="Times New Roman"/>
                          <a:cs typeface="Times New Roman" pitchFamily="18" charset="0"/>
                        </a:rPr>
                        <a:t>2008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Kangae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Alok</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25</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27</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Doreng</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Hewokloang</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latin typeface="Times New Roman" pitchFamily="18" charset="0"/>
                          <a:ea typeface="Times New Roman"/>
                          <a:cs typeface="Times New Roman" pitchFamily="18" charset="0"/>
                        </a:rPr>
                        <a:t>Bola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0050">
                <a:tc>
                  <a:txBody>
                    <a:bodyPr/>
                    <a:lstStyle/>
                    <a:p>
                      <a:pPr>
                        <a:spcAft>
                          <a:spcPts val="0"/>
                        </a:spcAft>
                      </a:pPr>
                      <a:r>
                        <a:rPr lang="en-US" sz="1000" b="1">
                          <a:latin typeface="Times New Roman" pitchFamily="18" charset="0"/>
                          <a:ea typeface="Times New Roman"/>
                          <a:cs typeface="Times New Roman" pitchFamily="18" charset="0"/>
                        </a:rPr>
                        <a:t>2009</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Ngada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0">
                <a:tc>
                  <a:txBody>
                    <a:bodyPr/>
                    <a:lstStyle/>
                    <a:p>
                      <a:pPr>
                        <a:spcAft>
                          <a:spcPts val="0"/>
                        </a:spcAft>
                      </a:pPr>
                      <a:r>
                        <a:rPr lang="en-US" sz="1000" b="1">
                          <a:latin typeface="Times New Roman" pitchFamily="18" charset="0"/>
                          <a:ea typeface="Times New Roman"/>
                          <a:cs typeface="Times New Roman" pitchFamily="18" charset="0"/>
                        </a:rPr>
                        <a:t>2010</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Makasar</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Wonosobo</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Kendari</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Hewokloang</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0050">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2011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Mego</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Alok Barat</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7</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Magepanda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Kewapante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US" sz="1000" b="1">
                          <a:solidFill>
                            <a:srgbClr val="000000"/>
                          </a:solidFill>
                          <a:latin typeface="Times New Roman" pitchFamily="18" charset="0"/>
                          <a:ea typeface="Times New Roman"/>
                          <a:cs typeface="Times New Roman" pitchFamily="18" charset="0"/>
                        </a:rPr>
                        <a:t>Waigete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solidFill>
                            <a:srgbClr val="000000"/>
                          </a:solidFill>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Mbai</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Ende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0">
                <a:tc>
                  <a:txBody>
                    <a:bodyPr/>
                    <a:lstStyle/>
                    <a:p>
                      <a:pPr>
                        <a:spcAft>
                          <a:spcPts val="0"/>
                        </a:spcAft>
                      </a:pPr>
                      <a:r>
                        <a:rPr lang="en-US" sz="1000" b="1">
                          <a:latin typeface="Times New Roman" pitchFamily="18" charset="0"/>
                          <a:ea typeface="Times New Roman"/>
                          <a:cs typeface="Times New Roman" pitchFamily="18" charset="0"/>
                        </a:rPr>
                        <a:t>2012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Magepanda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37</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Banyuwangi</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Watuneso</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Fatma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Kerawang</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Bogor</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0">
                <a:tc>
                  <a:txBody>
                    <a:bodyPr/>
                    <a:lstStyle/>
                    <a:p>
                      <a:pPr>
                        <a:spcAft>
                          <a:spcPts val="0"/>
                        </a:spcAft>
                      </a:pPr>
                      <a:r>
                        <a:rPr lang="en-US" sz="1000" b="1">
                          <a:latin typeface="Times New Roman" pitchFamily="18" charset="0"/>
                          <a:ea typeface="Times New Roman"/>
                          <a:cs typeface="Times New Roman" pitchFamily="18" charset="0"/>
                        </a:rPr>
                        <a:t>2013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Manado</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Makasar</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Toraja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Kefamenanu</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0">
                <a:tc>
                  <a:txBody>
                    <a:bodyPr/>
                    <a:lstStyle/>
                    <a:p>
                      <a:pPr>
                        <a:spcAft>
                          <a:spcPts val="0"/>
                        </a:spcAft>
                      </a:pPr>
                      <a:r>
                        <a:rPr lang="en-US" sz="1000" b="1">
                          <a:latin typeface="Times New Roman" pitchFamily="18" charset="0"/>
                          <a:ea typeface="Times New Roman"/>
                          <a:cs typeface="Times New Roman" pitchFamily="18" charset="0"/>
                        </a:rPr>
                        <a:t>2014</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Kewapante</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3</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Magepanda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6</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Nagekeo</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5</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7</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97">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Talibura</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0050">
                <a:tc>
                  <a:txBody>
                    <a:bodyPr/>
                    <a:lstStyle/>
                    <a:p>
                      <a:pPr>
                        <a:spcAft>
                          <a:spcPts val="0"/>
                        </a:spcAft>
                      </a:pPr>
                      <a:r>
                        <a:rPr lang="en-US" sz="1000" b="1">
                          <a:latin typeface="Times New Roman" pitchFamily="18" charset="0"/>
                          <a:ea typeface="Times New Roman"/>
                          <a:cs typeface="Times New Roman" pitchFamily="18" charset="0"/>
                        </a:rPr>
                        <a:t>2015</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Timor</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8</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2</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10</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52297">
                <a:tc>
                  <a:txBody>
                    <a:bodyPr/>
                    <a:lstStyle/>
                    <a:p>
                      <a:pPr>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1</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244519">
                <a:tc>
                  <a:txBody>
                    <a:bodyPr/>
                    <a:lstStyle/>
                    <a:p>
                      <a:pPr marL="457200" marR="0">
                        <a:spcBef>
                          <a:spcPts val="0"/>
                        </a:spcBef>
                        <a:spcAft>
                          <a:spcPts val="0"/>
                        </a:spcAft>
                      </a:pP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00" b="1">
                          <a:latin typeface="Times New Roman" pitchFamily="18" charset="0"/>
                          <a:ea typeface="Times New Roman"/>
                          <a:cs typeface="Times New Roman" pitchFamily="18" charset="0"/>
                        </a:rPr>
                        <a:t>Total</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83 korban</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55 korban</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latin typeface="Times New Roman" pitchFamily="18" charset="0"/>
                          <a:ea typeface="Times New Roman"/>
                          <a:cs typeface="Times New Roman" pitchFamily="18" charset="0"/>
                        </a:rPr>
                        <a:t>125 korban</a:t>
                      </a:r>
                      <a:endParaRPr lang="en-US" sz="100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latin typeface="Times New Roman" pitchFamily="18" charset="0"/>
                          <a:ea typeface="Times New Roman"/>
                          <a:cs typeface="Times New Roman" pitchFamily="18" charset="0"/>
                        </a:rPr>
                        <a:t>263 </a:t>
                      </a:r>
                      <a:r>
                        <a:rPr lang="en-US" sz="1000" b="1" dirty="0" err="1">
                          <a:latin typeface="Times New Roman" pitchFamily="18" charset="0"/>
                          <a:ea typeface="Times New Roman"/>
                          <a:cs typeface="Times New Roman" pitchFamily="18" charset="0"/>
                        </a:rPr>
                        <a:t>korban</a:t>
                      </a:r>
                      <a:endParaRPr lang="en-US" sz="1000" dirty="0">
                        <a:latin typeface="Times New Roman" pitchFamily="18" charset="0"/>
                        <a:ea typeface="Times New Roman"/>
                        <a:cs typeface="Times New Roman" pitchFamily="18" charset="0"/>
                      </a:endParaRPr>
                    </a:p>
                  </a:txBody>
                  <a:tcPr marL="45734" marR="45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smtClean="0"/>
              <a:t>Data Trafficking </a:t>
            </a:r>
            <a:r>
              <a:rPr lang="en-US" b="1" dirty="0" err="1" smtClean="0"/>
              <a:t>di</a:t>
            </a:r>
            <a:r>
              <a:rPr lang="en-US" b="1" dirty="0" smtClean="0"/>
              <a:t> Pub MAUMERE</a:t>
            </a:r>
            <a:endParaRPr lang="en-US" dirty="0"/>
          </a:p>
        </p:txBody>
      </p:sp>
      <p:graphicFrame>
        <p:nvGraphicFramePr>
          <p:cNvPr id="4" name="Content Placeholder 3"/>
          <p:cNvGraphicFramePr>
            <a:graphicFrameLocks noGrp="1"/>
          </p:cNvGraphicFramePr>
          <p:nvPr>
            <p:ph idx="1"/>
          </p:nvPr>
        </p:nvGraphicFramePr>
        <p:xfrm>
          <a:off x="381000" y="914399"/>
          <a:ext cx="8534400" cy="5638800"/>
        </p:xfrm>
        <a:graphic>
          <a:graphicData uri="http://schemas.openxmlformats.org/drawingml/2006/table">
            <a:tbl>
              <a:tblPr/>
              <a:tblGrid>
                <a:gridCol w="1459832"/>
                <a:gridCol w="2807368"/>
                <a:gridCol w="2133600"/>
                <a:gridCol w="2133600"/>
              </a:tblGrid>
              <a:tr h="469900">
                <a:tc>
                  <a:txBody>
                    <a:bodyPr/>
                    <a:lstStyle/>
                    <a:p>
                      <a:pPr marL="0" marR="0" algn="just">
                        <a:lnSpc>
                          <a:spcPct val="107000"/>
                        </a:lnSpc>
                        <a:spcBef>
                          <a:spcPts val="0"/>
                        </a:spcBef>
                        <a:spcAft>
                          <a:spcPts val="0"/>
                        </a:spcAft>
                      </a:pPr>
                      <a:r>
                        <a:rPr lang="en-US" sz="2400" dirty="0" err="1">
                          <a:latin typeface="Palatino Linotype"/>
                          <a:ea typeface="SimSun"/>
                          <a:cs typeface="Times New Roman"/>
                        </a:rPr>
                        <a:t>Tahun</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Nama Pub</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Anak</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Dewasa</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dirty="0">
                          <a:latin typeface="Palatino Linotype"/>
                          <a:ea typeface="SimSun"/>
                          <a:cs typeface="Times New Roman"/>
                        </a:rPr>
                        <a:t>2004</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Sinta Pub</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dirty="0">
                          <a:latin typeface="Palatino Linotype"/>
                          <a:ea typeface="SimSun"/>
                          <a:cs typeface="Times New Roman"/>
                        </a:rPr>
                        <a:t>2006</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Sinta Pub</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0</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dirty="0">
                          <a:latin typeface="Palatino Linotype"/>
                          <a:ea typeface="SimSun"/>
                          <a:cs typeface="Times New Roman"/>
                        </a:rPr>
                        <a:t>2010</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err="1">
                          <a:latin typeface="Palatino Linotype"/>
                          <a:ea typeface="SimSun"/>
                          <a:cs typeface="Times New Roman"/>
                        </a:rPr>
                        <a:t>Sinta</a:t>
                      </a:r>
                      <a:r>
                        <a:rPr lang="en-US" sz="2400" dirty="0">
                          <a:latin typeface="Palatino Linotype"/>
                          <a:ea typeface="SimSun"/>
                          <a:cs typeface="Times New Roman"/>
                        </a:rPr>
                        <a:t> Pub</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3</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a:latin typeface="Palatino Linotype"/>
                          <a:ea typeface="SimSun"/>
                          <a:cs typeface="Times New Roman"/>
                        </a:rPr>
                        <a:t>2012</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err="1">
                          <a:latin typeface="Palatino Linotype"/>
                          <a:ea typeface="SimSun"/>
                          <a:cs typeface="Times New Roman"/>
                        </a:rPr>
                        <a:t>Belang</a:t>
                      </a:r>
                      <a:r>
                        <a:rPr lang="en-US" sz="2400" dirty="0">
                          <a:latin typeface="Palatino Linotype"/>
                          <a:ea typeface="SimSun"/>
                          <a:cs typeface="Times New Roman"/>
                        </a:rPr>
                        <a:t> Beach</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0</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endParaRPr lang="en-US" sz="2400">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err="1">
                          <a:latin typeface="Palatino Linotype"/>
                          <a:ea typeface="SimSun"/>
                          <a:cs typeface="Times New Roman"/>
                        </a:rPr>
                        <a:t>Karisma</a:t>
                      </a:r>
                      <a:r>
                        <a:rPr lang="en-US" sz="2400" dirty="0">
                          <a:latin typeface="Palatino Linotype"/>
                          <a:ea typeface="SimSun"/>
                          <a:cs typeface="Times New Roman"/>
                        </a:rPr>
                        <a:t> Pub</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0</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endParaRPr lang="en-US" sz="2400">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err="1">
                          <a:latin typeface="Palatino Linotype"/>
                          <a:ea typeface="SimSun"/>
                          <a:cs typeface="Times New Roman"/>
                        </a:rPr>
                        <a:t>Gading</a:t>
                      </a:r>
                      <a:r>
                        <a:rPr lang="en-US" sz="2400" dirty="0">
                          <a:latin typeface="Palatino Linotype"/>
                          <a:ea typeface="SimSun"/>
                          <a:cs typeface="Times New Roman"/>
                        </a:rPr>
                        <a:t> Beach</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0</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endParaRPr lang="en-US" sz="2400">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err="1">
                          <a:latin typeface="Palatino Linotype"/>
                          <a:ea typeface="SimSun"/>
                          <a:cs typeface="Times New Roman"/>
                        </a:rPr>
                        <a:t>Sasari</a:t>
                      </a:r>
                      <a:r>
                        <a:rPr lang="en-US" sz="2400" dirty="0">
                          <a:latin typeface="Palatino Linotype"/>
                          <a:ea typeface="SimSun"/>
                          <a:cs typeface="Times New Roman"/>
                        </a:rPr>
                        <a:t> Pub</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2</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a:latin typeface="Palatino Linotype"/>
                          <a:ea typeface="SimSun"/>
                          <a:cs typeface="Times New Roman"/>
                        </a:rPr>
                        <a:t>2013</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latin typeface="Palatino Linotype"/>
                          <a:ea typeface="SimSun"/>
                          <a:cs typeface="Times New Roman"/>
                        </a:rPr>
                        <a:t>Laguna</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latin typeface="Palatino Linotype"/>
                          <a:ea typeface="SimSun"/>
                          <a:cs typeface="Times New Roman"/>
                        </a:rPr>
                        <a:t>1</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endParaRPr lang="en-US" sz="2400">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Gading Beach </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latin typeface="Palatino Linotype"/>
                          <a:ea typeface="SimSun"/>
                          <a:cs typeface="Times New Roman"/>
                        </a:rPr>
                        <a:t>0</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1</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endParaRPr lang="en-US" sz="2400">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latin typeface="Palatino Linotype"/>
                          <a:ea typeface="SimSun"/>
                          <a:cs typeface="Times New Roman"/>
                        </a:rPr>
                        <a:t>Stefani Pub</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latin typeface="Palatino Linotype"/>
                          <a:ea typeface="SimSun"/>
                          <a:cs typeface="Times New Roman"/>
                        </a:rPr>
                        <a:t>3</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latin typeface="Palatino Linotype"/>
                          <a:ea typeface="SimSun"/>
                          <a:cs typeface="Times New Roman"/>
                        </a:rPr>
                        <a:t>0</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just">
                        <a:lnSpc>
                          <a:spcPct val="107000"/>
                        </a:lnSpc>
                        <a:spcBef>
                          <a:spcPts val="0"/>
                        </a:spcBef>
                        <a:spcAft>
                          <a:spcPts val="0"/>
                        </a:spcAft>
                      </a:pPr>
                      <a:r>
                        <a:rPr lang="en-US" sz="2400">
                          <a:highlight>
                            <a:srgbClr val="FFFF00"/>
                          </a:highlight>
                          <a:latin typeface="Palatino Linotype"/>
                          <a:ea typeface="SimSun"/>
                          <a:cs typeface="Times New Roman"/>
                        </a:rPr>
                        <a:t>Jumlah</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2400">
                        <a:highlight>
                          <a:srgbClr val="FFFF00"/>
                        </a:highlight>
                        <a:latin typeface="Palatino Linotype"/>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highlight>
                            <a:srgbClr val="FFFF00"/>
                          </a:highlight>
                          <a:latin typeface="Palatino Linotype"/>
                          <a:ea typeface="SimSun"/>
                          <a:cs typeface="Times New Roman"/>
                        </a:rPr>
                        <a:t>10 orang</a:t>
                      </a:r>
                      <a:endParaRPr lang="en-U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highlight>
                            <a:srgbClr val="FFFF00"/>
                          </a:highlight>
                          <a:latin typeface="Palatino Linotype"/>
                          <a:ea typeface="SimSun"/>
                          <a:cs typeface="Times New Roman"/>
                        </a:rPr>
                        <a:t>9 </a:t>
                      </a:r>
                      <a:r>
                        <a:rPr lang="en-US" sz="2400" dirty="0" err="1">
                          <a:highlight>
                            <a:srgbClr val="FFFF00"/>
                          </a:highlight>
                          <a:latin typeface="Palatino Linotype"/>
                          <a:ea typeface="SimSun"/>
                          <a:cs typeface="Times New Roman"/>
                        </a:rPr>
                        <a:t>orang</a:t>
                      </a:r>
                      <a:r>
                        <a:rPr lang="en-US" sz="2400" dirty="0">
                          <a:highlight>
                            <a:srgbClr val="FFFF00"/>
                          </a:highlight>
                          <a:latin typeface="Palatino Linotype"/>
                          <a:ea typeface="SimSun"/>
                          <a:cs typeface="Times New Roman"/>
                        </a:rPr>
                        <a:t>=  19</a:t>
                      </a:r>
                      <a:endParaRPr lang="en-US" sz="2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lvl="0"/>
            <a:r>
              <a:rPr lang="en-US" b="1" dirty="0" err="1" smtClean="0"/>
              <a:t>Pelaku</a:t>
            </a:r>
            <a:r>
              <a:rPr lang="en-US" b="1" dirty="0" smtClean="0"/>
              <a:t>  TPPO  global:</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D:\00 HUMAN TRAFFICKING DGN P OTO\BAHAN INTERNET DATA ON HTRAFFICKING\is-human-trafficking-a-global-challenge-23-638.jpg"/>
          <p:cNvPicPr/>
          <p:nvPr/>
        </p:nvPicPr>
        <p:blipFill>
          <a:blip r:embed="rId2"/>
          <a:srcRect/>
          <a:stretch>
            <a:fillRect/>
          </a:stretch>
        </p:blipFill>
        <p:spPr bwMode="auto">
          <a:xfrm>
            <a:off x="381000" y="1371600"/>
            <a:ext cx="8305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fontScale="90000"/>
          </a:bodyPr>
          <a:lstStyle/>
          <a:p>
            <a:r>
              <a:rPr lang="en-US" sz="3100" dirty="0" err="1" smtClean="0"/>
              <a:t>Contoh</a:t>
            </a:r>
            <a:r>
              <a:rPr lang="en-US" sz="3100" dirty="0" smtClean="0"/>
              <a:t> data </a:t>
            </a:r>
            <a:r>
              <a:rPr lang="en-US" sz="3100" dirty="0" err="1" smtClean="0"/>
              <a:t>persidangan</a:t>
            </a:r>
            <a:r>
              <a:rPr lang="en-US" sz="3100" dirty="0" smtClean="0"/>
              <a:t> </a:t>
            </a:r>
            <a:r>
              <a:rPr lang="en-US" sz="3100" dirty="0" err="1" smtClean="0"/>
              <a:t>pelaku</a:t>
            </a:r>
            <a:r>
              <a:rPr lang="en-US" sz="3100" dirty="0" smtClean="0"/>
              <a:t> TPPO  </a:t>
            </a:r>
            <a:r>
              <a:rPr lang="en-US" sz="3100" dirty="0" err="1" smtClean="0"/>
              <a:t>di</a:t>
            </a:r>
            <a:r>
              <a:rPr lang="en-US" sz="3100" dirty="0" smtClean="0"/>
              <a:t> </a:t>
            </a:r>
            <a:r>
              <a:rPr lang="en-US" sz="3100" dirty="0" err="1" smtClean="0"/>
              <a:t>beberapa</a:t>
            </a:r>
            <a:r>
              <a:rPr lang="en-US" sz="3100" dirty="0" smtClean="0"/>
              <a:t> </a:t>
            </a:r>
            <a:r>
              <a:rPr lang="en-US" sz="3100" dirty="0" err="1" smtClean="0"/>
              <a:t>negara</a:t>
            </a:r>
            <a:r>
              <a:rPr lang="en-US" dirty="0" smtClean="0"/>
              <a:t>:</a:t>
            </a:r>
            <a:endParaRPr lang="en-US" dirty="0"/>
          </a:p>
        </p:txBody>
      </p:sp>
      <p:graphicFrame>
        <p:nvGraphicFramePr>
          <p:cNvPr id="6" name="Content Placeholder 5"/>
          <p:cNvGraphicFramePr>
            <a:graphicFrameLocks noGrp="1"/>
          </p:cNvGraphicFramePr>
          <p:nvPr>
            <p:ph idx="1"/>
          </p:nvPr>
        </p:nvGraphicFramePr>
        <p:xfrm>
          <a:off x="304800" y="1295399"/>
          <a:ext cx="8534400" cy="5376907"/>
        </p:xfrm>
        <a:graphic>
          <a:graphicData uri="http://schemas.openxmlformats.org/drawingml/2006/table">
            <a:tbl>
              <a:tblPr/>
              <a:tblGrid>
                <a:gridCol w="2839727"/>
                <a:gridCol w="2844800"/>
                <a:gridCol w="2849873"/>
              </a:tblGrid>
              <a:tr h="928474">
                <a:tc gridSpan="3">
                  <a:txBody>
                    <a:bodyPr/>
                    <a:lstStyle/>
                    <a:p>
                      <a:pPr marL="86995" marR="0">
                        <a:spcBef>
                          <a:spcPts val="465"/>
                        </a:spcBef>
                        <a:spcAft>
                          <a:spcPts val="0"/>
                        </a:spcAft>
                        <a:tabLst>
                          <a:tab pos="1155065" algn="l"/>
                          <a:tab pos="2222500" algn="l"/>
                        </a:tabLst>
                      </a:pPr>
                      <a:r>
                        <a:rPr lang="en-US" sz="1800" dirty="0">
                          <a:solidFill>
                            <a:srgbClr val="FFFFFF"/>
                          </a:solidFill>
                          <a:latin typeface="Arial"/>
                          <a:ea typeface="Calibri"/>
                          <a:cs typeface="Times New Roman"/>
                        </a:rPr>
                        <a:t>Selected	</a:t>
                      </a:r>
                      <a:r>
                        <a:rPr lang="en-US" sz="1800" dirty="0" smtClean="0">
                          <a:solidFill>
                            <a:srgbClr val="FFFFFF"/>
                          </a:solidFill>
                          <a:latin typeface="Arial"/>
                          <a:ea typeface="Calibri"/>
                          <a:cs typeface="Times New Roman"/>
                        </a:rPr>
                        <a:t>                                 Number</a:t>
                      </a:r>
                      <a:r>
                        <a:rPr lang="en-US" sz="1800" spc="15" dirty="0" smtClean="0">
                          <a:solidFill>
                            <a:srgbClr val="FFFFFF"/>
                          </a:solidFill>
                          <a:latin typeface="Arial"/>
                          <a:ea typeface="Calibri"/>
                          <a:cs typeface="Times New Roman"/>
                        </a:rPr>
                        <a:t> </a:t>
                      </a:r>
                      <a:r>
                        <a:rPr lang="en-US" sz="1800" dirty="0">
                          <a:solidFill>
                            <a:srgbClr val="FFFFFF"/>
                          </a:solidFill>
                          <a:latin typeface="Arial"/>
                          <a:ea typeface="Calibri"/>
                          <a:cs typeface="Times New Roman"/>
                        </a:rPr>
                        <a:t>of	</a:t>
                      </a:r>
                      <a:r>
                        <a:rPr lang="en-US" sz="1800" dirty="0" smtClean="0">
                          <a:solidFill>
                            <a:srgbClr val="FFFFFF"/>
                          </a:solidFill>
                          <a:latin typeface="Arial"/>
                          <a:ea typeface="Calibri"/>
                          <a:cs typeface="Times New Roman"/>
                        </a:rPr>
                        <a:t>                            Number</a:t>
                      </a:r>
                      <a:r>
                        <a:rPr lang="en-US" sz="1800" spc="15" dirty="0" smtClean="0">
                          <a:solidFill>
                            <a:srgbClr val="FFFFFF"/>
                          </a:solidFill>
                          <a:latin typeface="Arial"/>
                          <a:ea typeface="Calibri"/>
                          <a:cs typeface="Times New Roman"/>
                        </a:rPr>
                        <a:t> </a:t>
                      </a:r>
                      <a:r>
                        <a:rPr lang="en-US" sz="1800" dirty="0" smtClean="0">
                          <a:solidFill>
                            <a:srgbClr val="FFFFFF"/>
                          </a:solidFill>
                          <a:latin typeface="Arial"/>
                          <a:ea typeface="Calibri"/>
                          <a:cs typeface="Times New Roman"/>
                        </a:rPr>
                        <a:t>of</a:t>
                      </a:r>
                      <a:endParaRPr lang="en-US" sz="700" dirty="0" smtClean="0">
                        <a:solidFill>
                          <a:srgbClr val="FFFFFF"/>
                        </a:solidFill>
                        <a:latin typeface="Arial"/>
                        <a:ea typeface="Calibri"/>
                        <a:cs typeface="Times New Roman"/>
                      </a:endParaRPr>
                    </a:p>
                    <a:p>
                      <a:pPr marL="86995" marR="0">
                        <a:spcBef>
                          <a:spcPts val="465"/>
                        </a:spcBef>
                        <a:spcAft>
                          <a:spcPts val="0"/>
                        </a:spcAft>
                        <a:tabLst>
                          <a:tab pos="1155065" algn="l"/>
                          <a:tab pos="2222500" algn="l"/>
                        </a:tabLst>
                      </a:pPr>
                      <a:r>
                        <a:rPr lang="en-US" sz="1600" dirty="0" smtClean="0">
                          <a:solidFill>
                            <a:srgbClr val="FFFFFF"/>
                          </a:solidFill>
                          <a:latin typeface="Arial"/>
                          <a:ea typeface="Calibri"/>
                          <a:cs typeface="Times New Roman"/>
                        </a:rPr>
                        <a:t>Countries              </a:t>
                      </a:r>
                      <a:r>
                        <a:rPr lang="en-US" sz="1600" dirty="0">
                          <a:solidFill>
                            <a:srgbClr val="FFFFFF"/>
                          </a:solidFill>
                          <a:latin typeface="Arial"/>
                          <a:ea typeface="Calibri"/>
                          <a:cs typeface="Times New Roman"/>
                        </a:rPr>
                        <a:t>	</a:t>
                      </a:r>
                      <a:r>
                        <a:rPr lang="en-US" sz="1600" dirty="0" smtClean="0">
                          <a:solidFill>
                            <a:srgbClr val="FFFFFF"/>
                          </a:solidFill>
                          <a:latin typeface="Arial"/>
                          <a:ea typeface="Calibri"/>
                          <a:cs typeface="Times New Roman"/>
                        </a:rPr>
                        <a:t>                   </a:t>
                      </a:r>
                      <a:r>
                        <a:rPr lang="en-US" sz="1600" b="1" dirty="0" smtClean="0">
                          <a:solidFill>
                            <a:srgbClr val="FFFFFF"/>
                          </a:solidFill>
                          <a:latin typeface="Arial"/>
                          <a:ea typeface="Calibri"/>
                          <a:cs typeface="Times New Roman"/>
                        </a:rPr>
                        <a:t>Persons                                            </a:t>
                      </a:r>
                      <a:r>
                        <a:rPr lang="en-US" sz="1600" b="1" dirty="0" err="1" smtClean="0">
                          <a:solidFill>
                            <a:srgbClr val="FFFFFF"/>
                          </a:solidFill>
                          <a:latin typeface="Arial"/>
                          <a:ea typeface="Calibri"/>
                          <a:cs typeface="Times New Roman"/>
                        </a:rPr>
                        <a:t>Persons</a:t>
                      </a:r>
                      <a:endParaRPr lang="en-US" sz="1600" b="1" dirty="0" smtClean="0">
                        <a:solidFill>
                          <a:srgbClr val="FFFFFF"/>
                        </a:solidFill>
                        <a:latin typeface="Calibri"/>
                        <a:ea typeface="Calibri"/>
                        <a:cs typeface="Times New Roman"/>
                      </a:endParaRPr>
                    </a:p>
                    <a:p>
                      <a:pPr marL="86995" marR="0">
                        <a:spcBef>
                          <a:spcPts val="465"/>
                        </a:spcBef>
                        <a:spcAft>
                          <a:spcPts val="0"/>
                        </a:spcAft>
                        <a:tabLst>
                          <a:tab pos="1155065" algn="l"/>
                          <a:tab pos="2222500" algn="l"/>
                        </a:tabLst>
                      </a:pPr>
                      <a:r>
                        <a:rPr lang="en-US" sz="1600" b="1" baseline="0" dirty="0" smtClean="0">
                          <a:solidFill>
                            <a:srgbClr val="FFFFFF"/>
                          </a:solidFill>
                          <a:latin typeface="Calibri"/>
                          <a:ea typeface="Calibri"/>
                          <a:cs typeface="Times New Roman"/>
                        </a:rPr>
                        <a:t>                                                                 </a:t>
                      </a:r>
                      <a:r>
                        <a:rPr lang="en-US" sz="1600" b="1" dirty="0" smtClean="0">
                          <a:solidFill>
                            <a:srgbClr val="FFFFFF"/>
                          </a:solidFill>
                          <a:latin typeface="Arial"/>
                          <a:ea typeface="Calibri"/>
                          <a:cs typeface="Times New Roman"/>
                        </a:rPr>
                        <a:t>Prosecuted (</a:t>
                      </a:r>
                      <a:r>
                        <a:rPr lang="en-US" sz="1600" b="1" dirty="0" smtClean="0">
                          <a:solidFill>
                            <a:srgbClr val="FFFF00"/>
                          </a:solidFill>
                          <a:latin typeface="Arial"/>
                          <a:ea typeface="Calibri"/>
                          <a:cs typeface="Times New Roman"/>
                        </a:rPr>
                        <a:t>TERDAKWA</a:t>
                      </a:r>
                      <a:r>
                        <a:rPr lang="en-US" sz="1600" b="1" dirty="0" smtClean="0">
                          <a:solidFill>
                            <a:srgbClr val="FFFFFF"/>
                          </a:solidFill>
                          <a:latin typeface="Arial"/>
                          <a:ea typeface="Calibri"/>
                          <a:cs typeface="Times New Roman"/>
                        </a:rPr>
                        <a:t>)          Convicted (</a:t>
                      </a:r>
                      <a:r>
                        <a:rPr lang="en-US" sz="1600" b="1" dirty="0" smtClean="0">
                          <a:solidFill>
                            <a:srgbClr val="FFFF00"/>
                          </a:solidFill>
                          <a:latin typeface="Arial"/>
                          <a:ea typeface="Calibri"/>
                          <a:cs typeface="Times New Roman"/>
                        </a:rPr>
                        <a:t>TERPIDAN</a:t>
                      </a:r>
                      <a:r>
                        <a:rPr lang="en-US" sz="1600" b="1" dirty="0" smtClean="0">
                          <a:solidFill>
                            <a:srgbClr val="FFFFFF"/>
                          </a:solidFill>
                          <a:latin typeface="Arial"/>
                          <a:ea typeface="Calibri"/>
                          <a:cs typeface="Times New Roman"/>
                        </a:rPr>
                        <a:t>A</a:t>
                      </a:r>
                      <a:r>
                        <a:rPr lang="en-US" sz="1600" dirty="0" smtClean="0">
                          <a:solidFill>
                            <a:srgbClr val="FFFFFF"/>
                          </a:solidFill>
                          <a:latin typeface="Arial"/>
                          <a:ea typeface="Calibri"/>
                          <a:cs typeface="Times New Roman"/>
                        </a:rPr>
                        <a:t>)</a:t>
                      </a:r>
                      <a:endParaRPr lang="en-US" sz="1600" dirty="0">
                        <a:latin typeface="Calibri"/>
                        <a:ea typeface="Calibri"/>
                        <a:cs typeface="Times New Roman"/>
                      </a:endParaRPr>
                    </a:p>
                  </a:txBody>
                  <a:tcPr marL="0" marR="0" marT="0" marB="0">
                    <a:lnL>
                      <a:noFill/>
                    </a:lnL>
                    <a:lnR>
                      <a:noFill/>
                    </a:lnR>
                    <a:lnT>
                      <a:noFill/>
                    </a:lnT>
                    <a:lnB>
                      <a:noFill/>
                    </a:lnB>
                    <a:solidFill>
                      <a:srgbClr val="523D75"/>
                    </a:solidFill>
                  </a:tcPr>
                </a:tc>
                <a:tc hMerge="1">
                  <a:txBody>
                    <a:bodyPr/>
                    <a:lstStyle/>
                    <a:p>
                      <a:endParaRPr lang="en-US"/>
                    </a:p>
                  </a:txBody>
                  <a:tcPr/>
                </a:tc>
                <a:tc hMerge="1">
                  <a:txBody>
                    <a:bodyPr/>
                    <a:lstStyle/>
                    <a:p>
                      <a:endParaRPr lang="en-US"/>
                    </a:p>
                  </a:txBody>
                  <a:tcPr/>
                </a:tc>
              </a:tr>
              <a:tr h="486162">
                <a:tc>
                  <a:txBody>
                    <a:bodyPr/>
                    <a:lstStyle/>
                    <a:p>
                      <a:pPr marL="92075" marR="0">
                        <a:spcBef>
                          <a:spcPts val="335"/>
                        </a:spcBef>
                        <a:spcAft>
                          <a:spcPts val="0"/>
                        </a:spcAft>
                      </a:pPr>
                      <a:r>
                        <a:rPr lang="en-US" sz="1800">
                          <a:solidFill>
                            <a:srgbClr val="292425"/>
                          </a:solidFill>
                          <a:latin typeface="Times New Roman" pitchFamily="18" charset="0"/>
                          <a:ea typeface="Calibri"/>
                          <a:cs typeface="Times New Roman" pitchFamily="18" charset="0"/>
                        </a:rPr>
                        <a:t>Ja</a:t>
                      </a:r>
                      <a:r>
                        <a:rPr lang="en-US" sz="1800" spc="-10">
                          <a:solidFill>
                            <a:srgbClr val="292425"/>
                          </a:solidFill>
                          <a:latin typeface="Times New Roman" pitchFamily="18" charset="0"/>
                          <a:ea typeface="Calibri"/>
                          <a:cs typeface="Times New Roman" pitchFamily="18" charset="0"/>
                        </a:rPr>
                        <a:t>p</a:t>
                      </a:r>
                      <a:r>
                        <a:rPr lang="en-US" sz="1800">
                          <a:solidFill>
                            <a:srgbClr val="292425"/>
                          </a:solidFill>
                          <a:latin typeface="Times New Roman" pitchFamily="18" charset="0"/>
                          <a:ea typeface="Calibri"/>
                          <a:cs typeface="Times New Roman" pitchFamily="18" charset="0"/>
                        </a:rPr>
                        <a:t>an</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a:noFill/>
                    </a:lnT>
                    <a:lnB w="12700" cap="flat" cmpd="sng" algn="ctr">
                      <a:solidFill>
                        <a:srgbClr val="523D75"/>
                      </a:solidFill>
                      <a:prstDash val="solid"/>
                      <a:round/>
                      <a:headEnd type="none" w="med" len="med"/>
                      <a:tailEnd type="none" w="med" len="med"/>
                    </a:lnB>
                  </a:tcPr>
                </a:tc>
                <a:tc>
                  <a:txBody>
                    <a:bodyPr/>
                    <a:lstStyle/>
                    <a:p>
                      <a:pPr marL="93980" marR="0">
                        <a:spcBef>
                          <a:spcPts val="335"/>
                        </a:spcBef>
                        <a:spcAft>
                          <a:spcPts val="0"/>
                        </a:spcAft>
                      </a:pPr>
                      <a:r>
                        <a:rPr lang="en-US" sz="1800" b="1" dirty="0">
                          <a:solidFill>
                            <a:srgbClr val="292425"/>
                          </a:solidFill>
                          <a:latin typeface="Times New Roman" pitchFamily="18" charset="0"/>
                          <a:ea typeface="Calibri"/>
                          <a:cs typeface="Times New Roman" pitchFamily="18" charset="0"/>
                        </a:rPr>
                        <a:t>48</a:t>
                      </a:r>
                      <a:r>
                        <a:rPr lang="en-US" sz="1800" b="1" spc="15" dirty="0">
                          <a:solidFill>
                            <a:srgbClr val="292425"/>
                          </a:solidFill>
                          <a:latin typeface="Times New Roman" pitchFamily="18" charset="0"/>
                          <a:ea typeface="Calibri"/>
                          <a:cs typeface="Times New Roman" pitchFamily="18" charset="0"/>
                        </a:rPr>
                        <a:t> </a:t>
                      </a:r>
                      <a:r>
                        <a:rPr lang="en-US" sz="1800" dirty="0">
                          <a:solidFill>
                            <a:srgbClr val="292425"/>
                          </a:solidFill>
                          <a:latin typeface="Times New Roman" pitchFamily="18" charset="0"/>
                          <a:ea typeface="Calibri"/>
                          <a:cs typeface="Times New Roman" pitchFamily="18" charset="0"/>
                        </a:rPr>
                        <a:t>(2004)</a:t>
                      </a:r>
                      <a:endParaRPr lang="en-US" sz="18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a:noFill/>
                    </a:lnT>
                    <a:lnB w="12700" cap="flat" cmpd="sng" algn="ctr">
                      <a:solidFill>
                        <a:srgbClr val="523D75"/>
                      </a:solidFill>
                      <a:prstDash val="solid"/>
                      <a:round/>
                      <a:headEnd type="none" w="med" len="med"/>
                      <a:tailEnd type="none" w="med" len="med"/>
                    </a:lnB>
                  </a:tcPr>
                </a:tc>
                <a:tc>
                  <a:txBody>
                    <a:bodyPr/>
                    <a:lstStyle/>
                    <a:p>
                      <a:pPr marL="93980" marR="0">
                        <a:spcBef>
                          <a:spcPts val="335"/>
                        </a:spcBef>
                        <a:spcAft>
                          <a:spcPts val="0"/>
                        </a:spcAft>
                      </a:pPr>
                      <a:r>
                        <a:rPr lang="en-US" sz="1800" dirty="0">
                          <a:solidFill>
                            <a:srgbClr val="292425"/>
                          </a:solidFill>
                          <a:latin typeface="Times New Roman" pitchFamily="18" charset="0"/>
                          <a:ea typeface="Calibri"/>
                          <a:cs typeface="Times New Roman" pitchFamily="18" charset="0"/>
                        </a:rPr>
                        <a:t>N.R.</a:t>
                      </a:r>
                      <a:endParaRPr lang="en-US" sz="18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a:noFill/>
                    </a:lnT>
                    <a:lnB w="12700" cap="flat" cmpd="sng" algn="ctr">
                      <a:solidFill>
                        <a:srgbClr val="523D75"/>
                      </a:solidFill>
                      <a:prstDash val="solid"/>
                      <a:round/>
                      <a:headEnd type="none" w="med" len="med"/>
                      <a:tailEnd type="none" w="med" len="med"/>
                    </a:lnB>
                  </a:tcPr>
                </a:tc>
              </a:tr>
              <a:tr h="484029">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Lithuania</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dirty="0">
                          <a:solidFill>
                            <a:srgbClr val="FF0000"/>
                          </a:solidFill>
                          <a:latin typeface="Times New Roman" pitchFamily="18" charset="0"/>
                          <a:ea typeface="Calibri"/>
                          <a:cs typeface="Times New Roman" pitchFamily="18" charset="0"/>
                        </a:rPr>
                        <a:t>24</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(2003)</a:t>
                      </a: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dirty="0">
                          <a:solidFill>
                            <a:srgbClr val="FF0000"/>
                          </a:solidFill>
                          <a:latin typeface="Times New Roman" pitchFamily="18" charset="0"/>
                          <a:ea typeface="Calibri"/>
                          <a:cs typeface="Times New Roman" pitchFamily="18" charset="0"/>
                        </a:rPr>
                        <a:t>8</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(2003)</a:t>
                      </a: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4029">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Mexico</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20</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(2005)</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N.R.</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4029">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Netherlands</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spc="-55" dirty="0">
                          <a:solidFill>
                            <a:srgbClr val="FF0000"/>
                          </a:solidFill>
                          <a:latin typeface="Times New Roman" pitchFamily="18" charset="0"/>
                          <a:ea typeface="Calibri"/>
                          <a:cs typeface="Times New Roman" pitchFamily="18" charset="0"/>
                        </a:rPr>
                        <a:t>1</a:t>
                      </a:r>
                      <a:r>
                        <a:rPr lang="en-US" sz="1800" b="1" dirty="0">
                          <a:solidFill>
                            <a:srgbClr val="FF0000"/>
                          </a:solidFill>
                          <a:latin typeface="Times New Roman" pitchFamily="18" charset="0"/>
                          <a:ea typeface="Calibri"/>
                          <a:cs typeface="Times New Roman" pitchFamily="18" charset="0"/>
                        </a:rPr>
                        <a:t>17</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(2003)</a:t>
                      </a: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dirty="0">
                          <a:solidFill>
                            <a:srgbClr val="FF0000"/>
                          </a:solidFill>
                          <a:latin typeface="Times New Roman" pitchFamily="18" charset="0"/>
                          <a:ea typeface="Calibri"/>
                          <a:cs typeface="Times New Roman" pitchFamily="18" charset="0"/>
                        </a:rPr>
                        <a:t>106</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(2003)</a:t>
                      </a: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573001">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Romania</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N.R.</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125</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(01/2005</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to</a:t>
                      </a:r>
                      <a:endParaRPr lang="en-US" sz="1800">
                        <a:latin typeface="Times New Roman" pitchFamily="18" charset="0"/>
                        <a:ea typeface="Calibri"/>
                        <a:cs typeface="Times New Roman" pitchFamily="18" charset="0"/>
                      </a:endParaRPr>
                    </a:p>
                    <a:p>
                      <a:pPr marL="93980" marR="0">
                        <a:spcBef>
                          <a:spcPts val="35"/>
                        </a:spcBef>
                        <a:spcAft>
                          <a:spcPts val="0"/>
                        </a:spcAft>
                      </a:pPr>
                      <a:r>
                        <a:rPr lang="en-US" sz="1800">
                          <a:solidFill>
                            <a:srgbClr val="292425"/>
                          </a:solidFill>
                          <a:latin typeface="Times New Roman" pitchFamily="18" charset="0"/>
                          <a:ea typeface="Calibri"/>
                          <a:cs typeface="Times New Roman" pitchFamily="18" charset="0"/>
                        </a:rPr>
                        <a:t>06/2005)</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4029">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Switzerland</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N.R.</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7</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(2003)</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4029">
                <a:tc>
                  <a:txBody>
                    <a:bodyPr/>
                    <a:lstStyle/>
                    <a:p>
                      <a:pPr marL="92075" marR="0">
                        <a:spcBef>
                          <a:spcPts val="325"/>
                        </a:spcBef>
                        <a:spcAft>
                          <a:spcPts val="0"/>
                        </a:spcAft>
                      </a:pPr>
                      <a:r>
                        <a:rPr lang="en-US" sz="1800" spc="-30">
                          <a:solidFill>
                            <a:srgbClr val="292425"/>
                          </a:solidFill>
                          <a:latin typeface="Times New Roman" pitchFamily="18" charset="0"/>
                          <a:ea typeface="Calibri"/>
                          <a:cs typeface="Times New Roman" pitchFamily="18" charset="0"/>
                        </a:rPr>
                        <a:t>T</a:t>
                      </a:r>
                      <a:r>
                        <a:rPr lang="en-US" sz="1800">
                          <a:solidFill>
                            <a:srgbClr val="292425"/>
                          </a:solidFill>
                          <a:latin typeface="Times New Roman" pitchFamily="18" charset="0"/>
                          <a:ea typeface="Calibri"/>
                          <a:cs typeface="Times New Roman" pitchFamily="18" charset="0"/>
                        </a:rPr>
                        <a:t>urkey</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360</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(2005)</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a:solidFill>
                            <a:srgbClr val="292425"/>
                          </a:solidFill>
                          <a:latin typeface="Times New Roman" pitchFamily="18" charset="0"/>
                          <a:ea typeface="Calibri"/>
                          <a:cs typeface="Times New Roman" pitchFamily="18" charset="0"/>
                        </a:rPr>
                        <a:t>N.R.</a:t>
                      </a:r>
                      <a:endParaRPr lang="en-US" sz="18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2963">
                <a:tc>
                  <a:txBody>
                    <a:bodyPr/>
                    <a:lstStyle/>
                    <a:p>
                      <a:pPr marL="92075" marR="340360">
                        <a:lnSpc>
                          <a:spcPct val="103000"/>
                        </a:lnSpc>
                        <a:spcBef>
                          <a:spcPts val="325"/>
                        </a:spcBef>
                        <a:spcAft>
                          <a:spcPts val="0"/>
                        </a:spcAft>
                      </a:pPr>
                      <a:r>
                        <a:rPr lang="en-US" sz="1800">
                          <a:solidFill>
                            <a:srgbClr val="292425"/>
                          </a:solidFill>
                          <a:latin typeface="Times New Roman" pitchFamily="18" charset="0"/>
                          <a:ea typeface="Calibri"/>
                          <a:cs typeface="Times New Roman" pitchFamily="18" charset="0"/>
                        </a:rPr>
                        <a:t>United</a:t>
                      </a:r>
                      <a:r>
                        <a:rPr lang="en-US" sz="1800" spc="15">
                          <a:solidFill>
                            <a:srgbClr val="292425"/>
                          </a:solidFill>
                          <a:latin typeface="Times New Roman" pitchFamily="18" charset="0"/>
                          <a:ea typeface="Calibri"/>
                          <a:cs typeface="Times New Roman" pitchFamily="18" charset="0"/>
                        </a:rPr>
                        <a:t> </a:t>
                      </a:r>
                      <a:r>
                        <a:rPr lang="en-US" sz="1800" spc="-35">
                          <a:solidFill>
                            <a:srgbClr val="292425"/>
                          </a:solidFill>
                          <a:latin typeface="Times New Roman" pitchFamily="18" charset="0"/>
                          <a:ea typeface="Calibri"/>
                          <a:cs typeface="Times New Roman" pitchFamily="18" charset="0"/>
                        </a:rPr>
                        <a:t>S</a:t>
                      </a:r>
                      <a:r>
                        <a:rPr lang="en-US" sz="1800" spc="-15">
                          <a:solidFill>
                            <a:srgbClr val="292425"/>
                          </a:solidFill>
                          <a:latin typeface="Times New Roman" pitchFamily="18" charset="0"/>
                          <a:ea typeface="Calibri"/>
                          <a:cs typeface="Times New Roman" pitchFamily="18" charset="0"/>
                        </a:rPr>
                        <a:t>t</a:t>
                      </a:r>
                      <a:r>
                        <a:rPr lang="en-US" sz="1800">
                          <a:solidFill>
                            <a:srgbClr val="292425"/>
                          </a:solidFill>
                          <a:latin typeface="Times New Roman" pitchFamily="18" charset="0"/>
                          <a:ea typeface="Calibri"/>
                          <a:cs typeface="Times New Roman" pitchFamily="18" charset="0"/>
                        </a:rPr>
                        <a:t>ates</a:t>
                      </a:r>
                      <a:r>
                        <a:rPr lang="en-US" sz="1800" spc="15">
                          <a:solidFill>
                            <a:srgbClr val="292425"/>
                          </a:solidFill>
                          <a:latin typeface="Times New Roman" pitchFamily="18" charset="0"/>
                          <a:ea typeface="Calibri"/>
                          <a:cs typeface="Times New Roman" pitchFamily="18" charset="0"/>
                        </a:rPr>
                        <a:t> </a:t>
                      </a:r>
                      <a:r>
                        <a:rPr lang="en-US" sz="1800">
                          <a:solidFill>
                            <a:srgbClr val="292425"/>
                          </a:solidFill>
                          <a:latin typeface="Times New Roman" pitchFamily="18" charset="0"/>
                          <a:ea typeface="Calibri"/>
                          <a:cs typeface="Times New Roman" pitchFamily="18" charset="0"/>
                        </a:rPr>
                        <a:t>of America</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dirty="0">
                          <a:solidFill>
                            <a:srgbClr val="FF0000"/>
                          </a:solidFill>
                          <a:latin typeface="Times New Roman" pitchFamily="18" charset="0"/>
                          <a:ea typeface="Calibri"/>
                          <a:cs typeface="Times New Roman" pitchFamily="18" charset="0"/>
                        </a:rPr>
                        <a:t>59</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(2004)</a:t>
                      </a: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93980" marR="0">
                        <a:spcBef>
                          <a:spcPts val="325"/>
                        </a:spcBef>
                        <a:spcAft>
                          <a:spcPts val="0"/>
                        </a:spcAft>
                      </a:pPr>
                      <a:r>
                        <a:rPr lang="en-US" sz="1800" b="1" dirty="0">
                          <a:solidFill>
                            <a:srgbClr val="FF0000"/>
                          </a:solidFill>
                          <a:latin typeface="Times New Roman" pitchFamily="18" charset="0"/>
                          <a:ea typeface="Calibri"/>
                          <a:cs typeface="Times New Roman" pitchFamily="18" charset="0"/>
                        </a:rPr>
                        <a:t>43</a:t>
                      </a:r>
                      <a:r>
                        <a:rPr lang="en-US" sz="1800" b="1" spc="15" dirty="0">
                          <a:solidFill>
                            <a:srgbClr val="FF0000"/>
                          </a:solidFill>
                          <a:latin typeface="Times New Roman" pitchFamily="18" charset="0"/>
                          <a:ea typeface="Calibri"/>
                          <a:cs typeface="Times New Roman" pitchFamily="18" charset="0"/>
                        </a:rPr>
                        <a:t> </a:t>
                      </a:r>
                      <a:r>
                        <a:rPr lang="en-US" sz="1800" b="1" dirty="0">
                          <a:solidFill>
                            <a:srgbClr val="FF0000"/>
                          </a:solidFill>
                          <a:latin typeface="Times New Roman" pitchFamily="18" charset="0"/>
                          <a:ea typeface="Calibri"/>
                          <a:cs typeface="Times New Roman" pitchFamily="18" charset="0"/>
                        </a:rPr>
                        <a:t>(2004)</a:t>
                      </a: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86162">
                <a:tc>
                  <a:txBody>
                    <a:bodyPr/>
                    <a:lstStyle/>
                    <a:p>
                      <a:pPr marL="92075" marR="0">
                        <a:spcBef>
                          <a:spcPts val="325"/>
                        </a:spcBef>
                        <a:spcAft>
                          <a:spcPts val="0"/>
                        </a:spcAft>
                      </a:pPr>
                      <a:r>
                        <a:rPr lang="en-US" sz="1800">
                          <a:solidFill>
                            <a:srgbClr val="292425"/>
                          </a:solidFill>
                          <a:latin typeface="Times New Roman" pitchFamily="18" charset="0"/>
                          <a:ea typeface="Calibri"/>
                          <a:cs typeface="Times New Roman" pitchFamily="18" charset="0"/>
                        </a:rPr>
                        <a:t>Ukraine</a:t>
                      </a:r>
                      <a:endParaRPr lang="en-US" sz="18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a:noFill/>
                    </a:lnB>
                  </a:tcPr>
                </a:tc>
                <a:tc>
                  <a:txBody>
                    <a:bodyPr/>
                    <a:lstStyle/>
                    <a:p>
                      <a:pPr marL="93980" marR="0">
                        <a:spcBef>
                          <a:spcPts val="325"/>
                        </a:spcBef>
                        <a:spcAft>
                          <a:spcPts val="0"/>
                        </a:spcAft>
                      </a:pPr>
                      <a:r>
                        <a:rPr lang="en-US" sz="1800" dirty="0">
                          <a:solidFill>
                            <a:srgbClr val="292425"/>
                          </a:solidFill>
                          <a:latin typeface="Times New Roman" pitchFamily="18" charset="0"/>
                          <a:ea typeface="Calibri"/>
                          <a:cs typeface="Times New Roman" pitchFamily="18" charset="0"/>
                        </a:rPr>
                        <a:t>59</a:t>
                      </a:r>
                      <a:r>
                        <a:rPr lang="en-US" sz="1800" spc="15" dirty="0">
                          <a:solidFill>
                            <a:srgbClr val="292425"/>
                          </a:solidFill>
                          <a:latin typeface="Times New Roman" pitchFamily="18" charset="0"/>
                          <a:ea typeface="Calibri"/>
                          <a:cs typeface="Times New Roman" pitchFamily="18" charset="0"/>
                        </a:rPr>
                        <a:t> </a:t>
                      </a:r>
                      <a:r>
                        <a:rPr lang="en-US" sz="1800" dirty="0">
                          <a:solidFill>
                            <a:srgbClr val="292425"/>
                          </a:solidFill>
                          <a:latin typeface="Times New Roman" pitchFamily="18" charset="0"/>
                          <a:ea typeface="Calibri"/>
                          <a:cs typeface="Times New Roman" pitchFamily="18" charset="0"/>
                        </a:rPr>
                        <a:t>(2003)</a:t>
                      </a:r>
                      <a:endParaRPr lang="en-US" sz="18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a:noFill/>
                    </a:lnB>
                  </a:tcPr>
                </a:tc>
                <a:tc>
                  <a:txBody>
                    <a:bodyPr/>
                    <a:lstStyle/>
                    <a:p>
                      <a:pPr marL="93345" marR="0">
                        <a:spcBef>
                          <a:spcPts val="325"/>
                        </a:spcBef>
                        <a:spcAft>
                          <a:spcPts val="0"/>
                        </a:spcAft>
                      </a:pPr>
                      <a:r>
                        <a:rPr lang="en-US" sz="1800" spc="-55" dirty="0">
                          <a:solidFill>
                            <a:srgbClr val="292425"/>
                          </a:solidFill>
                          <a:latin typeface="Times New Roman" pitchFamily="18" charset="0"/>
                          <a:ea typeface="Calibri"/>
                          <a:cs typeface="Times New Roman" pitchFamily="18" charset="0"/>
                        </a:rPr>
                        <a:t>1</a:t>
                      </a:r>
                      <a:r>
                        <a:rPr lang="en-US" sz="1800" dirty="0">
                          <a:solidFill>
                            <a:srgbClr val="292425"/>
                          </a:solidFill>
                          <a:latin typeface="Times New Roman" pitchFamily="18" charset="0"/>
                          <a:ea typeface="Calibri"/>
                          <a:cs typeface="Times New Roman" pitchFamily="18" charset="0"/>
                        </a:rPr>
                        <a:t>1</a:t>
                      </a:r>
                      <a:r>
                        <a:rPr lang="en-US" sz="1800" spc="15" dirty="0">
                          <a:solidFill>
                            <a:srgbClr val="292425"/>
                          </a:solidFill>
                          <a:latin typeface="Times New Roman" pitchFamily="18" charset="0"/>
                          <a:ea typeface="Calibri"/>
                          <a:cs typeface="Times New Roman" pitchFamily="18" charset="0"/>
                        </a:rPr>
                        <a:t> </a:t>
                      </a:r>
                      <a:r>
                        <a:rPr lang="en-US" sz="1800" dirty="0">
                          <a:solidFill>
                            <a:srgbClr val="292425"/>
                          </a:solidFill>
                          <a:latin typeface="Times New Roman" pitchFamily="18" charset="0"/>
                          <a:ea typeface="Calibri"/>
                          <a:cs typeface="Times New Roman" pitchFamily="18" charset="0"/>
                        </a:rPr>
                        <a:t>(2003)</a:t>
                      </a:r>
                      <a:endParaRPr lang="en-US" sz="18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1"/>
          <a:ext cx="8458200" cy="5695142"/>
        </p:xfrm>
        <a:graphic>
          <a:graphicData uri="http://schemas.openxmlformats.org/drawingml/2006/table">
            <a:tbl>
              <a:tblPr/>
              <a:tblGrid>
                <a:gridCol w="2742837"/>
                <a:gridCol w="5715363"/>
              </a:tblGrid>
              <a:tr h="682490">
                <a:tc gridSpan="2">
                  <a:txBody>
                    <a:bodyPr/>
                    <a:lstStyle/>
                    <a:p>
                      <a:pPr marL="94615" marR="0">
                        <a:spcBef>
                          <a:spcPts val="435"/>
                        </a:spcBef>
                        <a:spcAft>
                          <a:spcPts val="0"/>
                        </a:spcAft>
                        <a:tabLst>
                          <a:tab pos="1118870" algn="l"/>
                        </a:tabLst>
                      </a:pPr>
                      <a:endParaRPr lang="en-US" sz="2000" dirty="0">
                        <a:latin typeface="Times New Roman" pitchFamily="18" charset="0"/>
                        <a:ea typeface="Calibri"/>
                        <a:cs typeface="Times New Roman" pitchFamily="18" charset="0"/>
                      </a:endParaRPr>
                    </a:p>
                  </a:txBody>
                  <a:tcPr marL="0" marR="0" marT="0" marB="0">
                    <a:lnL>
                      <a:noFill/>
                    </a:lnL>
                    <a:lnR>
                      <a:noFill/>
                    </a:lnR>
                    <a:lnT>
                      <a:noFill/>
                    </a:lnT>
                    <a:lnB>
                      <a:noFill/>
                    </a:lnB>
                    <a:solidFill>
                      <a:srgbClr val="523D75"/>
                    </a:solidFill>
                  </a:tcPr>
                </a:tc>
                <a:tc hMerge="1">
                  <a:txBody>
                    <a:bodyPr/>
                    <a:lstStyle/>
                    <a:p>
                      <a:endParaRPr lang="en-US"/>
                    </a:p>
                  </a:txBody>
                  <a:tcPr/>
                </a:tc>
              </a:tr>
              <a:tr h="587510">
                <a:tc>
                  <a:txBody>
                    <a:bodyPr/>
                    <a:lstStyle/>
                    <a:p>
                      <a:pPr marL="84455" marR="568960">
                        <a:lnSpc>
                          <a:spcPct val="103000"/>
                        </a:lnSpc>
                        <a:spcBef>
                          <a:spcPts val="395"/>
                        </a:spcBef>
                        <a:spcAft>
                          <a:spcPts val="0"/>
                        </a:spcAft>
                      </a:pPr>
                      <a:r>
                        <a:rPr lang="en-US" sz="2000" spc="-10">
                          <a:solidFill>
                            <a:srgbClr val="292425"/>
                          </a:solidFill>
                          <a:latin typeface="Times New Roman" pitchFamily="18" charset="0"/>
                          <a:ea typeface="Calibri"/>
                          <a:cs typeface="Times New Roman" pitchFamily="18" charset="0"/>
                        </a:rPr>
                        <a:t>Germany,</a:t>
                      </a:r>
                      <a:r>
                        <a:rPr lang="en-US" sz="2000" spc="-170">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2002</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a:noFill/>
                    </a:lnT>
                    <a:lnB w="12700" cap="flat" cmpd="sng" algn="ctr">
                      <a:solidFill>
                        <a:srgbClr val="523D75"/>
                      </a:solidFill>
                      <a:prstDash val="solid"/>
                      <a:round/>
                      <a:headEnd type="none" w="med" len="med"/>
                      <a:tailEnd type="none" w="med" len="med"/>
                    </a:lnB>
                  </a:tcPr>
                </a:tc>
                <a:tc>
                  <a:txBody>
                    <a:bodyPr/>
                    <a:lstStyle/>
                    <a:p>
                      <a:pPr marL="86995" marR="0">
                        <a:spcBef>
                          <a:spcPts val="380"/>
                        </a:spcBef>
                        <a:spcAft>
                          <a:spcPts val="0"/>
                        </a:spcAft>
                      </a:pPr>
                      <a:r>
                        <a:rPr lang="en-US" sz="2000" b="1" dirty="0">
                          <a:solidFill>
                            <a:srgbClr val="FF0000"/>
                          </a:solidFill>
                          <a:latin typeface="Times New Roman" pitchFamily="18" charset="0"/>
                          <a:ea typeface="Calibri"/>
                          <a:cs typeface="Times New Roman" pitchFamily="18" charset="0"/>
                        </a:rPr>
                        <a:t>German</a:t>
                      </a:r>
                      <a:r>
                        <a:rPr lang="en-US" sz="2000" dirty="0">
                          <a:solidFill>
                            <a:srgbClr val="292425"/>
                          </a:solidFill>
                          <a:latin typeface="Times New Roman" pitchFamily="18" charset="0"/>
                          <a:ea typeface="Calibri"/>
                          <a:cs typeface="Times New Roman" pitchFamily="18" charset="0"/>
                        </a:rPr>
                        <a:t> (</a:t>
                      </a:r>
                      <a:r>
                        <a:rPr lang="en-US" sz="2000" dirty="0">
                          <a:solidFill>
                            <a:srgbClr val="FF0000"/>
                          </a:solidFill>
                          <a:latin typeface="Times New Roman" pitchFamily="18" charset="0"/>
                          <a:ea typeface="Calibri"/>
                          <a:cs typeface="Times New Roman" pitchFamily="18" charset="0"/>
                        </a:rPr>
                        <a:t>325)</a:t>
                      </a:r>
                      <a:r>
                        <a:rPr lang="en-US" sz="2000" dirty="0">
                          <a:solidFill>
                            <a:srgbClr val="292425"/>
                          </a:solidFill>
                          <a:latin typeface="Times New Roman" pitchFamily="18" charset="0"/>
                          <a:ea typeface="Calibri"/>
                          <a:cs typeface="Times New Roman" pitchFamily="18" charset="0"/>
                        </a:rPr>
                        <a:t>, Turkish (84), Bulgarian</a:t>
                      </a:r>
                      <a:r>
                        <a:rPr lang="en-US" sz="2000" spc="3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(68),</a:t>
                      </a:r>
                      <a:endParaRPr lang="en-US" sz="2000" dirty="0">
                        <a:latin typeface="Times New Roman" pitchFamily="18" charset="0"/>
                        <a:ea typeface="Calibri"/>
                        <a:cs typeface="Times New Roman" pitchFamily="18" charset="0"/>
                      </a:endParaRPr>
                    </a:p>
                    <a:p>
                      <a:pPr marL="86995" marR="0">
                        <a:spcBef>
                          <a:spcPts val="35"/>
                        </a:spcBef>
                        <a:spcAft>
                          <a:spcPts val="0"/>
                        </a:spcAft>
                      </a:pPr>
                      <a:r>
                        <a:rPr lang="en-US" sz="2000" dirty="0">
                          <a:solidFill>
                            <a:srgbClr val="292425"/>
                          </a:solidFill>
                          <a:latin typeface="Times New Roman" pitchFamily="18" charset="0"/>
                          <a:ea typeface="Calibri"/>
                          <a:cs typeface="Times New Roman" pitchFamily="18" charset="0"/>
                        </a:rPr>
                        <a:t>Lithuanian (67), Polish</a:t>
                      </a:r>
                      <a:r>
                        <a:rPr lang="en-US" sz="2000" spc="4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(35)</a:t>
                      </a:r>
                      <a:endParaRPr lang="en-US" sz="20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a:noFill/>
                    </a:lnT>
                    <a:lnB w="12700" cap="flat" cmpd="sng" algn="ctr">
                      <a:solidFill>
                        <a:srgbClr val="523D75"/>
                      </a:solidFill>
                      <a:prstDash val="solid"/>
                      <a:round/>
                      <a:headEnd type="none" w="med" len="med"/>
                      <a:tailEnd type="none" w="med" len="med"/>
                    </a:lnB>
                  </a:tcPr>
                </a:tc>
              </a:tr>
              <a:tr h="587510">
                <a:tc>
                  <a:txBody>
                    <a:bodyPr/>
                    <a:lstStyle/>
                    <a:p>
                      <a:pPr marL="84455" marR="636270">
                        <a:lnSpc>
                          <a:spcPct val="103000"/>
                        </a:lnSpc>
                        <a:spcBef>
                          <a:spcPts val="395"/>
                        </a:spcBef>
                        <a:spcAft>
                          <a:spcPts val="0"/>
                        </a:spcAft>
                      </a:pPr>
                      <a:r>
                        <a:rPr lang="en-US" sz="2000">
                          <a:solidFill>
                            <a:srgbClr val="292425"/>
                          </a:solidFill>
                          <a:latin typeface="Times New Roman" pitchFamily="18" charset="0"/>
                          <a:ea typeface="Calibri"/>
                          <a:cs typeface="Times New Roman" pitchFamily="18" charset="0"/>
                        </a:rPr>
                        <a:t>Greece, 2004</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390"/>
                        </a:spcBef>
                        <a:spcAft>
                          <a:spcPts val="0"/>
                        </a:spcAft>
                      </a:pPr>
                      <a:r>
                        <a:rPr lang="en-US" sz="2000">
                          <a:solidFill>
                            <a:srgbClr val="292425"/>
                          </a:solidFill>
                          <a:latin typeface="Times New Roman" pitchFamily="18" charset="0"/>
                          <a:ea typeface="Calibri"/>
                          <a:cs typeface="Times New Roman" pitchFamily="18" charset="0"/>
                        </a:rPr>
                        <a:t>Greek (207), Albanian (22), Bulgarian</a:t>
                      </a:r>
                      <a:r>
                        <a:rPr lang="en-US" sz="2000" spc="35">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(15),</a:t>
                      </a:r>
                      <a:endParaRPr lang="en-US" sz="2000">
                        <a:latin typeface="Times New Roman" pitchFamily="18" charset="0"/>
                        <a:ea typeface="Calibri"/>
                        <a:cs typeface="Times New Roman" pitchFamily="18" charset="0"/>
                      </a:endParaRPr>
                    </a:p>
                    <a:p>
                      <a:pPr marL="83185" marR="0">
                        <a:spcBef>
                          <a:spcPts val="35"/>
                        </a:spcBef>
                        <a:spcAft>
                          <a:spcPts val="0"/>
                        </a:spcAft>
                      </a:pPr>
                      <a:r>
                        <a:rPr lang="en-US" sz="2000">
                          <a:solidFill>
                            <a:srgbClr val="292425"/>
                          </a:solidFill>
                          <a:latin typeface="Times New Roman" pitchFamily="18" charset="0"/>
                          <a:ea typeface="Calibri"/>
                          <a:cs typeface="Times New Roman" pitchFamily="18" charset="0"/>
                        </a:rPr>
                        <a:t>Russian (10), Egyptian</a:t>
                      </a:r>
                      <a:r>
                        <a:rPr lang="en-US" sz="2000" spc="40">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(7)</a:t>
                      </a:r>
                      <a:endParaRPr lang="en-US" sz="20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587510">
                <a:tc>
                  <a:txBody>
                    <a:bodyPr/>
                    <a:lstStyle/>
                    <a:p>
                      <a:pPr marL="84455" marR="0">
                        <a:spcBef>
                          <a:spcPts val="440"/>
                        </a:spcBef>
                        <a:spcAft>
                          <a:spcPts val="0"/>
                        </a:spcAft>
                      </a:pPr>
                      <a:r>
                        <a:rPr lang="en-US" sz="2000">
                          <a:solidFill>
                            <a:srgbClr val="292425"/>
                          </a:solidFill>
                          <a:latin typeface="Times New Roman" pitchFamily="18" charset="0"/>
                          <a:ea typeface="Calibri"/>
                          <a:cs typeface="Times New Roman" pitchFamily="18" charset="0"/>
                        </a:rPr>
                        <a:t>Iceland,</a:t>
                      </a:r>
                      <a:endParaRPr lang="en-US" sz="2000">
                        <a:latin typeface="Times New Roman" pitchFamily="18" charset="0"/>
                        <a:ea typeface="Calibri"/>
                        <a:cs typeface="Times New Roman" pitchFamily="18" charset="0"/>
                      </a:endParaRPr>
                    </a:p>
                    <a:p>
                      <a:pPr marL="84455" marR="0">
                        <a:spcBef>
                          <a:spcPts val="35"/>
                        </a:spcBef>
                        <a:spcAft>
                          <a:spcPts val="0"/>
                        </a:spcAft>
                      </a:pPr>
                      <a:r>
                        <a:rPr lang="en-US" sz="2000">
                          <a:solidFill>
                            <a:srgbClr val="292425"/>
                          </a:solidFill>
                          <a:latin typeface="Times New Roman" pitchFamily="18" charset="0"/>
                          <a:ea typeface="Calibri"/>
                          <a:cs typeface="Times New Roman" pitchFamily="18" charset="0"/>
                        </a:rPr>
                        <a:t>Jan 2004 - Jun</a:t>
                      </a:r>
                      <a:r>
                        <a:rPr lang="en-US" sz="2000" spc="55">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2005</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475"/>
                        </a:spcBef>
                        <a:spcAft>
                          <a:spcPts val="0"/>
                        </a:spcAft>
                      </a:pPr>
                      <a:r>
                        <a:rPr lang="en-US" sz="2000">
                          <a:solidFill>
                            <a:srgbClr val="292425"/>
                          </a:solidFill>
                          <a:latin typeface="Times New Roman" pitchFamily="18" charset="0"/>
                          <a:ea typeface="Calibri"/>
                          <a:cs typeface="Times New Roman" pitchFamily="18" charset="0"/>
                        </a:rPr>
                        <a:t>Chinese</a:t>
                      </a:r>
                      <a:r>
                        <a:rPr lang="en-US" sz="2000" spc="15">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(4)</a:t>
                      </a:r>
                      <a:endParaRPr lang="en-US" sz="20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54994">
                <a:tc>
                  <a:txBody>
                    <a:bodyPr/>
                    <a:lstStyle/>
                    <a:p>
                      <a:pPr marL="84455" marR="419100">
                        <a:lnSpc>
                          <a:spcPct val="103000"/>
                        </a:lnSpc>
                        <a:spcBef>
                          <a:spcPts val="445"/>
                        </a:spcBef>
                        <a:spcAft>
                          <a:spcPts val="0"/>
                        </a:spcAft>
                      </a:pPr>
                      <a:r>
                        <a:rPr lang="en-US" sz="2000">
                          <a:solidFill>
                            <a:srgbClr val="292425"/>
                          </a:solidFill>
                          <a:latin typeface="Times New Roman" pitchFamily="18" charset="0"/>
                          <a:ea typeface="Calibri"/>
                          <a:cs typeface="Times New Roman" pitchFamily="18" charset="0"/>
                        </a:rPr>
                        <a:t>Montenegro*, 2004</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445"/>
                        </a:spcBef>
                        <a:spcAft>
                          <a:spcPts val="0"/>
                        </a:spcAft>
                      </a:pPr>
                      <a:r>
                        <a:rPr lang="en-US" sz="2000">
                          <a:solidFill>
                            <a:srgbClr val="292425"/>
                          </a:solidFill>
                          <a:latin typeface="Times New Roman" pitchFamily="18" charset="0"/>
                          <a:ea typeface="Calibri"/>
                          <a:cs typeface="Times New Roman" pitchFamily="18" charset="0"/>
                        </a:rPr>
                        <a:t>Serb-Montenegrin (18), Bosnian (2), Ukrainian</a:t>
                      </a:r>
                      <a:r>
                        <a:rPr lang="en-US" sz="2000" spc="70">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(1)</a:t>
                      </a:r>
                      <a:endParaRPr lang="en-US" sz="20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587510">
                <a:tc>
                  <a:txBody>
                    <a:bodyPr/>
                    <a:lstStyle/>
                    <a:p>
                      <a:pPr marL="84455" marR="448945">
                        <a:lnSpc>
                          <a:spcPct val="103000"/>
                        </a:lnSpc>
                        <a:spcBef>
                          <a:spcPts val="380"/>
                        </a:spcBef>
                        <a:spcAft>
                          <a:spcPts val="0"/>
                        </a:spcAft>
                      </a:pPr>
                      <a:r>
                        <a:rPr lang="en-US" sz="2000">
                          <a:solidFill>
                            <a:srgbClr val="292425"/>
                          </a:solidFill>
                          <a:latin typeface="Times New Roman" pitchFamily="18" charset="0"/>
                          <a:ea typeface="Calibri"/>
                          <a:cs typeface="Times New Roman" pitchFamily="18" charset="0"/>
                        </a:rPr>
                        <a:t>Netherlands, 2003</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420"/>
                        </a:spcBef>
                        <a:spcAft>
                          <a:spcPts val="0"/>
                        </a:spcAft>
                      </a:pPr>
                      <a:r>
                        <a:rPr lang="en-US" sz="2000" b="1" dirty="0">
                          <a:solidFill>
                            <a:srgbClr val="FF0000"/>
                          </a:solidFill>
                          <a:latin typeface="Times New Roman" pitchFamily="18" charset="0"/>
                          <a:ea typeface="Calibri"/>
                          <a:cs typeface="Times New Roman" pitchFamily="18" charset="0"/>
                        </a:rPr>
                        <a:t>Dutch</a:t>
                      </a:r>
                      <a:r>
                        <a:rPr lang="en-US" sz="2000" b="1"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(61), Romanian (24), Bulgarian</a:t>
                      </a:r>
                      <a:r>
                        <a:rPr lang="en-US" sz="2000" spc="7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(21),</a:t>
                      </a:r>
                      <a:endParaRPr lang="en-US" sz="2000" dirty="0">
                        <a:latin typeface="Times New Roman" pitchFamily="18" charset="0"/>
                        <a:ea typeface="Calibri"/>
                        <a:cs typeface="Times New Roman" pitchFamily="18" charset="0"/>
                      </a:endParaRPr>
                    </a:p>
                    <a:p>
                      <a:pPr marL="83185" marR="0">
                        <a:spcBef>
                          <a:spcPts val="35"/>
                        </a:spcBef>
                        <a:spcAft>
                          <a:spcPts val="0"/>
                        </a:spcAft>
                      </a:pPr>
                      <a:r>
                        <a:rPr lang="en-US" sz="2000" dirty="0">
                          <a:solidFill>
                            <a:srgbClr val="292425"/>
                          </a:solidFill>
                          <a:latin typeface="Times New Roman" pitchFamily="18" charset="0"/>
                          <a:ea typeface="Calibri"/>
                          <a:cs typeface="Times New Roman" pitchFamily="18" charset="0"/>
                        </a:rPr>
                        <a:t>Turkish (7), Nigerian</a:t>
                      </a:r>
                      <a:r>
                        <a:rPr lang="en-US" sz="2000" spc="1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(5)</a:t>
                      </a:r>
                      <a:endParaRPr lang="en-US" sz="20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587510">
                <a:tc>
                  <a:txBody>
                    <a:bodyPr/>
                    <a:lstStyle/>
                    <a:p>
                      <a:pPr marL="84455" marR="500380">
                        <a:lnSpc>
                          <a:spcPct val="103000"/>
                        </a:lnSpc>
                        <a:spcBef>
                          <a:spcPts val="345"/>
                        </a:spcBef>
                        <a:spcAft>
                          <a:spcPts val="0"/>
                        </a:spcAft>
                      </a:pPr>
                      <a:r>
                        <a:rPr lang="en-US" sz="2000">
                          <a:solidFill>
                            <a:srgbClr val="292425"/>
                          </a:solidFill>
                          <a:latin typeface="Times New Roman" pitchFamily="18" charset="0"/>
                          <a:ea typeface="Calibri"/>
                          <a:cs typeface="Times New Roman" pitchFamily="18" charset="0"/>
                        </a:rPr>
                        <a:t>Portugal, 2000</a:t>
                      </a:r>
                      <a:r>
                        <a:rPr lang="en-US" sz="2000" spc="15">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-2005</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270"/>
                        </a:spcBef>
                        <a:spcAft>
                          <a:spcPts val="0"/>
                        </a:spcAft>
                      </a:pPr>
                      <a:r>
                        <a:rPr lang="en-US" sz="2000" b="1" dirty="0">
                          <a:solidFill>
                            <a:srgbClr val="FF0000"/>
                          </a:solidFill>
                          <a:latin typeface="Times New Roman" pitchFamily="18" charset="0"/>
                          <a:ea typeface="Calibri"/>
                          <a:cs typeface="Times New Roman" pitchFamily="18" charset="0"/>
                        </a:rPr>
                        <a:t>Polish </a:t>
                      </a:r>
                      <a:r>
                        <a:rPr lang="en-US" sz="2000" dirty="0">
                          <a:solidFill>
                            <a:srgbClr val="292425"/>
                          </a:solidFill>
                          <a:latin typeface="Times New Roman" pitchFamily="18" charset="0"/>
                          <a:ea typeface="Calibri"/>
                          <a:cs typeface="Times New Roman" pitchFamily="18" charset="0"/>
                        </a:rPr>
                        <a:t>(57), Latvian (13), Estonian</a:t>
                      </a:r>
                      <a:r>
                        <a:rPr lang="en-US" sz="2000" spc="7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(13),</a:t>
                      </a:r>
                      <a:endParaRPr lang="en-US" sz="2000" dirty="0">
                        <a:latin typeface="Times New Roman" pitchFamily="18" charset="0"/>
                        <a:ea typeface="Calibri"/>
                        <a:cs typeface="Times New Roman" pitchFamily="18" charset="0"/>
                      </a:endParaRPr>
                    </a:p>
                    <a:p>
                      <a:pPr marL="83185" marR="0">
                        <a:spcBef>
                          <a:spcPts val="35"/>
                        </a:spcBef>
                        <a:spcAft>
                          <a:spcPts val="0"/>
                        </a:spcAft>
                      </a:pPr>
                      <a:r>
                        <a:rPr lang="en-US" sz="2000" dirty="0">
                          <a:solidFill>
                            <a:srgbClr val="292425"/>
                          </a:solidFill>
                          <a:latin typeface="Times New Roman" pitchFamily="18" charset="0"/>
                          <a:ea typeface="Calibri"/>
                          <a:cs typeface="Times New Roman" pitchFamily="18" charset="0"/>
                        </a:rPr>
                        <a:t>Hungarian (12), Czech</a:t>
                      </a:r>
                      <a:r>
                        <a:rPr lang="en-US" sz="2000" spc="45" dirty="0">
                          <a:solidFill>
                            <a:srgbClr val="292425"/>
                          </a:solidFill>
                          <a:latin typeface="Times New Roman" pitchFamily="18" charset="0"/>
                          <a:ea typeface="Calibri"/>
                          <a:cs typeface="Times New Roman" pitchFamily="18" charset="0"/>
                        </a:rPr>
                        <a:t> </a:t>
                      </a:r>
                      <a:r>
                        <a:rPr lang="en-US" sz="2000" spc="-15" dirty="0">
                          <a:solidFill>
                            <a:srgbClr val="292425"/>
                          </a:solidFill>
                          <a:latin typeface="Times New Roman" pitchFamily="18" charset="0"/>
                          <a:ea typeface="Calibri"/>
                          <a:cs typeface="Times New Roman" pitchFamily="18" charset="0"/>
                        </a:rPr>
                        <a:t>(11)</a:t>
                      </a:r>
                      <a:endParaRPr lang="en-US" sz="20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587510">
                <a:tc>
                  <a:txBody>
                    <a:bodyPr/>
                    <a:lstStyle/>
                    <a:p>
                      <a:pPr marL="84455" marR="636270">
                        <a:lnSpc>
                          <a:spcPct val="103000"/>
                        </a:lnSpc>
                        <a:spcBef>
                          <a:spcPts val="325"/>
                        </a:spcBef>
                        <a:spcAft>
                          <a:spcPts val="0"/>
                        </a:spcAft>
                      </a:pPr>
                      <a:r>
                        <a:rPr lang="en-US" sz="2000" dirty="0">
                          <a:solidFill>
                            <a:srgbClr val="292425"/>
                          </a:solidFill>
                          <a:latin typeface="Times New Roman" pitchFamily="18" charset="0"/>
                          <a:ea typeface="Calibri"/>
                          <a:cs typeface="Times New Roman" pitchFamily="18" charset="0"/>
                        </a:rPr>
                        <a:t>Serbia*, 2004</a:t>
                      </a:r>
                      <a:endParaRPr lang="en-US" sz="2000" dirty="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260"/>
                        </a:spcBef>
                        <a:spcAft>
                          <a:spcPts val="0"/>
                        </a:spcAft>
                      </a:pPr>
                      <a:r>
                        <a:rPr lang="en-US" sz="2000" dirty="0">
                          <a:solidFill>
                            <a:srgbClr val="292425"/>
                          </a:solidFill>
                          <a:latin typeface="Times New Roman" pitchFamily="18" charset="0"/>
                          <a:ea typeface="Calibri"/>
                          <a:cs typeface="Times New Roman" pitchFamily="18" charset="0"/>
                        </a:rPr>
                        <a:t>Serb-Montenegrin (31), Ukraine (2),</a:t>
                      </a:r>
                      <a:r>
                        <a:rPr lang="en-US" sz="2000" spc="55"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Romanian</a:t>
                      </a:r>
                      <a:endParaRPr lang="en-US" sz="2000" dirty="0">
                        <a:latin typeface="Times New Roman" pitchFamily="18" charset="0"/>
                        <a:ea typeface="Calibri"/>
                        <a:cs typeface="Times New Roman" pitchFamily="18" charset="0"/>
                      </a:endParaRPr>
                    </a:p>
                    <a:p>
                      <a:pPr marL="83185" marR="0">
                        <a:spcBef>
                          <a:spcPts val="35"/>
                        </a:spcBef>
                        <a:spcAft>
                          <a:spcPts val="0"/>
                        </a:spcAft>
                      </a:pPr>
                      <a:r>
                        <a:rPr lang="en-US" sz="2000" dirty="0">
                          <a:solidFill>
                            <a:srgbClr val="292425"/>
                          </a:solidFill>
                          <a:latin typeface="Times New Roman" pitchFamily="18" charset="0"/>
                          <a:ea typeface="Calibri"/>
                          <a:cs typeface="Times New Roman" pitchFamily="18" charset="0"/>
                        </a:rPr>
                        <a:t>(1), Bulgarian</a:t>
                      </a:r>
                      <a:r>
                        <a:rPr lang="en-US" sz="2000" spc="25"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(1)</a:t>
                      </a:r>
                      <a:endParaRPr lang="en-US" sz="20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67632">
                <a:tc>
                  <a:txBody>
                    <a:bodyPr/>
                    <a:lstStyle/>
                    <a:p>
                      <a:pPr marL="84455" marR="586740">
                        <a:lnSpc>
                          <a:spcPct val="103000"/>
                        </a:lnSpc>
                        <a:spcBef>
                          <a:spcPts val="485"/>
                        </a:spcBef>
                        <a:spcAft>
                          <a:spcPts val="0"/>
                        </a:spcAft>
                      </a:pPr>
                      <a:r>
                        <a:rPr lang="en-US" sz="2000">
                          <a:solidFill>
                            <a:srgbClr val="292425"/>
                          </a:solidFill>
                          <a:latin typeface="Times New Roman" pitchFamily="18" charset="0"/>
                          <a:ea typeface="Calibri"/>
                          <a:cs typeface="Times New Roman" pitchFamily="18" charset="0"/>
                        </a:rPr>
                        <a:t>Slovenia, 2004</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505"/>
                        </a:spcBef>
                        <a:spcAft>
                          <a:spcPts val="0"/>
                        </a:spcAft>
                      </a:pPr>
                      <a:r>
                        <a:rPr lang="en-US" sz="2000">
                          <a:solidFill>
                            <a:srgbClr val="292425"/>
                          </a:solidFill>
                          <a:latin typeface="Times New Roman" pitchFamily="18" charset="0"/>
                          <a:ea typeface="Calibri"/>
                          <a:cs typeface="Times New Roman" pitchFamily="18" charset="0"/>
                        </a:rPr>
                        <a:t>Slovenian (12), Bulgarian</a:t>
                      </a:r>
                      <a:r>
                        <a:rPr lang="en-US" sz="2000" spc="40">
                          <a:solidFill>
                            <a:srgbClr val="292425"/>
                          </a:solidFill>
                          <a:latin typeface="Times New Roman" pitchFamily="18" charset="0"/>
                          <a:ea typeface="Calibri"/>
                          <a:cs typeface="Times New Roman" pitchFamily="18" charset="0"/>
                        </a:rPr>
                        <a:t> </a:t>
                      </a:r>
                      <a:r>
                        <a:rPr lang="en-US" sz="2000">
                          <a:solidFill>
                            <a:srgbClr val="292425"/>
                          </a:solidFill>
                          <a:latin typeface="Times New Roman" pitchFamily="18" charset="0"/>
                          <a:ea typeface="Calibri"/>
                          <a:cs typeface="Times New Roman" pitchFamily="18" charset="0"/>
                        </a:rPr>
                        <a:t>(1)</a:t>
                      </a:r>
                      <a:endParaRPr lang="en-US" sz="200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r h="432426">
                <a:tc>
                  <a:txBody>
                    <a:bodyPr/>
                    <a:lstStyle/>
                    <a:p>
                      <a:pPr marL="84455" marR="468630">
                        <a:lnSpc>
                          <a:spcPct val="103000"/>
                        </a:lnSpc>
                        <a:spcBef>
                          <a:spcPts val="415"/>
                        </a:spcBef>
                        <a:spcAft>
                          <a:spcPts val="0"/>
                        </a:spcAft>
                      </a:pPr>
                      <a:r>
                        <a:rPr lang="en-US" sz="2000">
                          <a:solidFill>
                            <a:srgbClr val="292425"/>
                          </a:solidFill>
                          <a:latin typeface="Times New Roman" pitchFamily="18" charset="0"/>
                          <a:ea typeface="Calibri"/>
                          <a:cs typeface="Times New Roman" pitchFamily="18" charset="0"/>
                        </a:rPr>
                        <a:t>Switzerland, 2003</a:t>
                      </a:r>
                      <a:endParaRPr lang="en-US" sz="2000">
                        <a:latin typeface="Times New Roman" pitchFamily="18" charset="0"/>
                        <a:ea typeface="Calibri"/>
                        <a:cs typeface="Times New Roman" pitchFamily="18" charset="0"/>
                      </a:endParaRPr>
                    </a:p>
                  </a:txBody>
                  <a:tcPr marL="0" marR="0" marT="0" marB="0">
                    <a:lnL>
                      <a:noFill/>
                    </a:lnL>
                    <a:lnR w="12700" cap="flat" cmpd="sng" algn="ctr">
                      <a:solidFill>
                        <a:srgbClr val="523D75"/>
                      </a:solidFill>
                      <a:prstDash val="solid"/>
                      <a:round/>
                      <a:headEnd type="none" w="med" len="med"/>
                      <a:tailEnd type="none" w="med" len="med"/>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c>
                  <a:txBody>
                    <a:bodyPr/>
                    <a:lstStyle/>
                    <a:p>
                      <a:pPr marL="83185" marR="0">
                        <a:spcBef>
                          <a:spcPts val="540"/>
                        </a:spcBef>
                        <a:spcAft>
                          <a:spcPts val="0"/>
                        </a:spcAft>
                      </a:pPr>
                      <a:r>
                        <a:rPr lang="en-US" sz="2000" dirty="0">
                          <a:solidFill>
                            <a:srgbClr val="292425"/>
                          </a:solidFill>
                          <a:latin typeface="Times New Roman" pitchFamily="18" charset="0"/>
                          <a:ea typeface="Calibri"/>
                          <a:cs typeface="Times New Roman" pitchFamily="18" charset="0"/>
                        </a:rPr>
                        <a:t>Italian (4), Swiss</a:t>
                      </a:r>
                      <a:r>
                        <a:rPr lang="en-US" sz="2000" spc="30" dirty="0">
                          <a:solidFill>
                            <a:srgbClr val="292425"/>
                          </a:solidFill>
                          <a:latin typeface="Times New Roman" pitchFamily="18" charset="0"/>
                          <a:ea typeface="Calibri"/>
                          <a:cs typeface="Times New Roman" pitchFamily="18" charset="0"/>
                        </a:rPr>
                        <a:t> </a:t>
                      </a:r>
                      <a:r>
                        <a:rPr lang="en-US" sz="2000" dirty="0">
                          <a:solidFill>
                            <a:srgbClr val="292425"/>
                          </a:solidFill>
                          <a:latin typeface="Times New Roman" pitchFamily="18" charset="0"/>
                          <a:ea typeface="Calibri"/>
                          <a:cs typeface="Times New Roman" pitchFamily="18" charset="0"/>
                        </a:rPr>
                        <a:t>(1)</a:t>
                      </a:r>
                      <a:endParaRPr lang="en-US" sz="2000" dirty="0">
                        <a:latin typeface="Times New Roman" pitchFamily="18" charset="0"/>
                        <a:ea typeface="Calibri"/>
                        <a:cs typeface="Times New Roman" pitchFamily="18" charset="0"/>
                      </a:endParaRPr>
                    </a:p>
                  </a:txBody>
                  <a:tcPr marL="0" marR="0" marT="0" marB="0">
                    <a:lnL w="12700" cap="flat" cmpd="sng" algn="ctr">
                      <a:solidFill>
                        <a:srgbClr val="523D75"/>
                      </a:solidFill>
                      <a:prstDash val="solid"/>
                      <a:round/>
                      <a:headEnd type="none" w="med" len="med"/>
                      <a:tailEnd type="none" w="med" len="med"/>
                    </a:lnL>
                    <a:lnR>
                      <a:noFill/>
                    </a:lnR>
                    <a:lnT w="12700" cap="flat" cmpd="sng" algn="ctr">
                      <a:solidFill>
                        <a:srgbClr val="523D75"/>
                      </a:solidFill>
                      <a:prstDash val="solid"/>
                      <a:round/>
                      <a:headEnd type="none" w="med" len="med"/>
                      <a:tailEnd type="none" w="med" len="med"/>
                    </a:lnT>
                    <a:lnB w="12700" cap="flat" cmpd="sng" algn="ctr">
                      <a:solidFill>
                        <a:srgbClr val="523D75"/>
                      </a:solidFill>
                      <a:prstDash val="solid"/>
                      <a:round/>
                      <a:headEnd type="none" w="med" len="med"/>
                      <a:tailEnd type="none" w="med" len="med"/>
                    </a:lnB>
                  </a:tcPr>
                </a:tc>
              </a:tr>
            </a:tbl>
          </a:graphicData>
        </a:graphic>
      </p:graphicFrame>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381000" y="0"/>
            <a:ext cx="773430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19188" algn="l"/>
              </a:tabLst>
            </a:pPr>
            <a:endParaRPr kumimoji="0" lang="en-US" sz="1100" b="1" i="0" u="none" strike="noStrike" cap="none" normalizeH="0" baseline="0" dirty="0" smtClean="0">
              <a:ln>
                <a:noFill/>
              </a:ln>
              <a:solidFill>
                <a:srgbClr val="523D75"/>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19188" algn="l"/>
              </a:tabLst>
            </a:pPr>
            <a:r>
              <a:rPr kumimoji="0" lang="en-US" b="1" i="0" u="none" strike="noStrike" cap="none" normalizeH="0" baseline="0" dirty="0" err="1" smtClean="0">
                <a:ln>
                  <a:noFill/>
                </a:ln>
                <a:solidFill>
                  <a:srgbClr val="523D75"/>
                </a:solidFill>
                <a:effectLst/>
                <a:latin typeface="Arial" pitchFamily="34" charset="0"/>
                <a:cs typeface="Arial" pitchFamily="34" charset="0"/>
              </a:rPr>
              <a:t>Coontoh</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Tersangka</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pelaku</a:t>
            </a:r>
            <a:r>
              <a:rPr kumimoji="0" lang="en-US" b="1" i="0" u="none" strike="noStrike" cap="none" normalizeH="0" dirty="0" smtClean="0">
                <a:ln>
                  <a:noFill/>
                </a:ln>
                <a:solidFill>
                  <a:srgbClr val="523D75"/>
                </a:solidFill>
                <a:effectLst/>
                <a:latin typeface="Arial" pitchFamily="34" charset="0"/>
                <a:cs typeface="Arial" pitchFamily="34" charset="0"/>
              </a:rPr>
              <a:t>  human trafficking  yang  </a:t>
            </a:r>
            <a:r>
              <a:rPr kumimoji="0" lang="en-US" b="1" i="0" u="none" strike="noStrike" cap="none" normalizeH="0" dirty="0" err="1" smtClean="0">
                <a:ln>
                  <a:noFill/>
                </a:ln>
                <a:solidFill>
                  <a:srgbClr val="523D75"/>
                </a:solidFill>
                <a:effectLst/>
                <a:latin typeface="Arial" pitchFamily="34" charset="0"/>
                <a:cs typeface="Arial" pitchFamily="34" charset="0"/>
              </a:rPr>
              <a:t>ditangkap</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aparat</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keamanan</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di</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beberapa</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negara</a:t>
            </a:r>
            <a:r>
              <a:rPr kumimoji="0" lang="en-US" b="1" i="0" u="none" strike="noStrike" cap="none" normalizeH="0" dirty="0" smtClean="0">
                <a:ln>
                  <a:noFill/>
                </a:ln>
                <a:solidFill>
                  <a:srgbClr val="523D75"/>
                </a:solidFill>
                <a:effectLst/>
                <a:latin typeface="Arial" pitchFamily="34" charset="0"/>
                <a:cs typeface="Arial" pitchFamily="34" charset="0"/>
              </a:rPr>
              <a:t> (</a:t>
            </a:r>
            <a:r>
              <a:rPr kumimoji="0" lang="en-US" b="1" i="0" u="none" strike="noStrike" cap="none" normalizeH="0" dirty="0" err="1" smtClean="0">
                <a:ln>
                  <a:noFill/>
                </a:ln>
                <a:solidFill>
                  <a:srgbClr val="523D75"/>
                </a:solidFill>
                <a:effectLst/>
                <a:latin typeface="Arial" pitchFamily="34" charset="0"/>
                <a:cs typeface="Arial" pitchFamily="34" charset="0"/>
              </a:rPr>
              <a:t>Sumber</a:t>
            </a:r>
            <a:r>
              <a:rPr kumimoji="0" lang="en-US" b="1" i="0" u="none" strike="noStrike" cap="none" normalizeH="0" dirty="0" smtClean="0">
                <a:ln>
                  <a:noFill/>
                </a:ln>
                <a:solidFill>
                  <a:srgbClr val="523D75"/>
                </a:solidFill>
                <a:effectLst/>
                <a:latin typeface="Arial" pitchFamily="34" charset="0"/>
                <a:cs typeface="Arial" pitchFamily="34" charset="0"/>
              </a:rPr>
              <a:t> IOM  2006)</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Keuntungan</a:t>
            </a:r>
            <a:r>
              <a:rPr lang="en-US" dirty="0" smtClean="0"/>
              <a:t> </a:t>
            </a:r>
            <a:r>
              <a:rPr lang="en-US" dirty="0" err="1" smtClean="0"/>
              <a:t>ekonomis</a:t>
            </a:r>
            <a:r>
              <a:rPr lang="en-US" dirty="0" smtClean="0"/>
              <a:t> yang </a:t>
            </a:r>
            <a:r>
              <a:rPr lang="en-US" dirty="0" err="1" smtClean="0"/>
              <a:t>dicapai</a:t>
            </a:r>
            <a:r>
              <a:rPr lang="en-US" dirty="0" smtClean="0"/>
              <a:t> </a:t>
            </a:r>
            <a:r>
              <a:rPr lang="en-US" dirty="0" err="1" smtClean="0"/>
              <a:t>industri</a:t>
            </a:r>
            <a:r>
              <a:rPr lang="en-US" dirty="0" smtClean="0"/>
              <a:t> TPPO:</a:t>
            </a:r>
            <a:endParaRPr lang="en-US" dirty="0"/>
          </a:p>
        </p:txBody>
      </p:sp>
      <p:sp>
        <p:nvSpPr>
          <p:cNvPr id="3" name="Content Placeholder 2"/>
          <p:cNvSpPr>
            <a:spLocks noGrp="1"/>
          </p:cNvSpPr>
          <p:nvPr>
            <p:ph idx="1"/>
          </p:nvPr>
        </p:nvSpPr>
        <p:spPr/>
        <p:txBody>
          <a:bodyPr/>
          <a:lstStyle/>
          <a:p>
            <a:endParaRPr lang="en-US"/>
          </a:p>
        </p:txBody>
      </p:sp>
      <p:pic>
        <p:nvPicPr>
          <p:cNvPr id="4" name="Picture 3" descr="D:\00 HUMAN TRAFFICKING DGN P OTO\BAHAN INTERNET DATA ON HTRAFFICKING\is-human-trafficking-a-global-challenge-22-638.jpg"/>
          <p:cNvPicPr/>
          <p:nvPr/>
        </p:nvPicPr>
        <p:blipFill>
          <a:blip r:embed="rId2"/>
          <a:srcRect/>
          <a:stretch>
            <a:fillRect/>
          </a:stretch>
        </p:blipFill>
        <p:spPr bwMode="auto">
          <a:xfrm>
            <a:off x="304800" y="1600200"/>
            <a:ext cx="8610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a:ln>
            <a:solidFill>
              <a:srgbClr val="0070C0"/>
            </a:solidFill>
          </a:ln>
        </p:spPr>
        <p:txBody>
          <a:bodyPr>
            <a:normAutofit/>
          </a:bodyPr>
          <a:lstStyle/>
          <a:p>
            <a:r>
              <a:rPr lang="en-US" sz="2800" dirty="0" err="1" smtClean="0"/>
              <a:t>Apa</a:t>
            </a:r>
            <a:r>
              <a:rPr lang="en-US" sz="2800" dirty="0" smtClean="0"/>
              <a:t> </a:t>
            </a:r>
            <a:r>
              <a:rPr lang="en-US" sz="2800" dirty="0" err="1" smtClean="0"/>
              <a:t>itu</a:t>
            </a:r>
            <a:r>
              <a:rPr lang="en-US" sz="2800" dirty="0" smtClean="0"/>
              <a:t> </a:t>
            </a:r>
            <a:r>
              <a:rPr lang="en-US" sz="2800" b="1" i="1" dirty="0" smtClean="0"/>
              <a:t>Human Trafficking </a:t>
            </a:r>
            <a:r>
              <a:rPr lang="en-US" sz="2800" dirty="0" smtClean="0"/>
              <a:t>(</a:t>
            </a:r>
            <a:r>
              <a:rPr lang="en-US" sz="2800" dirty="0" err="1" smtClean="0"/>
              <a:t>definisi</a:t>
            </a:r>
            <a:r>
              <a:rPr lang="en-US" sz="2800" dirty="0" smtClean="0"/>
              <a:t>)?</a:t>
            </a:r>
            <a:endParaRPr lang="en-US" sz="2800" dirty="0"/>
          </a:p>
        </p:txBody>
      </p:sp>
      <p:sp>
        <p:nvSpPr>
          <p:cNvPr id="3" name="Content Placeholder 2"/>
          <p:cNvSpPr>
            <a:spLocks noGrp="1"/>
          </p:cNvSpPr>
          <p:nvPr>
            <p:ph idx="1"/>
          </p:nvPr>
        </p:nvSpPr>
        <p:spPr>
          <a:xfrm>
            <a:off x="152400" y="1143000"/>
            <a:ext cx="8763000" cy="5486400"/>
          </a:xfrm>
          <a:ln>
            <a:solidFill>
              <a:schemeClr val="accent1"/>
            </a:solidFill>
          </a:ln>
        </p:spPr>
        <p:txBody>
          <a:bodyPr>
            <a:noAutofit/>
          </a:bodyPr>
          <a:lstStyle/>
          <a:p>
            <a:pPr>
              <a:buNone/>
            </a:pPr>
            <a:r>
              <a:rPr lang="en-US" sz="3600" b="1" dirty="0" smtClean="0"/>
              <a:t>Human trafficking </a:t>
            </a:r>
            <a:r>
              <a:rPr lang="en-US" sz="3600" dirty="0" err="1" smtClean="0"/>
              <a:t>adalah</a:t>
            </a:r>
            <a:r>
              <a:rPr lang="en-US" sz="3600" dirty="0" smtClean="0"/>
              <a:t> </a:t>
            </a:r>
            <a:r>
              <a:rPr lang="en-US" sz="3600" b="1" dirty="0" err="1" smtClean="0"/>
              <a:t>dagang</a:t>
            </a:r>
            <a:r>
              <a:rPr lang="en-US" sz="3600" b="1" dirty="0" smtClean="0"/>
              <a:t> </a:t>
            </a:r>
            <a:r>
              <a:rPr lang="en-US" sz="3600" b="1" dirty="0" err="1" smtClean="0"/>
              <a:t>manusia</a:t>
            </a:r>
            <a:r>
              <a:rPr lang="en-US" sz="3600" dirty="0" smtClean="0"/>
              <a:t>!</a:t>
            </a:r>
          </a:p>
          <a:p>
            <a:pPr>
              <a:buNone/>
            </a:pPr>
            <a:r>
              <a:rPr lang="en-US" sz="4000" dirty="0" smtClean="0"/>
              <a:t>= </a:t>
            </a:r>
            <a:r>
              <a:rPr lang="en-US" sz="4000" dirty="0" err="1" smtClean="0"/>
              <a:t>Manusia</a:t>
            </a:r>
            <a:r>
              <a:rPr lang="en-US" sz="4000" dirty="0" smtClean="0"/>
              <a:t> </a:t>
            </a:r>
            <a:r>
              <a:rPr lang="en-US" sz="4000" dirty="0" err="1" smtClean="0"/>
              <a:t>jual</a:t>
            </a:r>
            <a:r>
              <a:rPr lang="en-US" sz="4000" dirty="0" smtClean="0"/>
              <a:t> </a:t>
            </a:r>
            <a:r>
              <a:rPr lang="en-US" sz="4000" dirty="0" err="1" smtClean="0"/>
              <a:t>manusia</a:t>
            </a:r>
            <a:r>
              <a:rPr lang="en-US" sz="4000" dirty="0" smtClean="0"/>
              <a:t> / </a:t>
            </a:r>
            <a:r>
              <a:rPr lang="en-US" sz="4000" dirty="0" err="1" smtClean="0"/>
              <a:t>manusia</a:t>
            </a:r>
            <a:r>
              <a:rPr lang="en-US" sz="4000" dirty="0" smtClean="0"/>
              <a:t> </a:t>
            </a:r>
            <a:r>
              <a:rPr lang="en-US" sz="4000" dirty="0" err="1" smtClean="0"/>
              <a:t>beli</a:t>
            </a:r>
            <a:r>
              <a:rPr lang="en-US" sz="4000" dirty="0" smtClean="0"/>
              <a:t> </a:t>
            </a:r>
            <a:r>
              <a:rPr lang="en-US" sz="4000" dirty="0" err="1" smtClean="0"/>
              <a:t>manusia</a:t>
            </a:r>
            <a:r>
              <a:rPr lang="en-US" sz="4000" dirty="0" smtClean="0"/>
              <a:t> yang lain!</a:t>
            </a:r>
          </a:p>
          <a:p>
            <a:pPr>
              <a:buNone/>
            </a:pPr>
            <a:r>
              <a:rPr lang="en-US" sz="4000" dirty="0" smtClean="0"/>
              <a:t>     </a:t>
            </a:r>
            <a:r>
              <a:rPr lang="en-US" sz="4000" dirty="0" err="1" smtClean="0"/>
              <a:t>Itu</a:t>
            </a:r>
            <a:r>
              <a:rPr lang="en-US" sz="4000" dirty="0" smtClean="0"/>
              <a:t> </a:t>
            </a:r>
            <a:r>
              <a:rPr lang="en-US" sz="4000" dirty="0" err="1" smtClean="0"/>
              <a:t>artinya</a:t>
            </a:r>
            <a:r>
              <a:rPr lang="en-US" sz="4000" dirty="0" smtClean="0"/>
              <a:t>: </a:t>
            </a:r>
            <a:r>
              <a:rPr lang="en-US" sz="4000" dirty="0" err="1" smtClean="0"/>
              <a:t>manusia</a:t>
            </a:r>
            <a:r>
              <a:rPr lang="en-US" sz="4000" dirty="0" smtClean="0"/>
              <a:t> </a:t>
            </a:r>
            <a:r>
              <a:rPr lang="en-US" sz="4000" b="1" dirty="0" smtClean="0"/>
              <a:t>=</a:t>
            </a:r>
            <a:r>
              <a:rPr lang="en-US" sz="4000" dirty="0" smtClean="0"/>
              <a:t> </a:t>
            </a:r>
            <a:r>
              <a:rPr lang="en-US" sz="4000" dirty="0" err="1" smtClean="0"/>
              <a:t>barang</a:t>
            </a:r>
            <a:r>
              <a:rPr lang="en-US" sz="4000" dirty="0" smtClean="0"/>
              <a:t>!</a:t>
            </a:r>
          </a:p>
          <a:p>
            <a:pPr>
              <a:buNone/>
            </a:pPr>
            <a:r>
              <a:rPr lang="en-US" sz="4000" dirty="0" smtClean="0"/>
              <a:t>                         </a:t>
            </a:r>
            <a:r>
              <a:rPr lang="en-US" sz="4000" dirty="0" err="1" smtClean="0"/>
              <a:t>manusia</a:t>
            </a:r>
            <a:r>
              <a:rPr lang="en-US" sz="4000" dirty="0" smtClean="0"/>
              <a:t> </a:t>
            </a:r>
            <a:r>
              <a:rPr lang="en-US" sz="4000" b="1" dirty="0" smtClean="0"/>
              <a:t>=</a:t>
            </a:r>
            <a:r>
              <a:rPr lang="en-US" sz="4000" dirty="0" smtClean="0"/>
              <a:t> </a:t>
            </a:r>
            <a:r>
              <a:rPr lang="en-US" sz="4000" dirty="0" err="1" smtClean="0"/>
              <a:t>kambing</a:t>
            </a:r>
            <a:r>
              <a:rPr lang="en-US" sz="4000" dirty="0" smtClean="0"/>
              <a:t>!</a:t>
            </a:r>
          </a:p>
          <a:p>
            <a:pPr>
              <a:buNone/>
            </a:pPr>
            <a:r>
              <a:rPr lang="en-US" sz="4000" dirty="0" smtClean="0"/>
              <a:t> = </a:t>
            </a:r>
            <a:r>
              <a:rPr lang="en-US" sz="4000" dirty="0" err="1" smtClean="0"/>
              <a:t>Ini</a:t>
            </a:r>
            <a:r>
              <a:rPr lang="en-US" sz="4000" dirty="0" smtClean="0"/>
              <a:t> </a:t>
            </a:r>
            <a:r>
              <a:rPr lang="en-US" sz="4000" dirty="0" err="1" smtClean="0"/>
              <a:t>sebuah</a:t>
            </a:r>
            <a:r>
              <a:rPr lang="en-US" sz="4000" dirty="0" smtClean="0"/>
              <a:t> </a:t>
            </a:r>
            <a:r>
              <a:rPr lang="en-US" sz="4000" dirty="0" err="1" smtClean="0"/>
              <a:t>kejahatan</a:t>
            </a:r>
            <a:r>
              <a:rPr lang="en-US" sz="4000" dirty="0" smtClean="0"/>
              <a:t> </a:t>
            </a:r>
            <a:r>
              <a:rPr lang="en-US" sz="4000" dirty="0" err="1" smtClean="0"/>
              <a:t>berat</a:t>
            </a:r>
            <a:r>
              <a:rPr lang="en-US" sz="4000" dirty="0" smtClean="0"/>
              <a:t> </a:t>
            </a:r>
            <a:r>
              <a:rPr lang="en-US" sz="4000" dirty="0" err="1" smtClean="0"/>
              <a:t>melawan</a:t>
            </a:r>
            <a:r>
              <a:rPr lang="en-US" sz="4000" dirty="0" smtClean="0"/>
              <a:t> </a:t>
            </a:r>
            <a:r>
              <a:rPr lang="en-US" sz="4000" dirty="0" err="1" smtClean="0"/>
              <a:t>martabat</a:t>
            </a:r>
            <a:r>
              <a:rPr lang="en-US" sz="4000" dirty="0" smtClean="0"/>
              <a:t> </a:t>
            </a:r>
            <a:r>
              <a:rPr lang="en-US" sz="4000" dirty="0" err="1" smtClean="0"/>
              <a:t>manusia</a:t>
            </a:r>
            <a:r>
              <a:rPr lang="en-US" sz="40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Momen</a:t>
            </a:r>
            <a:r>
              <a:rPr lang="en-US" dirty="0" smtClean="0"/>
              <a:t> </a:t>
            </a:r>
            <a:r>
              <a:rPr lang="en-US" dirty="0" err="1" smtClean="0"/>
              <a:t>Perekrutan</a:t>
            </a:r>
            <a:r>
              <a:rPr lang="en-US" dirty="0" smtClean="0"/>
              <a:t> </a:t>
            </a:r>
            <a:r>
              <a:rPr lang="en-US" dirty="0" err="1" smtClean="0"/>
              <a:t>korban</a:t>
            </a:r>
            <a:r>
              <a:rPr lang="en-US" dirty="0" smtClean="0"/>
              <a:t> TPPO:</a:t>
            </a:r>
            <a:endParaRPr lang="en-US" dirty="0"/>
          </a:p>
        </p:txBody>
      </p:sp>
      <p:sp>
        <p:nvSpPr>
          <p:cNvPr id="3" name="Content Placeholder 2"/>
          <p:cNvSpPr>
            <a:spLocks noGrp="1"/>
          </p:cNvSpPr>
          <p:nvPr>
            <p:ph idx="1"/>
          </p:nvPr>
        </p:nvSpPr>
        <p:spPr>
          <a:xfrm>
            <a:off x="228600" y="990600"/>
            <a:ext cx="8686800" cy="5638800"/>
          </a:xfrm>
        </p:spPr>
        <p:style>
          <a:lnRef idx="0">
            <a:schemeClr val="accent2"/>
          </a:lnRef>
          <a:fillRef idx="3">
            <a:schemeClr val="accent2"/>
          </a:fillRef>
          <a:effectRef idx="3">
            <a:schemeClr val="accent2"/>
          </a:effectRef>
          <a:fontRef idx="minor">
            <a:schemeClr val="lt1"/>
          </a:fontRef>
        </p:style>
        <p:txBody>
          <a:bodyPr>
            <a:normAutofit fontScale="92500"/>
          </a:bodyPr>
          <a:lstStyle/>
          <a:p>
            <a:r>
              <a:rPr lang="en-US" dirty="0" err="1" smtClean="0"/>
              <a:t>Tatkala</a:t>
            </a:r>
            <a:r>
              <a:rPr lang="en-US" dirty="0" smtClean="0"/>
              <a:t> </a:t>
            </a:r>
            <a:r>
              <a:rPr lang="en-US" dirty="0" err="1" smtClean="0"/>
              <a:t>terjadi</a:t>
            </a:r>
            <a:r>
              <a:rPr lang="en-US" dirty="0" smtClean="0"/>
              <a:t> </a:t>
            </a:r>
            <a:r>
              <a:rPr lang="en-US" dirty="0" err="1" smtClean="0"/>
              <a:t>krisis</a:t>
            </a:r>
            <a:r>
              <a:rPr lang="en-US" dirty="0" smtClean="0"/>
              <a:t> </a:t>
            </a:r>
            <a:r>
              <a:rPr lang="en-US" dirty="0" err="1" smtClean="0"/>
              <a:t>ekonomi</a:t>
            </a:r>
            <a:r>
              <a:rPr lang="en-US" dirty="0" smtClean="0"/>
              <a:t>, </a:t>
            </a:r>
            <a:r>
              <a:rPr lang="en-US" dirty="0" err="1" smtClean="0"/>
              <a:t>kelaparan</a:t>
            </a:r>
            <a:r>
              <a:rPr lang="en-US" dirty="0" smtClean="0"/>
              <a:t>, </a:t>
            </a:r>
            <a:r>
              <a:rPr lang="en-US" dirty="0" err="1" smtClean="0"/>
              <a:t>bencana</a:t>
            </a:r>
            <a:r>
              <a:rPr lang="en-US" dirty="0" smtClean="0"/>
              <a:t> </a:t>
            </a:r>
            <a:r>
              <a:rPr lang="en-US" dirty="0" err="1" smtClean="0"/>
              <a:t>alam</a:t>
            </a:r>
            <a:r>
              <a:rPr lang="en-US" dirty="0" smtClean="0"/>
              <a:t> </a:t>
            </a:r>
            <a:r>
              <a:rPr lang="en-US" dirty="0" err="1" smtClean="0"/>
              <a:t>dan</a:t>
            </a:r>
            <a:r>
              <a:rPr lang="en-US" dirty="0" smtClean="0"/>
              <a:t> </a:t>
            </a:r>
            <a:r>
              <a:rPr lang="en-US" dirty="0" err="1" smtClean="0"/>
              <a:t>daerah</a:t>
            </a:r>
            <a:r>
              <a:rPr lang="en-US" dirty="0" smtClean="0"/>
              <a:t> </a:t>
            </a:r>
            <a:r>
              <a:rPr lang="en-US" dirty="0" err="1" smtClean="0"/>
              <a:t>sedang</a:t>
            </a:r>
            <a:r>
              <a:rPr lang="en-US" dirty="0" smtClean="0"/>
              <a:t> </a:t>
            </a:r>
            <a:r>
              <a:rPr lang="en-US" dirty="0" err="1" smtClean="0"/>
              <a:t>dilanda</a:t>
            </a:r>
            <a:r>
              <a:rPr lang="en-US" dirty="0" smtClean="0"/>
              <a:t> </a:t>
            </a:r>
            <a:r>
              <a:rPr lang="en-US" dirty="0" err="1" smtClean="0"/>
              <a:t>konflik</a:t>
            </a:r>
            <a:r>
              <a:rPr lang="en-US" dirty="0" smtClean="0"/>
              <a:t>.</a:t>
            </a:r>
          </a:p>
          <a:p>
            <a:r>
              <a:rPr lang="en-US" dirty="0" err="1" smtClean="0"/>
              <a:t>Pada</a:t>
            </a:r>
            <a:r>
              <a:rPr lang="en-US" dirty="0" smtClean="0"/>
              <a:t> </a:t>
            </a:r>
            <a:r>
              <a:rPr lang="en-US" dirty="0" err="1" smtClean="0"/>
              <a:t>situasi-situasi</a:t>
            </a:r>
            <a:r>
              <a:rPr lang="en-US" dirty="0" smtClean="0"/>
              <a:t> </a:t>
            </a:r>
            <a:r>
              <a:rPr lang="en-US" dirty="0" err="1" smtClean="0"/>
              <a:t>seperti</a:t>
            </a:r>
            <a:r>
              <a:rPr lang="en-US" dirty="0" smtClean="0"/>
              <a:t> </a:t>
            </a:r>
            <a:r>
              <a:rPr lang="en-US" dirty="0" err="1" smtClean="0"/>
              <a:t>ini</a:t>
            </a:r>
            <a:r>
              <a:rPr lang="en-US" dirty="0" smtClean="0"/>
              <a:t>, </a:t>
            </a:r>
            <a:r>
              <a:rPr lang="en-US" dirty="0" err="1" smtClean="0"/>
              <a:t>masyarakat</a:t>
            </a:r>
            <a:r>
              <a:rPr lang="en-US" dirty="0" smtClean="0"/>
              <a:t> </a:t>
            </a:r>
            <a:r>
              <a:rPr lang="en-US" dirty="0" err="1" smtClean="0"/>
              <a:t>miskin</a:t>
            </a:r>
            <a:r>
              <a:rPr lang="en-US" dirty="0" smtClean="0"/>
              <a:t> </a:t>
            </a:r>
            <a:r>
              <a:rPr lang="en-US" dirty="0" err="1" smtClean="0"/>
              <a:t>dan</a:t>
            </a:r>
            <a:r>
              <a:rPr lang="en-US" dirty="0" smtClean="0"/>
              <a:t> </a:t>
            </a:r>
            <a:r>
              <a:rPr lang="en-US" dirty="0" err="1" smtClean="0"/>
              <a:t>sedang</a:t>
            </a:r>
            <a:r>
              <a:rPr lang="en-US" dirty="0" smtClean="0"/>
              <a:t> </a:t>
            </a:r>
            <a:r>
              <a:rPr lang="en-US" dirty="0" err="1" smtClean="0"/>
              <a:t>dalam</a:t>
            </a:r>
            <a:r>
              <a:rPr lang="en-US" dirty="0" smtClean="0"/>
              <a:t> </a:t>
            </a:r>
            <a:r>
              <a:rPr lang="en-US" dirty="0" err="1" smtClean="0"/>
              <a:t>keadaan</a:t>
            </a:r>
            <a:r>
              <a:rPr lang="en-US" dirty="0" smtClean="0"/>
              <a:t> </a:t>
            </a:r>
            <a:r>
              <a:rPr lang="en-US" dirty="0" err="1" smtClean="0"/>
              <a:t>lemah</a:t>
            </a:r>
            <a:r>
              <a:rPr lang="en-US" dirty="0" smtClean="0"/>
              <a:t> </a:t>
            </a:r>
            <a:r>
              <a:rPr lang="en-US" dirty="0" err="1" smtClean="0"/>
              <a:t>umumnya</a:t>
            </a:r>
            <a:r>
              <a:rPr lang="en-US" dirty="0" smtClean="0"/>
              <a:t> </a:t>
            </a:r>
            <a:r>
              <a:rPr lang="en-US" dirty="0" err="1" smtClean="0"/>
              <a:t>sangat</a:t>
            </a:r>
            <a:r>
              <a:rPr lang="en-US" dirty="0" smtClean="0"/>
              <a:t> </a:t>
            </a:r>
            <a:r>
              <a:rPr lang="en-US" dirty="0" err="1" smtClean="0"/>
              <a:t>rentan</a:t>
            </a:r>
            <a:r>
              <a:rPr lang="en-US" dirty="0" smtClean="0"/>
              <a:t> </a:t>
            </a:r>
            <a:r>
              <a:rPr lang="en-US" dirty="0" err="1" smtClean="0"/>
              <a:t>dan</a:t>
            </a:r>
            <a:r>
              <a:rPr lang="en-US" dirty="0" smtClean="0"/>
              <a:t> </a:t>
            </a:r>
            <a:r>
              <a:rPr lang="en-US" dirty="0" err="1" smtClean="0"/>
              <a:t>gampang</a:t>
            </a:r>
            <a:r>
              <a:rPr lang="en-US" dirty="0" smtClean="0"/>
              <a:t> </a:t>
            </a:r>
            <a:r>
              <a:rPr lang="en-US" dirty="0" err="1" smtClean="0"/>
              <a:t>dibujuk</a:t>
            </a:r>
            <a:r>
              <a:rPr lang="en-US" dirty="0" smtClean="0"/>
              <a:t> </a:t>
            </a:r>
            <a:r>
              <a:rPr lang="en-US" dirty="0" err="1" smtClean="0"/>
              <a:t>rayu</a:t>
            </a:r>
            <a:r>
              <a:rPr lang="en-US" dirty="0" smtClean="0"/>
              <a:t> </a:t>
            </a:r>
            <a:r>
              <a:rPr lang="en-US" dirty="0" err="1" smtClean="0"/>
              <a:t>dengan</a:t>
            </a:r>
            <a:r>
              <a:rPr lang="en-US" dirty="0" smtClean="0"/>
              <a:t> </a:t>
            </a:r>
            <a:r>
              <a:rPr lang="en-US" dirty="0" err="1" smtClean="0"/>
              <a:t>janji</a:t>
            </a:r>
            <a:r>
              <a:rPr lang="en-US" dirty="0" smtClean="0"/>
              <a:t> </a:t>
            </a:r>
            <a:r>
              <a:rPr lang="en-US" dirty="0" err="1" smtClean="0"/>
              <a:t>surga</a:t>
            </a:r>
            <a:r>
              <a:rPr lang="en-US" dirty="0" smtClean="0"/>
              <a:t> yang </a:t>
            </a:r>
            <a:r>
              <a:rPr lang="en-US" dirty="0" err="1" smtClean="0"/>
              <a:t>kemudian</a:t>
            </a:r>
            <a:r>
              <a:rPr lang="en-US" dirty="0" smtClean="0"/>
              <a:t> </a:t>
            </a:r>
            <a:r>
              <a:rPr lang="en-US" dirty="0" err="1" smtClean="0"/>
              <a:t>ternyata</a:t>
            </a:r>
            <a:r>
              <a:rPr lang="en-US" dirty="0" smtClean="0"/>
              <a:t> </a:t>
            </a:r>
            <a:r>
              <a:rPr lang="en-US" dirty="0" err="1" smtClean="0"/>
              <a:t>neraka</a:t>
            </a:r>
            <a:r>
              <a:rPr lang="en-US" dirty="0" smtClean="0"/>
              <a:t>.</a:t>
            </a:r>
          </a:p>
          <a:p>
            <a:r>
              <a:rPr lang="en-US" dirty="0" smtClean="0"/>
              <a:t> </a:t>
            </a:r>
            <a:r>
              <a:rPr lang="en-US" dirty="0" err="1" smtClean="0"/>
              <a:t>Kelompok</a:t>
            </a:r>
            <a:r>
              <a:rPr lang="en-US" dirty="0" smtClean="0"/>
              <a:t> </a:t>
            </a:r>
            <a:r>
              <a:rPr lang="en-US" dirty="0" err="1" smtClean="0"/>
              <a:t>sasaran</a:t>
            </a:r>
            <a:r>
              <a:rPr lang="en-US" dirty="0" smtClean="0"/>
              <a:t> yang </a:t>
            </a:r>
            <a:r>
              <a:rPr lang="en-US" dirty="0" err="1" smtClean="0"/>
              <a:t>sangat</a:t>
            </a:r>
            <a:r>
              <a:rPr lang="en-US" dirty="0" smtClean="0"/>
              <a:t> </a:t>
            </a:r>
            <a:r>
              <a:rPr lang="en-US" dirty="0" err="1" smtClean="0"/>
              <a:t>rentah</a:t>
            </a:r>
            <a:r>
              <a:rPr lang="en-US" dirty="0" smtClean="0"/>
              <a:t>: </a:t>
            </a:r>
          </a:p>
          <a:p>
            <a:pPr lvl="1"/>
            <a:r>
              <a:rPr lang="en-US" dirty="0" err="1" smtClean="0"/>
              <a:t>orang-orang</a:t>
            </a:r>
            <a:r>
              <a:rPr lang="en-US" dirty="0" smtClean="0"/>
              <a:t> </a:t>
            </a:r>
            <a:r>
              <a:rPr lang="en-US" dirty="0" err="1" smtClean="0"/>
              <a:t>miskin</a:t>
            </a:r>
            <a:r>
              <a:rPr lang="en-US" dirty="0" smtClean="0"/>
              <a:t> </a:t>
            </a:r>
          </a:p>
          <a:p>
            <a:pPr lvl="1"/>
            <a:r>
              <a:rPr lang="en-US" dirty="0" err="1" smtClean="0"/>
              <a:t>angkatan</a:t>
            </a:r>
            <a:r>
              <a:rPr lang="en-US" dirty="0" smtClean="0"/>
              <a:t> </a:t>
            </a:r>
            <a:r>
              <a:rPr lang="en-US" dirty="0" err="1" smtClean="0"/>
              <a:t>muda</a:t>
            </a:r>
            <a:r>
              <a:rPr lang="en-US" dirty="0" smtClean="0"/>
              <a:t> yang </a:t>
            </a:r>
            <a:r>
              <a:rPr lang="en-US" dirty="0" err="1" smtClean="0"/>
              <a:t>sedang</a:t>
            </a:r>
            <a:r>
              <a:rPr lang="en-US" dirty="0" smtClean="0"/>
              <a:t> </a:t>
            </a:r>
            <a:r>
              <a:rPr lang="en-US" dirty="0" err="1" smtClean="0"/>
              <a:t>cari</a:t>
            </a:r>
            <a:r>
              <a:rPr lang="en-US" dirty="0" smtClean="0"/>
              <a:t> </a:t>
            </a:r>
            <a:r>
              <a:rPr lang="en-US" dirty="0" err="1" smtClean="0"/>
              <a:t>kerja</a:t>
            </a:r>
            <a:r>
              <a:rPr lang="en-US" dirty="0" smtClean="0"/>
              <a:t> </a:t>
            </a:r>
          </a:p>
          <a:p>
            <a:pPr lvl="1"/>
            <a:r>
              <a:rPr lang="en-US" dirty="0" err="1" smtClean="0"/>
              <a:t>anak-anak</a:t>
            </a:r>
            <a:r>
              <a:rPr lang="en-US" dirty="0" smtClean="0"/>
              <a:t>  </a:t>
            </a:r>
            <a:r>
              <a:rPr lang="en-US" dirty="0" err="1" smtClean="0"/>
              <a:t>yatim</a:t>
            </a:r>
            <a:r>
              <a:rPr lang="en-US" dirty="0" smtClean="0"/>
              <a:t> </a:t>
            </a:r>
            <a:r>
              <a:rPr lang="en-US" dirty="0" err="1" smtClean="0"/>
              <a:t>piatu</a:t>
            </a:r>
            <a:r>
              <a:rPr lang="en-US" dirty="0" smtClean="0"/>
              <a:t>, </a:t>
            </a:r>
          </a:p>
          <a:p>
            <a:pPr lvl="1"/>
            <a:r>
              <a:rPr lang="en-US" dirty="0" err="1" smtClean="0"/>
              <a:t>anak-anak</a:t>
            </a:r>
            <a:r>
              <a:rPr lang="en-US" dirty="0" smtClean="0"/>
              <a:t> </a:t>
            </a:r>
            <a:r>
              <a:rPr lang="en-US" dirty="0" err="1" smtClean="0"/>
              <a:t>muda</a:t>
            </a:r>
            <a:r>
              <a:rPr lang="en-US" dirty="0" smtClean="0"/>
              <a:t>/</a:t>
            </a:r>
            <a:r>
              <a:rPr lang="en-US" dirty="0" err="1" smtClean="0"/>
              <a:t>para</a:t>
            </a:r>
            <a:r>
              <a:rPr lang="en-US" dirty="0" smtClean="0"/>
              <a:t> </a:t>
            </a:r>
            <a:r>
              <a:rPr lang="en-US" dirty="0" err="1" smtClean="0"/>
              <a:t>mahasiswa</a:t>
            </a:r>
            <a:r>
              <a:rPr lang="en-US" dirty="0" smtClean="0"/>
              <a:t> yang </a:t>
            </a:r>
            <a:r>
              <a:rPr lang="en-US" dirty="0" err="1" smtClean="0"/>
              <a:t>ingin</a:t>
            </a:r>
            <a:r>
              <a:rPr lang="en-US" dirty="0" smtClean="0"/>
              <a:t> </a:t>
            </a:r>
            <a:r>
              <a:rPr lang="en-US" dirty="0" err="1" smtClean="0"/>
              <a:t>bertualang</a:t>
            </a:r>
            <a:r>
              <a:rPr lang="en-US" dirty="0" smtClean="0"/>
              <a: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t>Kesimpulan</a:t>
            </a:r>
            <a:r>
              <a:rPr lang="en-US" dirty="0" smtClean="0"/>
              <a:t>:</a:t>
            </a:r>
            <a:endParaRPr lang="en-US" dirty="0"/>
          </a:p>
        </p:txBody>
      </p:sp>
      <p:sp>
        <p:nvSpPr>
          <p:cNvPr id="3" name="Content Placeholder 2"/>
          <p:cNvSpPr>
            <a:spLocks noGrp="1"/>
          </p:cNvSpPr>
          <p:nvPr>
            <p:ph idx="1"/>
          </p:nvPr>
        </p:nvSpPr>
        <p:spPr>
          <a:xfrm>
            <a:off x="228600" y="838200"/>
            <a:ext cx="8686800" cy="5791200"/>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a:buNone/>
            </a:pPr>
            <a:r>
              <a:rPr lang="en-US" dirty="0" smtClean="0"/>
              <a:t>1. </a:t>
            </a:r>
            <a:r>
              <a:rPr lang="en-US" dirty="0" err="1" smtClean="0"/>
              <a:t>Masalah</a:t>
            </a:r>
            <a:r>
              <a:rPr lang="en-US" dirty="0" smtClean="0"/>
              <a:t> TPPO </a:t>
            </a:r>
            <a:r>
              <a:rPr lang="en-US" dirty="0" err="1" smtClean="0"/>
              <a:t>yg</a:t>
            </a:r>
            <a:r>
              <a:rPr lang="en-US" dirty="0" smtClean="0"/>
              <a:t> </a:t>
            </a:r>
            <a:r>
              <a:rPr lang="en-US" dirty="0" err="1" smtClean="0"/>
              <a:t>semakin</a:t>
            </a:r>
            <a:r>
              <a:rPr lang="en-US" dirty="0" smtClean="0"/>
              <a:t> </a:t>
            </a:r>
            <a:r>
              <a:rPr lang="en-US" dirty="0" err="1" smtClean="0"/>
              <a:t>merebak</a:t>
            </a:r>
            <a:r>
              <a:rPr lang="en-US" dirty="0" smtClean="0"/>
              <a:t> </a:t>
            </a:r>
            <a:r>
              <a:rPr lang="en-US" dirty="0" err="1" smtClean="0"/>
              <a:t>di</a:t>
            </a:r>
            <a:r>
              <a:rPr lang="en-US" dirty="0" smtClean="0"/>
              <a:t> </a:t>
            </a:r>
            <a:r>
              <a:rPr lang="en-US" dirty="0" err="1" smtClean="0"/>
              <a:t>Sikka</a:t>
            </a:r>
            <a:r>
              <a:rPr lang="en-US" dirty="0" smtClean="0"/>
              <a:t> &amp; NTT </a:t>
            </a:r>
            <a:r>
              <a:rPr lang="en-US" dirty="0" err="1" smtClean="0"/>
              <a:t>pada</a:t>
            </a:r>
            <a:r>
              <a:rPr lang="en-US" dirty="0" smtClean="0"/>
              <a:t> </a:t>
            </a:r>
            <a:r>
              <a:rPr lang="en-US" dirty="0" err="1" smtClean="0"/>
              <a:t>umumnya</a:t>
            </a:r>
            <a:r>
              <a:rPr lang="en-US" dirty="0" smtClean="0"/>
              <a:t> </a:t>
            </a:r>
            <a:r>
              <a:rPr lang="en-US" dirty="0" err="1" smtClean="0"/>
              <a:t>merupakan</a:t>
            </a:r>
            <a:r>
              <a:rPr lang="en-US" dirty="0" smtClean="0"/>
              <a:t> </a:t>
            </a:r>
            <a:r>
              <a:rPr lang="en-US" dirty="0" err="1" smtClean="0"/>
              <a:t>masalah</a:t>
            </a:r>
            <a:r>
              <a:rPr lang="en-US" dirty="0" smtClean="0"/>
              <a:t> </a:t>
            </a:r>
            <a:r>
              <a:rPr lang="en-US" dirty="0" err="1" smtClean="0"/>
              <a:t>serius</a:t>
            </a:r>
            <a:r>
              <a:rPr lang="en-US" dirty="0" smtClean="0"/>
              <a:t> </a:t>
            </a:r>
            <a:r>
              <a:rPr lang="en-US" dirty="0" err="1" smtClean="0"/>
              <a:t>dan</a:t>
            </a:r>
            <a:r>
              <a:rPr lang="en-US" dirty="0" smtClean="0"/>
              <a:t> </a:t>
            </a:r>
            <a:r>
              <a:rPr lang="en-US" dirty="0" err="1" smtClean="0"/>
              <a:t>bagian</a:t>
            </a:r>
            <a:r>
              <a:rPr lang="en-US" dirty="0" smtClean="0"/>
              <a:t> </a:t>
            </a:r>
            <a:r>
              <a:rPr lang="en-US" dirty="0" err="1" smtClean="0"/>
              <a:t>dari</a:t>
            </a:r>
            <a:r>
              <a:rPr lang="en-US" dirty="0" smtClean="0"/>
              <a:t> TPPO yang </a:t>
            </a:r>
            <a:r>
              <a:rPr lang="en-US" dirty="0" err="1" smtClean="0"/>
              <a:t>sedang</a:t>
            </a:r>
            <a:r>
              <a:rPr lang="en-US" dirty="0" smtClean="0"/>
              <a:t> </a:t>
            </a:r>
            <a:r>
              <a:rPr lang="en-US" dirty="0" err="1" smtClean="0"/>
              <a:t>melanda</a:t>
            </a:r>
            <a:r>
              <a:rPr lang="en-US" dirty="0" smtClean="0"/>
              <a:t> </a:t>
            </a:r>
            <a:r>
              <a:rPr lang="en-US" dirty="0" err="1" smtClean="0"/>
              <a:t>hampir</a:t>
            </a:r>
            <a:r>
              <a:rPr lang="en-US" dirty="0" smtClean="0"/>
              <a:t> </a:t>
            </a:r>
            <a:r>
              <a:rPr lang="en-US" dirty="0" err="1" smtClean="0"/>
              <a:t>seluruh</a:t>
            </a:r>
            <a:r>
              <a:rPr lang="en-US" dirty="0" smtClean="0"/>
              <a:t> </a:t>
            </a:r>
            <a:r>
              <a:rPr lang="en-US" dirty="0" err="1" smtClean="0"/>
              <a:t>dunia</a:t>
            </a:r>
            <a:r>
              <a:rPr lang="en-US" dirty="0" smtClean="0"/>
              <a:t>.</a:t>
            </a:r>
          </a:p>
          <a:p>
            <a:pPr>
              <a:buNone/>
            </a:pPr>
            <a:r>
              <a:rPr lang="en-US" dirty="0" smtClean="0"/>
              <a:t>2. Yang </a:t>
            </a:r>
            <a:r>
              <a:rPr lang="en-US" dirty="0" err="1" smtClean="0"/>
              <a:t>diperjuangkan</a:t>
            </a:r>
            <a:r>
              <a:rPr lang="en-US" dirty="0" smtClean="0"/>
              <a:t> TRUK-</a:t>
            </a:r>
            <a:r>
              <a:rPr lang="en-US" dirty="0" err="1" smtClean="0"/>
              <a:t>Maumere</a:t>
            </a:r>
            <a:r>
              <a:rPr lang="en-US" dirty="0" smtClean="0"/>
              <a:t> </a:t>
            </a:r>
            <a:r>
              <a:rPr lang="en-US" dirty="0" err="1" smtClean="0"/>
              <a:t>dan</a:t>
            </a:r>
            <a:r>
              <a:rPr lang="en-US" dirty="0" smtClean="0"/>
              <a:t> </a:t>
            </a:r>
            <a:r>
              <a:rPr lang="en-US" dirty="0" err="1" smtClean="0"/>
              <a:t>Pemda</a:t>
            </a:r>
            <a:r>
              <a:rPr lang="en-US" dirty="0" smtClean="0"/>
              <a:t> </a:t>
            </a:r>
            <a:r>
              <a:rPr lang="en-US" dirty="0" err="1" smtClean="0"/>
              <a:t>Sikka</a:t>
            </a:r>
            <a:r>
              <a:rPr lang="en-US" dirty="0" smtClean="0"/>
              <a:t> </a:t>
            </a:r>
            <a:r>
              <a:rPr lang="en-US" dirty="0" err="1" smtClean="0"/>
              <a:t>dengan</a:t>
            </a:r>
            <a:r>
              <a:rPr lang="en-US" dirty="0" smtClean="0"/>
              <a:t> </a:t>
            </a:r>
            <a:r>
              <a:rPr lang="en-US" dirty="0" err="1" smtClean="0"/>
              <a:t>menebitkan</a:t>
            </a:r>
            <a:r>
              <a:rPr lang="en-US" dirty="0" smtClean="0"/>
              <a:t> </a:t>
            </a:r>
            <a:r>
              <a:rPr lang="en-US" dirty="0" err="1" smtClean="0"/>
              <a:t>Perda</a:t>
            </a:r>
            <a:r>
              <a:rPr lang="en-US" dirty="0" smtClean="0"/>
              <a:t> TPPO </a:t>
            </a:r>
            <a:r>
              <a:rPr lang="en-US" dirty="0" err="1" smtClean="0"/>
              <a:t>merupakan</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sebuah</a:t>
            </a:r>
            <a:r>
              <a:rPr lang="en-US" dirty="0" smtClean="0"/>
              <a:t> </a:t>
            </a:r>
            <a:r>
              <a:rPr lang="en-US" dirty="0" err="1" smtClean="0"/>
              <a:t>perjuangan</a:t>
            </a:r>
            <a:r>
              <a:rPr lang="en-US" dirty="0" smtClean="0"/>
              <a:t> global. </a:t>
            </a:r>
          </a:p>
          <a:p>
            <a:pPr>
              <a:buNone/>
            </a:pPr>
            <a:r>
              <a:rPr lang="en-US" dirty="0" smtClean="0"/>
              <a:t>3. PBB &amp; lembaga2-nya </a:t>
            </a:r>
            <a:r>
              <a:rPr lang="en-US" dirty="0" err="1" smtClean="0"/>
              <a:t>seperti</a:t>
            </a:r>
            <a:r>
              <a:rPr lang="en-US" dirty="0" smtClean="0"/>
              <a:t> ILO, IOM, UNODC, UNESCO, UNICEF </a:t>
            </a:r>
            <a:r>
              <a:rPr lang="en-US" dirty="0" err="1" smtClean="0"/>
              <a:t>serta</a:t>
            </a:r>
            <a:r>
              <a:rPr lang="en-US" dirty="0" smtClean="0"/>
              <a:t> LSM-LSM </a:t>
            </a:r>
            <a:r>
              <a:rPr lang="en-US" dirty="0" err="1" smtClean="0"/>
              <a:t>internasional</a:t>
            </a:r>
            <a:r>
              <a:rPr lang="en-US" dirty="0" smtClean="0"/>
              <a:t> </a:t>
            </a:r>
            <a:r>
              <a:rPr lang="en-US" dirty="0" err="1" smtClean="0"/>
              <a:t>seperti</a:t>
            </a:r>
            <a:r>
              <a:rPr lang="en-US" dirty="0" smtClean="0"/>
              <a:t> </a:t>
            </a:r>
            <a:r>
              <a:rPr lang="en-US" i="1" dirty="0" smtClean="0"/>
              <a:t>Amnesty International, Oxfam </a:t>
            </a:r>
            <a:r>
              <a:rPr lang="en-US" dirty="0" err="1" smtClean="0"/>
              <a:t>dan</a:t>
            </a:r>
            <a:r>
              <a:rPr lang="en-US" dirty="0" smtClean="0"/>
              <a:t> </a:t>
            </a:r>
            <a:r>
              <a:rPr lang="en-US" i="1" dirty="0" smtClean="0"/>
              <a:t>Human Rights Watch</a:t>
            </a:r>
            <a:r>
              <a:rPr lang="en-US" dirty="0" smtClean="0"/>
              <a:t> </a:t>
            </a:r>
            <a:r>
              <a:rPr lang="en-US" dirty="0" err="1" smtClean="0"/>
              <a:t>telah</a:t>
            </a:r>
            <a:r>
              <a:rPr lang="en-US" dirty="0" smtClean="0"/>
              <a:t> </a:t>
            </a:r>
            <a:r>
              <a:rPr lang="en-US" dirty="0" err="1" smtClean="0"/>
              <a:t>sedang</a:t>
            </a:r>
            <a:r>
              <a:rPr lang="en-US" dirty="0" smtClean="0"/>
              <a:t> </a:t>
            </a:r>
            <a:r>
              <a:rPr lang="en-US" dirty="0" err="1" smtClean="0"/>
              <a:t>bekerja</a:t>
            </a:r>
            <a:r>
              <a:rPr lang="en-US" dirty="0" smtClean="0"/>
              <a:t> </a:t>
            </a:r>
            <a:r>
              <a:rPr lang="en-US" dirty="0" err="1" smtClean="0"/>
              <a:t>keras</a:t>
            </a:r>
            <a:r>
              <a:rPr lang="en-US" dirty="0" smtClean="0"/>
              <a:t> </a:t>
            </a:r>
            <a:r>
              <a:rPr lang="en-US" dirty="0" err="1" smtClean="0"/>
              <a:t>untuk</a:t>
            </a:r>
            <a:r>
              <a:rPr lang="en-US" dirty="0" smtClean="0"/>
              <a:t> </a:t>
            </a:r>
            <a:r>
              <a:rPr lang="en-US" dirty="0" err="1" smtClean="0"/>
              <a:t>memerangi</a:t>
            </a:r>
            <a:r>
              <a:rPr lang="en-US" dirty="0" smtClean="0"/>
              <a:t> </a:t>
            </a:r>
            <a:r>
              <a:rPr lang="en-US" dirty="0" err="1" smtClean="0"/>
              <a:t>dan</a:t>
            </a:r>
            <a:r>
              <a:rPr lang="en-US" dirty="0" smtClean="0"/>
              <a:t> </a:t>
            </a:r>
            <a:r>
              <a:rPr lang="en-US" dirty="0" err="1" smtClean="0"/>
              <a:t>menghentikan</a:t>
            </a:r>
            <a:r>
              <a:rPr lang="en-US" dirty="0" smtClean="0"/>
              <a:t> TPPO </a:t>
            </a:r>
            <a:r>
              <a:rPr lang="en-US" dirty="0" err="1" smtClean="0"/>
              <a:t>di</a:t>
            </a:r>
            <a:r>
              <a:rPr lang="en-US" dirty="0" smtClean="0"/>
              <a:t> </a:t>
            </a:r>
            <a:r>
              <a:rPr lang="en-US" dirty="0" err="1" smtClean="0"/>
              <a:t>seluruh</a:t>
            </a:r>
            <a:r>
              <a:rPr lang="en-US" dirty="0" smtClean="0"/>
              <a:t> </a:t>
            </a:r>
            <a:r>
              <a:rPr lang="en-US" dirty="0" err="1" smtClean="0"/>
              <a:t>dunia</a:t>
            </a:r>
            <a:r>
              <a:rPr lang="en-US" dirty="0" smtClean="0"/>
              <a:t>.</a:t>
            </a:r>
          </a:p>
          <a:p>
            <a:pPr>
              <a:buNone/>
            </a:pPr>
            <a:r>
              <a:rPr lang="en-US" dirty="0" smtClean="0"/>
              <a:t>4. </a:t>
            </a:r>
            <a:r>
              <a:rPr lang="en-US" dirty="0" err="1" smtClean="0"/>
              <a:t>Lembaga-lembaga</a:t>
            </a:r>
            <a:r>
              <a:rPr lang="en-US" dirty="0" smtClean="0"/>
              <a:t> PBB </a:t>
            </a:r>
            <a:r>
              <a:rPr lang="en-US" dirty="0" err="1" smtClean="0"/>
              <a:t>mengharapkan</a:t>
            </a:r>
            <a:r>
              <a:rPr lang="en-US" dirty="0" smtClean="0"/>
              <a:t> </a:t>
            </a:r>
            <a:r>
              <a:rPr lang="en-US" dirty="0" err="1" smtClean="0"/>
              <a:t>setiap</a:t>
            </a:r>
            <a:r>
              <a:rPr lang="en-US" dirty="0" smtClean="0"/>
              <a:t> </a:t>
            </a:r>
            <a:r>
              <a:rPr lang="en-US" dirty="0" err="1" smtClean="0"/>
              <a:t>negara</a:t>
            </a:r>
            <a:r>
              <a:rPr lang="en-US" dirty="0" smtClean="0"/>
              <a:t> </a:t>
            </a:r>
            <a:r>
              <a:rPr lang="en-US" dirty="0" err="1" smtClean="0"/>
              <a:t>untuk</a:t>
            </a:r>
            <a:r>
              <a:rPr lang="en-US" dirty="0" smtClean="0"/>
              <a:t> </a:t>
            </a:r>
            <a:r>
              <a:rPr lang="en-US" dirty="0" err="1" smtClean="0"/>
              <a:t>menyusun</a:t>
            </a:r>
            <a:r>
              <a:rPr lang="en-US" dirty="0" smtClean="0"/>
              <a:t> UU </a:t>
            </a:r>
            <a:r>
              <a:rPr lang="en-US" dirty="0" err="1" smtClean="0"/>
              <a:t>dan</a:t>
            </a:r>
            <a:r>
              <a:rPr lang="en-US" dirty="0" smtClean="0"/>
              <a:t> </a:t>
            </a:r>
            <a:r>
              <a:rPr lang="en-US" dirty="0" err="1" smtClean="0"/>
              <a:t>Perda</a:t>
            </a:r>
            <a:r>
              <a:rPr lang="en-US" dirty="0" smtClean="0"/>
              <a:t> </a:t>
            </a:r>
            <a:r>
              <a:rPr lang="en-US" dirty="0" err="1" smtClean="0"/>
              <a:t>untuk</a:t>
            </a:r>
            <a:r>
              <a:rPr lang="en-US" dirty="0" smtClean="0"/>
              <a:t> </a:t>
            </a:r>
            <a:r>
              <a:rPr lang="en-US" dirty="0" err="1" smtClean="0"/>
              <a:t>memerangi</a:t>
            </a:r>
            <a:r>
              <a:rPr lang="en-US" dirty="0" smtClean="0"/>
              <a:t> </a:t>
            </a:r>
            <a:r>
              <a:rPr lang="en-US" dirty="0" err="1" smtClean="0"/>
              <a:t>dan</a:t>
            </a:r>
            <a:r>
              <a:rPr lang="en-US" dirty="0" smtClean="0"/>
              <a:t> </a:t>
            </a:r>
            <a:r>
              <a:rPr lang="en-US" dirty="0" err="1" smtClean="0"/>
              <a:t>menghentikan</a:t>
            </a:r>
            <a:r>
              <a:rPr lang="en-US" dirty="0" smtClean="0"/>
              <a:t> TPPO.###</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a:t>
            </a:r>
            <a:endParaRPr lang="en-US" dirty="0"/>
          </a:p>
        </p:txBody>
      </p:sp>
      <p:sp>
        <p:nvSpPr>
          <p:cNvPr id="3" name="Content Placeholder 2"/>
          <p:cNvSpPr>
            <a:spLocks noGrp="1"/>
          </p:cNvSpPr>
          <p:nvPr>
            <p:ph idx="1"/>
          </p:nvPr>
        </p:nvSpPr>
        <p:spPr>
          <a:xfrm>
            <a:off x="457200" y="1600200"/>
            <a:ext cx="8229600" cy="5029200"/>
          </a:xfrm>
          <a:ln>
            <a:solidFill>
              <a:schemeClr val="accent1"/>
            </a:solidFill>
          </a:ln>
        </p:spPr>
        <p:txBody>
          <a:bodyPr>
            <a:normAutofit fontScale="92500" lnSpcReduction="20000"/>
          </a:bodyPr>
          <a:lstStyle/>
          <a:p>
            <a:r>
              <a:rPr lang="en-US" dirty="0" err="1" smtClean="0"/>
              <a:t>Bagaimana</a:t>
            </a:r>
            <a:r>
              <a:rPr lang="en-US" dirty="0" smtClean="0"/>
              <a:t> </a:t>
            </a:r>
            <a:r>
              <a:rPr lang="en-US" dirty="0" err="1" smtClean="0"/>
              <a:t>caranya</a:t>
            </a:r>
            <a:r>
              <a:rPr lang="en-US" dirty="0" smtClean="0"/>
              <a:t>? </a:t>
            </a:r>
          </a:p>
          <a:p>
            <a:r>
              <a:rPr lang="en-US" dirty="0" err="1" smtClean="0"/>
              <a:t>Siapa</a:t>
            </a:r>
            <a:r>
              <a:rPr lang="en-US" dirty="0" smtClean="0"/>
              <a:t> </a:t>
            </a:r>
            <a:r>
              <a:rPr lang="en-US" dirty="0" err="1" smtClean="0"/>
              <a:t>saja</a:t>
            </a:r>
            <a:r>
              <a:rPr lang="en-US" dirty="0" smtClean="0"/>
              <a:t> </a:t>
            </a:r>
            <a:r>
              <a:rPr lang="en-US" dirty="0" err="1" smtClean="0"/>
              <a:t>pelakunya</a:t>
            </a:r>
            <a:r>
              <a:rPr lang="en-US" dirty="0" smtClean="0"/>
              <a:t>? </a:t>
            </a:r>
          </a:p>
          <a:p>
            <a:r>
              <a:rPr lang="en-US" dirty="0" err="1" smtClean="0"/>
              <a:t>Apa</a:t>
            </a:r>
            <a:r>
              <a:rPr lang="en-US" dirty="0" smtClean="0"/>
              <a:t> </a:t>
            </a:r>
            <a:r>
              <a:rPr lang="en-US" dirty="0" err="1" smtClean="0"/>
              <a:t>saja</a:t>
            </a:r>
            <a:r>
              <a:rPr lang="en-US" dirty="0" smtClean="0"/>
              <a:t> </a:t>
            </a:r>
            <a:r>
              <a:rPr lang="en-US" dirty="0" err="1" smtClean="0"/>
              <a:t>penyebabnya</a:t>
            </a:r>
            <a:r>
              <a:rPr lang="en-US" dirty="0" smtClean="0"/>
              <a:t>? </a:t>
            </a:r>
          </a:p>
          <a:p>
            <a:r>
              <a:rPr lang="en-US" dirty="0" err="1" smtClean="0"/>
              <a:t>Apa</a:t>
            </a:r>
            <a:r>
              <a:rPr lang="en-US" dirty="0" smtClean="0"/>
              <a:t> </a:t>
            </a:r>
            <a:r>
              <a:rPr lang="en-US" dirty="0" err="1" smtClean="0"/>
              <a:t>latarbelakangnya</a:t>
            </a:r>
            <a:r>
              <a:rPr lang="en-US" dirty="0" smtClean="0"/>
              <a:t>?</a:t>
            </a:r>
          </a:p>
          <a:p>
            <a:r>
              <a:rPr lang="en-US" dirty="0" err="1" smtClean="0"/>
              <a:t>Bagaimana</a:t>
            </a:r>
            <a:r>
              <a:rPr lang="en-US" dirty="0" smtClean="0"/>
              <a:t> </a:t>
            </a:r>
            <a:r>
              <a:rPr lang="en-US" dirty="0" err="1" smtClean="0"/>
              <a:t>reaksi</a:t>
            </a:r>
            <a:r>
              <a:rPr lang="en-US" dirty="0" smtClean="0"/>
              <a:t> </a:t>
            </a:r>
            <a:r>
              <a:rPr lang="en-US" dirty="0" err="1" smtClean="0"/>
              <a:t>masyarakat</a:t>
            </a:r>
            <a:r>
              <a:rPr lang="en-US" dirty="0" smtClean="0"/>
              <a:t>, </a:t>
            </a:r>
            <a:r>
              <a:rPr lang="en-US" dirty="0" err="1" smtClean="0"/>
              <a:t>negara</a:t>
            </a:r>
            <a:r>
              <a:rPr lang="en-US" dirty="0" smtClean="0"/>
              <a:t> </a:t>
            </a:r>
            <a:r>
              <a:rPr lang="en-US" dirty="0" err="1" smtClean="0"/>
              <a:t>dan</a:t>
            </a:r>
            <a:r>
              <a:rPr lang="en-US" dirty="0" smtClean="0"/>
              <a:t> </a:t>
            </a:r>
            <a:r>
              <a:rPr lang="en-US" dirty="0" err="1" smtClean="0"/>
              <a:t>dunia</a:t>
            </a:r>
            <a:r>
              <a:rPr lang="en-US" dirty="0" smtClean="0"/>
              <a:t> </a:t>
            </a:r>
            <a:r>
              <a:rPr lang="en-US" dirty="0" err="1" smtClean="0"/>
              <a:t>intenasional</a:t>
            </a:r>
            <a:r>
              <a:rPr lang="en-US" dirty="0" smtClean="0"/>
              <a:t> </a:t>
            </a:r>
            <a:r>
              <a:rPr lang="en-US" dirty="0" err="1" smtClean="0"/>
              <a:t>terhadap</a:t>
            </a:r>
            <a:r>
              <a:rPr lang="en-US" dirty="0" smtClean="0"/>
              <a:t> HT? </a:t>
            </a:r>
          </a:p>
          <a:p>
            <a:r>
              <a:rPr lang="en-US" dirty="0" err="1" smtClean="0"/>
              <a:t>Bagaimana</a:t>
            </a:r>
            <a:r>
              <a:rPr lang="en-US" dirty="0" smtClean="0"/>
              <a:t> </a:t>
            </a:r>
            <a:r>
              <a:rPr lang="en-US" dirty="0" err="1" smtClean="0"/>
              <a:t>hukum</a:t>
            </a:r>
            <a:r>
              <a:rPr lang="en-US" dirty="0" smtClean="0"/>
              <a:t> </a:t>
            </a:r>
            <a:r>
              <a:rPr lang="en-US" dirty="0" err="1" smtClean="0"/>
              <a:t>atau</a:t>
            </a:r>
            <a:r>
              <a:rPr lang="en-US" dirty="0" smtClean="0"/>
              <a:t> </a:t>
            </a:r>
            <a:r>
              <a:rPr lang="en-US" dirty="0" err="1" smtClean="0"/>
              <a:t>Undang-Undang</a:t>
            </a:r>
            <a:r>
              <a:rPr lang="en-US" dirty="0" smtClean="0"/>
              <a:t> </a:t>
            </a:r>
            <a:r>
              <a:rPr lang="en-US" dirty="0" err="1" smtClean="0"/>
              <a:t>tentang</a:t>
            </a:r>
            <a:r>
              <a:rPr lang="en-US" dirty="0" smtClean="0"/>
              <a:t> </a:t>
            </a:r>
            <a:r>
              <a:rPr lang="en-US" dirty="0" err="1" smtClean="0"/>
              <a:t>kejahatan</a:t>
            </a:r>
            <a:r>
              <a:rPr lang="en-US" dirty="0" smtClean="0"/>
              <a:t> </a:t>
            </a:r>
            <a:r>
              <a:rPr lang="en-US" dirty="0" err="1" smtClean="0"/>
              <a:t>ini</a:t>
            </a:r>
            <a:r>
              <a:rPr lang="en-US" dirty="0" smtClean="0"/>
              <a:t>?</a:t>
            </a:r>
          </a:p>
          <a:p>
            <a:pPr lvl="1"/>
            <a:r>
              <a:rPr lang="en-US" dirty="0" smtClean="0"/>
              <a:t>Di </a:t>
            </a:r>
            <a:r>
              <a:rPr lang="en-US" dirty="0" err="1" smtClean="0"/>
              <a:t>tingkat</a:t>
            </a:r>
            <a:r>
              <a:rPr lang="en-US" dirty="0" smtClean="0"/>
              <a:t> </a:t>
            </a:r>
            <a:r>
              <a:rPr lang="en-US" dirty="0" err="1" smtClean="0"/>
              <a:t>kabupaten</a:t>
            </a:r>
            <a:r>
              <a:rPr lang="en-US" dirty="0" smtClean="0"/>
              <a:t>, </a:t>
            </a:r>
            <a:r>
              <a:rPr lang="en-US" dirty="0" err="1" smtClean="0"/>
              <a:t>provinsi</a:t>
            </a:r>
            <a:r>
              <a:rPr lang="en-US" dirty="0" smtClean="0"/>
              <a:t>, </a:t>
            </a:r>
            <a:r>
              <a:rPr lang="en-US" dirty="0" err="1" smtClean="0"/>
              <a:t>nasional</a:t>
            </a:r>
            <a:endParaRPr lang="en-US" dirty="0" smtClean="0"/>
          </a:p>
          <a:p>
            <a:pPr lvl="1"/>
            <a:r>
              <a:rPr lang="en-US" dirty="0" smtClean="0"/>
              <a:t>Di </a:t>
            </a:r>
            <a:r>
              <a:rPr lang="en-US" dirty="0" err="1" smtClean="0"/>
              <a:t>tingkat</a:t>
            </a:r>
            <a:r>
              <a:rPr lang="en-US" dirty="0" smtClean="0"/>
              <a:t> regional/</a:t>
            </a:r>
            <a:r>
              <a:rPr lang="en-US" dirty="0" err="1" smtClean="0"/>
              <a:t>Asean</a:t>
            </a:r>
            <a:endParaRPr lang="en-US" dirty="0" smtClean="0"/>
          </a:p>
          <a:p>
            <a:pPr lvl="1"/>
            <a:r>
              <a:rPr lang="en-US" dirty="0" smtClean="0"/>
              <a:t>Di </a:t>
            </a:r>
            <a:r>
              <a:rPr lang="en-US" dirty="0" err="1" smtClean="0"/>
              <a:t>tingkat</a:t>
            </a:r>
            <a:r>
              <a:rPr lang="en-US" dirty="0" smtClean="0"/>
              <a:t> </a:t>
            </a:r>
            <a:r>
              <a:rPr lang="en-US" dirty="0" err="1" smtClean="0"/>
              <a:t>internasional</a:t>
            </a:r>
            <a:r>
              <a:rPr lang="en-US" dirty="0" smtClean="0"/>
              <a:t>: </a:t>
            </a:r>
            <a:r>
              <a:rPr lang="en-US" dirty="0" err="1" smtClean="0"/>
              <a:t>Konvensi</a:t>
            </a:r>
            <a:r>
              <a:rPr lang="en-US" dirty="0" smtClean="0"/>
              <a:t> PBB </a:t>
            </a:r>
            <a:r>
              <a:rPr lang="en-US" dirty="0" err="1" smtClean="0"/>
              <a:t>di</a:t>
            </a:r>
            <a:r>
              <a:rPr lang="en-US" dirty="0" smtClean="0"/>
              <a:t> Palermo (Italia) </a:t>
            </a:r>
            <a:r>
              <a:rPr lang="en-US" dirty="0" err="1" smtClean="0"/>
              <a:t>pada</a:t>
            </a:r>
            <a:r>
              <a:rPr lang="en-US" dirty="0" smtClean="0"/>
              <a:t> </a:t>
            </a:r>
            <a:r>
              <a:rPr lang="en-US" dirty="0" err="1" smtClean="0"/>
              <a:t>tahun</a:t>
            </a:r>
            <a:r>
              <a:rPr lang="en-US" dirty="0" smtClean="0"/>
              <a:t> 2000.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Sebuah</a:t>
            </a:r>
            <a:r>
              <a:rPr lang="en-US" sz="2000" dirty="0" smtClean="0"/>
              <a:t> </a:t>
            </a:r>
            <a:r>
              <a:rPr lang="en-US" sz="2000" dirty="0" err="1" smtClean="0"/>
              <a:t>kejahatan</a:t>
            </a:r>
            <a:r>
              <a:rPr lang="en-US" sz="2000" dirty="0" smtClean="0"/>
              <a:t> </a:t>
            </a:r>
            <a:r>
              <a:rPr lang="en-US" sz="2000" dirty="0" err="1" smtClean="0"/>
              <a:t>bisa</a:t>
            </a:r>
            <a:r>
              <a:rPr lang="en-US" sz="2000" dirty="0" smtClean="0"/>
              <a:t> </a:t>
            </a:r>
            <a:r>
              <a:rPr lang="en-US" sz="2000" dirty="0" err="1" smtClean="0"/>
              <a:t>dikategori</a:t>
            </a:r>
            <a:r>
              <a:rPr lang="en-US" sz="2000" dirty="0" smtClean="0"/>
              <a:t> </a:t>
            </a:r>
            <a:r>
              <a:rPr lang="en-US" sz="2000" dirty="0" err="1" smtClean="0"/>
              <a:t>sebagai</a:t>
            </a:r>
            <a:r>
              <a:rPr lang="en-US" sz="2000" dirty="0" smtClean="0"/>
              <a:t> </a:t>
            </a:r>
            <a:r>
              <a:rPr lang="en-US" sz="2000" b="1" dirty="0" smtClean="0"/>
              <a:t>human trafficking </a:t>
            </a:r>
            <a:r>
              <a:rPr lang="en-US" sz="2000" dirty="0" err="1" smtClean="0"/>
              <a:t>kalau</a:t>
            </a:r>
            <a:r>
              <a:rPr lang="en-US" sz="2000" dirty="0" smtClean="0"/>
              <a:t> </a:t>
            </a:r>
            <a:r>
              <a:rPr lang="en-US" sz="2000" dirty="0" err="1" smtClean="0"/>
              <a:t>salah</a:t>
            </a:r>
            <a:r>
              <a:rPr lang="en-US" sz="2000" dirty="0" smtClean="0"/>
              <a:t> </a:t>
            </a:r>
            <a:r>
              <a:rPr lang="en-US" sz="2000" dirty="0" err="1" smtClean="0"/>
              <a:t>satu</a:t>
            </a:r>
            <a:r>
              <a:rPr lang="en-US" sz="2000" dirty="0" smtClean="0"/>
              <a:t> </a:t>
            </a:r>
            <a:r>
              <a:rPr lang="en-US" sz="2000" dirty="0" err="1" smtClean="0"/>
              <a:t>dari</a:t>
            </a:r>
            <a:r>
              <a:rPr lang="en-US" sz="2000" dirty="0" smtClean="0"/>
              <a:t>  </a:t>
            </a:r>
            <a:r>
              <a:rPr lang="en-US" sz="2000" dirty="0" err="1" smtClean="0"/>
              <a:t>unsur-unsur</a:t>
            </a:r>
            <a:r>
              <a:rPr lang="en-US" sz="2000" dirty="0" smtClean="0"/>
              <a:t> </a:t>
            </a:r>
            <a:r>
              <a:rPr lang="en-US" sz="2000" dirty="0" err="1" smtClean="0"/>
              <a:t>berikut</a:t>
            </a:r>
            <a:r>
              <a:rPr lang="en-US" sz="2000" dirty="0" smtClean="0"/>
              <a:t> </a:t>
            </a:r>
            <a:r>
              <a:rPr lang="en-US" sz="2000" dirty="0" err="1" smtClean="0"/>
              <a:t>yaitu</a:t>
            </a:r>
            <a:r>
              <a:rPr lang="en-US" sz="2000" dirty="0" smtClean="0"/>
              <a:t> PROSES, CARA &amp; TUJUAN </a:t>
            </a:r>
            <a:r>
              <a:rPr lang="en-US" sz="2000" dirty="0" err="1" smtClean="0"/>
              <a:t>sudah</a:t>
            </a:r>
            <a:r>
              <a:rPr lang="en-US" sz="2000" dirty="0" smtClean="0"/>
              <a:t> </a:t>
            </a:r>
            <a:r>
              <a:rPr lang="en-US" sz="2000" dirty="0" err="1" smtClean="0"/>
              <a:t>terjadi</a:t>
            </a:r>
            <a:r>
              <a:rPr lang="en-US" sz="2000" dirty="0" smtClean="0"/>
              <a:t>:</a:t>
            </a:r>
            <a:endParaRPr lang="en-US" sz="2000" dirty="0"/>
          </a:p>
        </p:txBody>
      </p:sp>
      <p:graphicFrame>
        <p:nvGraphicFramePr>
          <p:cNvPr id="4" name="Content Placeholder 3"/>
          <p:cNvGraphicFramePr>
            <a:graphicFrameLocks noGrp="1"/>
          </p:cNvGraphicFramePr>
          <p:nvPr>
            <p:ph idx="1"/>
          </p:nvPr>
        </p:nvGraphicFramePr>
        <p:xfrm>
          <a:off x="761999" y="1371600"/>
          <a:ext cx="7696201" cy="5249341"/>
        </p:xfrm>
        <a:graphic>
          <a:graphicData uri="http://schemas.openxmlformats.org/drawingml/2006/table">
            <a:tbl>
              <a:tblPr/>
              <a:tblGrid>
                <a:gridCol w="2618444"/>
                <a:gridCol w="361664"/>
                <a:gridCol w="2242313"/>
                <a:gridCol w="361664"/>
                <a:gridCol w="2112116"/>
              </a:tblGrid>
              <a:tr h="422987">
                <a:tc>
                  <a:txBody>
                    <a:bodyPr/>
                    <a:lstStyle/>
                    <a:p>
                      <a:pPr marL="0" marR="0" algn="ctr">
                        <a:lnSpc>
                          <a:spcPct val="115000"/>
                        </a:lnSpc>
                        <a:spcBef>
                          <a:spcPts val="0"/>
                        </a:spcBef>
                        <a:spcAft>
                          <a:spcPts val="0"/>
                        </a:spcAft>
                      </a:pPr>
                      <a:r>
                        <a:rPr lang="en-US" sz="2800" b="1" dirty="0">
                          <a:latin typeface="Calibri"/>
                          <a:ea typeface="Times New Roman"/>
                          <a:cs typeface="Times New Roman"/>
                        </a:rPr>
                        <a:t>PROSES</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dirty="0">
                          <a:latin typeface="Calibri"/>
                          <a:ea typeface="Times New Roman"/>
                          <a:cs typeface="Times New Roman"/>
                        </a:rPr>
                        <a:t>+</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latin typeface="Calibri"/>
                          <a:ea typeface="Times New Roman"/>
                          <a:cs typeface="Times New Roman"/>
                        </a:rPr>
                        <a:t>CARA</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2800" b="1" dirty="0">
                          <a:latin typeface="Calibri"/>
                          <a:ea typeface="Times New Roman"/>
                          <a:cs typeface="Times New Roman"/>
                        </a:rPr>
                        <a:t>+</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latin typeface="Calibri"/>
                          <a:ea typeface="Times New Roman"/>
                          <a:cs typeface="Times New Roman"/>
                        </a:rPr>
                        <a:t>TUJUAN</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758613">
                <a:tc>
                  <a:txBody>
                    <a:bodyPr/>
                    <a:lstStyle/>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Perekrutan</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dirty="0" err="1">
                          <a:solidFill>
                            <a:srgbClr val="000000"/>
                          </a:solidFill>
                          <a:latin typeface="ComicSansMS"/>
                          <a:ea typeface="Times New Roman"/>
                          <a:cs typeface="ComicSansMS"/>
                        </a:rPr>
                        <a:t>atau</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Pengangkutan</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dirty="0" err="1">
                          <a:solidFill>
                            <a:srgbClr val="000000"/>
                          </a:solidFill>
                          <a:latin typeface="ComicSansMS"/>
                          <a:ea typeface="Times New Roman"/>
                          <a:cs typeface="ComicSansMS"/>
                        </a:rPr>
                        <a:t>atau</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Penampungan</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dirty="0" err="1">
                          <a:solidFill>
                            <a:srgbClr val="000000"/>
                          </a:solidFill>
                          <a:latin typeface="ComicSansMS"/>
                          <a:ea typeface="Times New Roman"/>
                          <a:cs typeface="ComicSansMS"/>
                        </a:rPr>
                        <a:t>atau</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Pengiriman</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dirty="0" err="1">
                          <a:solidFill>
                            <a:srgbClr val="000000"/>
                          </a:solidFill>
                          <a:latin typeface="ComicSansMS"/>
                          <a:ea typeface="Times New Roman"/>
                          <a:cs typeface="ComicSansMS"/>
                        </a:rPr>
                        <a:t>atau</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Pemindahan</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dirty="0" err="1">
                          <a:solidFill>
                            <a:srgbClr val="000000"/>
                          </a:solidFill>
                          <a:latin typeface="ComicSansMS"/>
                          <a:ea typeface="Times New Roman"/>
                          <a:cs typeface="ComicSansMS"/>
                        </a:rPr>
                        <a:t>atau</a:t>
                      </a:r>
                      <a:endParaRPr lang="en-US" sz="2400" dirty="0">
                        <a:latin typeface="Calibri"/>
                        <a:ea typeface="Times New Roman"/>
                        <a:cs typeface="Times New Roman"/>
                      </a:endParaRPr>
                    </a:p>
                    <a:p>
                      <a:pPr marL="0" marR="0" algn="ctr">
                        <a:lnSpc>
                          <a:spcPct val="115000"/>
                        </a:lnSpc>
                        <a:spcBef>
                          <a:spcPts val="0"/>
                        </a:spcBef>
                        <a:spcAft>
                          <a:spcPts val="0"/>
                        </a:spcAft>
                      </a:pPr>
                      <a:r>
                        <a:rPr lang="en-US" sz="2400" b="1" dirty="0" err="1">
                          <a:solidFill>
                            <a:srgbClr val="005D3B"/>
                          </a:solidFill>
                          <a:latin typeface="ComicSansMS-Bold"/>
                          <a:ea typeface="Times New Roman"/>
                          <a:cs typeface="ComicSansMS-Bold"/>
                        </a:rPr>
                        <a:t>Penerimaan</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Times New Roman"/>
                        <a:cs typeface="Times New Roman"/>
                      </a:endParaRPr>
                    </a:p>
                    <a:p>
                      <a:pPr marL="0" marR="0">
                        <a:lnSpc>
                          <a:spcPct val="115000"/>
                        </a:lnSpc>
                        <a:spcBef>
                          <a:spcPts val="0"/>
                        </a:spcBef>
                        <a:spcAft>
                          <a:spcPts val="0"/>
                        </a:spcAft>
                      </a:pPr>
                      <a:r>
                        <a:rPr lang="en-US" sz="18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Ancaman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err="1">
                          <a:solidFill>
                            <a:srgbClr val="000000"/>
                          </a:solidFill>
                          <a:latin typeface="ComicSansMS"/>
                          <a:ea typeface="Times New Roman"/>
                          <a:cs typeface="ComicSansMS"/>
                        </a:rPr>
                        <a:t>atau</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Penggunaan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Kekerasan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err="1">
                          <a:solidFill>
                            <a:srgbClr val="000000"/>
                          </a:solidFill>
                          <a:latin typeface="ComicSansMS"/>
                          <a:ea typeface="Times New Roman"/>
                          <a:cs typeface="ComicSansMS"/>
                        </a:rPr>
                        <a:t>atau</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Penculikan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err="1">
                          <a:solidFill>
                            <a:srgbClr val="000000"/>
                          </a:solidFill>
                          <a:latin typeface="ComicSansMS"/>
                          <a:ea typeface="Times New Roman"/>
                          <a:cs typeface="ComicSansMS"/>
                        </a:rPr>
                        <a:t>atau</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Pemalsuan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err="1">
                          <a:solidFill>
                            <a:srgbClr val="000000"/>
                          </a:solidFill>
                          <a:latin typeface="ComicSansMS"/>
                          <a:ea typeface="Times New Roman"/>
                          <a:cs typeface="ComicSansMS"/>
                        </a:rPr>
                        <a:t>atau</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Penipuan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Penyalahgunaan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Kekuasaan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err="1">
                          <a:solidFill>
                            <a:srgbClr val="000000"/>
                          </a:solidFill>
                          <a:latin typeface="ComicSansMS"/>
                          <a:ea typeface="Times New Roman"/>
                          <a:cs typeface="ComicSansMS"/>
                        </a:rPr>
                        <a:t>atau</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Jeratan</a:t>
                      </a:r>
                      <a:endParaRPr lang="en-US" sz="1800" dirty="0">
                        <a:latin typeface="Calibri"/>
                        <a:ea typeface="Times New Roman"/>
                        <a:cs typeface="Times New Roman"/>
                      </a:endParaRPr>
                    </a:p>
                    <a:p>
                      <a:pPr marL="0" marR="0" algn="ctr">
                        <a:lnSpc>
                          <a:spcPct val="115000"/>
                        </a:lnSpc>
                        <a:spcBef>
                          <a:spcPts val="0"/>
                        </a:spcBef>
                        <a:spcAft>
                          <a:spcPts val="0"/>
                        </a:spcAft>
                      </a:pPr>
                      <a:r>
                        <a:rPr lang="en-US" sz="1800" b="1" dirty="0" err="1">
                          <a:solidFill>
                            <a:srgbClr val="005D3B"/>
                          </a:solidFill>
                          <a:latin typeface="ComicSansMS-Bold"/>
                          <a:ea typeface="Times New Roman"/>
                          <a:cs typeface="ComicSansMS-Bold"/>
                        </a:rPr>
                        <a:t>Hutang</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Times New Roman"/>
                        <a:cs typeface="Times New Roman"/>
                      </a:endParaRPr>
                    </a:p>
                    <a:p>
                      <a:pPr marL="0" marR="0">
                        <a:lnSpc>
                          <a:spcPct val="115000"/>
                        </a:lnSpc>
                        <a:spcBef>
                          <a:spcPts val="0"/>
                        </a:spcBef>
                        <a:spcAft>
                          <a:spcPts val="0"/>
                        </a:spcAft>
                      </a:pPr>
                      <a:r>
                        <a:rPr lang="en-US" sz="16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5D3B"/>
                          </a:solidFill>
                          <a:latin typeface="ComicSansMS-Bold"/>
                          <a:ea typeface="Times New Roman"/>
                          <a:cs typeface="ComicSansMS-Bold"/>
                        </a:rPr>
                        <a:t>EKSPLOITASI</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dirty="0" err="1">
                          <a:solidFill>
                            <a:srgbClr val="000000"/>
                          </a:solidFill>
                          <a:latin typeface="ComicSansMS"/>
                          <a:ea typeface="Times New Roman"/>
                          <a:cs typeface="ComicSansMS"/>
                        </a:rPr>
                        <a:t>termasuk</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Pelacuran</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dirty="0" err="1">
                          <a:solidFill>
                            <a:srgbClr val="000000"/>
                          </a:solidFill>
                          <a:latin typeface="ComicSansMS"/>
                          <a:ea typeface="Times New Roman"/>
                          <a:cs typeface="ComicSansMS"/>
                        </a:rPr>
                        <a:t>atau</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Kerja</a:t>
                      </a:r>
                      <a:r>
                        <a:rPr lang="en-US" sz="2000" b="1" dirty="0">
                          <a:solidFill>
                            <a:srgbClr val="005D3B"/>
                          </a:solidFill>
                          <a:latin typeface="ComicSansMS-Bold"/>
                          <a:ea typeface="Times New Roman"/>
                          <a:cs typeface="ComicSansMS-Bold"/>
                        </a:rPr>
                        <a:t> </a:t>
                      </a:r>
                      <a:r>
                        <a:rPr lang="en-US" sz="2000" b="1" dirty="0" err="1" smtClean="0">
                          <a:solidFill>
                            <a:srgbClr val="005D3B"/>
                          </a:solidFill>
                          <a:latin typeface="ComicSansMS-Bold"/>
                          <a:ea typeface="Times New Roman"/>
                          <a:cs typeface="ComicSansMS-Bold"/>
                        </a:rPr>
                        <a:t>Paksa</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dirty="0" err="1">
                          <a:solidFill>
                            <a:srgbClr val="000000"/>
                          </a:solidFill>
                          <a:latin typeface="ComicSansMS"/>
                          <a:ea typeface="Times New Roman"/>
                          <a:cs typeface="ComicSansMS"/>
                        </a:rPr>
                        <a:t>atau</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Perbudakan</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dirty="0" err="1">
                          <a:solidFill>
                            <a:srgbClr val="000000"/>
                          </a:solidFill>
                          <a:latin typeface="ComicSansMS"/>
                          <a:ea typeface="Times New Roman"/>
                          <a:cs typeface="ComicSansMS"/>
                        </a:rPr>
                        <a:t>atau</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Kekerasan</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Seksual</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dirty="0" err="1">
                          <a:solidFill>
                            <a:srgbClr val="000000"/>
                          </a:solidFill>
                          <a:latin typeface="ComicSansMS"/>
                          <a:ea typeface="Times New Roman"/>
                          <a:cs typeface="ComicSansMS"/>
                        </a:rPr>
                        <a:t>atau</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err="1">
                          <a:solidFill>
                            <a:srgbClr val="005D3B"/>
                          </a:solidFill>
                          <a:latin typeface="ComicSansMS-Bold"/>
                          <a:ea typeface="Times New Roman"/>
                          <a:cs typeface="ComicSansMS-Bold"/>
                        </a:rPr>
                        <a:t>Transplantasi</a:t>
                      </a:r>
                      <a:endParaRPr lang="en-US" sz="2000" dirty="0">
                        <a:latin typeface="Calibri"/>
                        <a:ea typeface="Times New Roman"/>
                        <a:cs typeface="Times New Roman"/>
                      </a:endParaRPr>
                    </a:p>
                    <a:p>
                      <a:pPr marL="0" marR="0" algn="ctr">
                        <a:lnSpc>
                          <a:spcPct val="115000"/>
                        </a:lnSpc>
                        <a:spcBef>
                          <a:spcPts val="0"/>
                        </a:spcBef>
                        <a:spcAft>
                          <a:spcPts val="0"/>
                        </a:spcAft>
                      </a:pPr>
                      <a:r>
                        <a:rPr lang="en-US" sz="2000" b="1" dirty="0">
                          <a:solidFill>
                            <a:srgbClr val="005D3B"/>
                          </a:solidFill>
                          <a:latin typeface="ComicSansMS-Bold"/>
                          <a:ea typeface="Times New Roman"/>
                          <a:cs typeface="ComicSansMS-Bold"/>
                        </a:rPr>
                        <a:t>Organ</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33400"/>
            <a:ext cx="8077200" cy="2062103"/>
          </a:xfrm>
          <a:prstGeom prst="rect">
            <a:avLst/>
          </a:prstGeom>
          <a:ln>
            <a:solidFill>
              <a:schemeClr val="accent1"/>
            </a:solidFill>
          </a:ln>
        </p:spPr>
        <p:txBody>
          <a:bodyPr wrap="square">
            <a:spAutoFit/>
          </a:bodyPr>
          <a:lstStyle/>
          <a:p>
            <a:r>
              <a:rPr lang="fr-FR" sz="3200" dirty="0" err="1" smtClean="0"/>
              <a:t>Apabila</a:t>
            </a:r>
            <a:r>
              <a:rPr lang="fr-FR" sz="3200" dirty="0" smtClean="0"/>
              <a:t> </a:t>
            </a:r>
            <a:r>
              <a:rPr lang="fr-FR" sz="3200" dirty="0" err="1" smtClean="0"/>
              <a:t>salah</a:t>
            </a:r>
            <a:r>
              <a:rPr lang="fr-FR" sz="3200" dirty="0" smtClean="0"/>
              <a:t> </a:t>
            </a:r>
            <a:r>
              <a:rPr lang="fr-FR" sz="3200" dirty="0" err="1" smtClean="0"/>
              <a:t>satu</a:t>
            </a:r>
            <a:r>
              <a:rPr lang="fr-FR" sz="3200" dirty="0" smtClean="0"/>
              <a:t> dari </a:t>
            </a:r>
            <a:r>
              <a:rPr lang="fr-FR" sz="3200" b="1" dirty="0" smtClean="0">
                <a:solidFill>
                  <a:srgbClr val="FF0000"/>
                </a:solidFill>
              </a:rPr>
              <a:t>PROSES</a:t>
            </a:r>
            <a:r>
              <a:rPr lang="fr-FR" sz="3200" dirty="0" smtClean="0"/>
              <a:t>, </a:t>
            </a:r>
            <a:r>
              <a:rPr lang="fr-FR" sz="3200" dirty="0" err="1" smtClean="0"/>
              <a:t>salah</a:t>
            </a:r>
            <a:r>
              <a:rPr lang="fr-FR" sz="3200" dirty="0" smtClean="0"/>
              <a:t> </a:t>
            </a:r>
            <a:r>
              <a:rPr lang="fr-FR" sz="3200" dirty="0" err="1" smtClean="0"/>
              <a:t>satu</a:t>
            </a:r>
            <a:r>
              <a:rPr lang="fr-FR" sz="3200" dirty="0" smtClean="0"/>
              <a:t> dari </a:t>
            </a:r>
            <a:r>
              <a:rPr lang="fr-FR" sz="3200" b="1" dirty="0" smtClean="0">
                <a:solidFill>
                  <a:srgbClr val="FF0000"/>
                </a:solidFill>
              </a:rPr>
              <a:t>CARA</a:t>
            </a:r>
            <a:r>
              <a:rPr lang="fr-FR" sz="3200" dirty="0" smtClean="0"/>
              <a:t> </a:t>
            </a:r>
            <a:r>
              <a:rPr lang="en-US" sz="3200" dirty="0" err="1" smtClean="0"/>
              <a:t>dan</a:t>
            </a:r>
            <a:r>
              <a:rPr lang="en-US" sz="3200" dirty="0" smtClean="0"/>
              <a:t> </a:t>
            </a:r>
            <a:r>
              <a:rPr lang="en-US" sz="3200" dirty="0" err="1" smtClean="0"/>
              <a:t>salah</a:t>
            </a:r>
            <a:r>
              <a:rPr lang="en-US" sz="3200" dirty="0" smtClean="0"/>
              <a:t> </a:t>
            </a:r>
            <a:r>
              <a:rPr lang="en-US" sz="3200" dirty="0" err="1" smtClean="0"/>
              <a:t>satu</a:t>
            </a:r>
            <a:r>
              <a:rPr lang="en-US" sz="3200" dirty="0" smtClean="0"/>
              <a:t> </a:t>
            </a:r>
            <a:r>
              <a:rPr lang="en-US" sz="3200" dirty="0" err="1" smtClean="0"/>
              <a:t>dari</a:t>
            </a:r>
            <a:r>
              <a:rPr lang="en-US" sz="3200" dirty="0" smtClean="0"/>
              <a:t> </a:t>
            </a:r>
            <a:r>
              <a:rPr lang="en-US" sz="3200" b="1" dirty="0" smtClean="0">
                <a:solidFill>
                  <a:srgbClr val="FF0000"/>
                </a:solidFill>
              </a:rPr>
              <a:t>TUJUAN</a:t>
            </a:r>
            <a:r>
              <a:rPr lang="en-US" sz="3200" dirty="0" smtClean="0"/>
              <a:t> </a:t>
            </a:r>
            <a:r>
              <a:rPr lang="en-US" sz="3200" dirty="0" err="1" smtClean="0"/>
              <a:t>di</a:t>
            </a:r>
            <a:r>
              <a:rPr lang="en-US" sz="3200" dirty="0" smtClean="0"/>
              <a:t> </a:t>
            </a:r>
            <a:r>
              <a:rPr lang="en-US" sz="3200" dirty="0" err="1" smtClean="0"/>
              <a:t>atas</a:t>
            </a:r>
            <a:r>
              <a:rPr lang="en-US" sz="3200" dirty="0" smtClean="0"/>
              <a:t> </a:t>
            </a:r>
            <a:r>
              <a:rPr lang="en-US" sz="3200" b="1" dirty="0" err="1" smtClean="0"/>
              <a:t>terpenuhi</a:t>
            </a:r>
            <a:r>
              <a:rPr lang="en-US" sz="3200" dirty="0" smtClean="0"/>
              <a:t>, </a:t>
            </a:r>
            <a:r>
              <a:rPr lang="en-US" sz="3200" dirty="0" err="1" smtClean="0"/>
              <a:t>maka</a:t>
            </a:r>
            <a:r>
              <a:rPr lang="en-US" sz="3200" dirty="0" smtClean="0"/>
              <a:t> </a:t>
            </a:r>
            <a:r>
              <a:rPr lang="en-US" sz="3200" dirty="0" err="1" smtClean="0"/>
              <a:t>sudah</a:t>
            </a:r>
            <a:r>
              <a:rPr lang="en-US" sz="3200" dirty="0" smtClean="0"/>
              <a:t> </a:t>
            </a:r>
            <a:r>
              <a:rPr lang="en-US" sz="3200" dirty="0" err="1" smtClean="0"/>
              <a:t>bisa</a:t>
            </a:r>
            <a:r>
              <a:rPr lang="en-US" sz="3200" dirty="0" smtClean="0"/>
              <a:t> </a:t>
            </a:r>
            <a:r>
              <a:rPr lang="en-US" sz="3200" dirty="0" err="1" smtClean="0"/>
              <a:t>dikelompokkan</a:t>
            </a:r>
            <a:r>
              <a:rPr lang="en-US" sz="3200" dirty="0" smtClean="0"/>
              <a:t> </a:t>
            </a:r>
            <a:r>
              <a:rPr lang="en-US" sz="3200" dirty="0" err="1" smtClean="0"/>
              <a:t>sebagai</a:t>
            </a:r>
            <a:r>
              <a:rPr lang="en-US" sz="3200" dirty="0" smtClean="0"/>
              <a:t> </a:t>
            </a:r>
            <a:r>
              <a:rPr lang="en-US" sz="3200" b="1" dirty="0" err="1" smtClean="0"/>
              <a:t>tindak</a:t>
            </a:r>
            <a:r>
              <a:rPr lang="en-US" sz="3200" b="1" dirty="0" smtClean="0"/>
              <a:t> </a:t>
            </a:r>
            <a:r>
              <a:rPr lang="en-US" sz="3200" b="1" dirty="0" err="1" smtClean="0"/>
              <a:t>kejahatan</a:t>
            </a:r>
            <a:r>
              <a:rPr lang="en-US" sz="3200" b="1" dirty="0" smtClean="0"/>
              <a:t> </a:t>
            </a:r>
            <a:r>
              <a:rPr lang="en-US" sz="3200" b="1" dirty="0" err="1" smtClean="0"/>
              <a:t>perdagangan</a:t>
            </a:r>
            <a:r>
              <a:rPr lang="en-US" sz="3200" b="1" dirty="0" smtClean="0"/>
              <a:t> </a:t>
            </a:r>
            <a:r>
              <a:rPr lang="en-US" sz="3200" b="1" dirty="0" err="1" smtClean="0"/>
              <a:t>orang</a:t>
            </a:r>
            <a:r>
              <a:rPr lang="en-US" sz="3200" dirty="0" smtClean="0"/>
              <a:t>.</a:t>
            </a:r>
            <a:endParaRPr lang="en-US" sz="3200" dirty="0"/>
          </a:p>
        </p:txBody>
      </p:sp>
      <p:sp>
        <p:nvSpPr>
          <p:cNvPr id="6" name="Rectangle 5"/>
          <p:cNvSpPr/>
          <p:nvPr/>
        </p:nvSpPr>
        <p:spPr>
          <a:xfrm>
            <a:off x="1295400" y="3581400"/>
            <a:ext cx="7620000" cy="2554545"/>
          </a:xfrm>
          <a:prstGeom prst="rect">
            <a:avLst/>
          </a:prstGeom>
          <a:ln>
            <a:solidFill>
              <a:schemeClr val="accent1"/>
            </a:solidFill>
          </a:ln>
        </p:spPr>
        <p:txBody>
          <a:bodyPr wrap="square">
            <a:spAutoFit/>
          </a:bodyPr>
          <a:lstStyle/>
          <a:p>
            <a:r>
              <a:rPr lang="en-US" sz="3200" dirty="0" err="1" smtClean="0"/>
              <a:t>Khusus</a:t>
            </a:r>
            <a:r>
              <a:rPr lang="en-US" sz="3200" dirty="0" smtClean="0"/>
              <a:t> </a:t>
            </a:r>
            <a:r>
              <a:rPr lang="en-US" sz="3200" dirty="0" err="1" smtClean="0"/>
              <a:t>apabila</a:t>
            </a:r>
            <a:r>
              <a:rPr lang="en-US" sz="3200" dirty="0" smtClean="0"/>
              <a:t> </a:t>
            </a:r>
            <a:r>
              <a:rPr lang="en-US" sz="3200" dirty="0" err="1" smtClean="0"/>
              <a:t>korbannya</a:t>
            </a:r>
            <a:r>
              <a:rPr lang="en-US" sz="3200" dirty="0" smtClean="0"/>
              <a:t> </a:t>
            </a:r>
            <a:r>
              <a:rPr lang="en-US" sz="3200" dirty="0" err="1" smtClean="0"/>
              <a:t>adalah</a:t>
            </a:r>
            <a:r>
              <a:rPr lang="en-US" sz="3200" b="1" dirty="0" smtClean="0"/>
              <a:t> </a:t>
            </a:r>
            <a:r>
              <a:rPr lang="en-US" sz="3200" b="1" dirty="0" err="1" smtClean="0"/>
              <a:t>anak</a:t>
            </a:r>
            <a:r>
              <a:rPr lang="en-US" sz="3200" b="1" dirty="0" smtClean="0"/>
              <a:t> </a:t>
            </a:r>
            <a:r>
              <a:rPr lang="en-US" sz="3200" b="1" dirty="0" err="1" smtClean="0"/>
              <a:t>usia</a:t>
            </a:r>
            <a:r>
              <a:rPr lang="en-US" sz="3200" b="1" dirty="0" smtClean="0"/>
              <a:t> </a:t>
            </a:r>
            <a:r>
              <a:rPr lang="en-US" sz="3200" b="1" dirty="0" err="1" smtClean="0"/>
              <a:t>di</a:t>
            </a:r>
            <a:r>
              <a:rPr lang="en-US" sz="3200" b="1" dirty="0" smtClean="0"/>
              <a:t> </a:t>
            </a:r>
            <a:r>
              <a:rPr lang="en-US" sz="3200" b="1" dirty="0" err="1" smtClean="0"/>
              <a:t>bawah</a:t>
            </a:r>
            <a:r>
              <a:rPr lang="en-US" sz="3200" b="1" dirty="0" smtClean="0"/>
              <a:t> 18 </a:t>
            </a:r>
            <a:r>
              <a:rPr lang="en-US" sz="3200" b="1" dirty="0" err="1" smtClean="0"/>
              <a:t>tahu</a:t>
            </a:r>
            <a:r>
              <a:rPr lang="en-US" sz="3200" dirty="0" err="1" smtClean="0"/>
              <a:t>n</a:t>
            </a:r>
            <a:r>
              <a:rPr lang="en-US" sz="3200" dirty="0" smtClean="0"/>
              <a:t>,  </a:t>
            </a:r>
            <a:r>
              <a:rPr lang="en-US" sz="3200" dirty="0" err="1" smtClean="0"/>
              <a:t>meskipun</a:t>
            </a:r>
            <a:r>
              <a:rPr lang="en-US" sz="3200" dirty="0" smtClean="0"/>
              <a:t> TIDAK </a:t>
            </a:r>
            <a:r>
              <a:rPr lang="en-US" sz="3200" dirty="0" err="1" smtClean="0"/>
              <a:t>memenuhi</a:t>
            </a:r>
            <a:r>
              <a:rPr lang="en-US" sz="3200" dirty="0" smtClean="0"/>
              <a:t> </a:t>
            </a:r>
            <a:r>
              <a:rPr lang="en-US" sz="3200" dirty="0" err="1" smtClean="0"/>
              <a:t>cara-cara</a:t>
            </a:r>
            <a:r>
              <a:rPr lang="en-US" sz="3200" dirty="0" smtClean="0"/>
              <a:t> </a:t>
            </a:r>
            <a:r>
              <a:rPr lang="en-US" sz="3200" dirty="0" err="1" smtClean="0"/>
              <a:t>di</a:t>
            </a:r>
            <a:r>
              <a:rPr lang="en-US" sz="3200" dirty="0" smtClean="0"/>
              <a:t> </a:t>
            </a:r>
            <a:r>
              <a:rPr lang="en-US" sz="3200" dirty="0" err="1" smtClean="0"/>
              <a:t>atas</a:t>
            </a:r>
            <a:r>
              <a:rPr lang="en-US" sz="3200" dirty="0" smtClean="0"/>
              <a:t>, </a:t>
            </a:r>
            <a:r>
              <a:rPr lang="en-US" sz="3200" dirty="0" err="1" smtClean="0"/>
              <a:t>maka</a:t>
            </a:r>
            <a:r>
              <a:rPr lang="en-US" sz="3200" dirty="0" smtClean="0"/>
              <a:t> </a:t>
            </a:r>
            <a:r>
              <a:rPr lang="en-US" sz="3200" b="1" dirty="0" err="1" smtClean="0"/>
              <a:t>ia</a:t>
            </a:r>
            <a:r>
              <a:rPr lang="en-US" sz="3200" b="1" dirty="0" smtClean="0"/>
              <a:t> </a:t>
            </a:r>
            <a:r>
              <a:rPr lang="en-US" sz="3200" b="1" dirty="0" err="1" smtClean="0"/>
              <a:t>sudah</a:t>
            </a:r>
            <a:r>
              <a:rPr lang="en-US" sz="3200" b="1" dirty="0" smtClean="0"/>
              <a:t> </a:t>
            </a:r>
            <a:r>
              <a:rPr lang="en-US" sz="3200" b="1" dirty="0" err="1" smtClean="0"/>
              <a:t>merupakan</a:t>
            </a:r>
            <a:r>
              <a:rPr lang="en-US" sz="3200" b="1" dirty="0" smtClean="0"/>
              <a:t> </a:t>
            </a:r>
            <a:r>
              <a:rPr lang="en-US" sz="3200" b="1" dirty="0" err="1" smtClean="0"/>
              <a:t>sebuah</a:t>
            </a:r>
            <a:r>
              <a:rPr lang="en-US" sz="3200" b="1" dirty="0" smtClean="0"/>
              <a:t> </a:t>
            </a:r>
            <a:r>
              <a:rPr lang="en-US" sz="3200" b="1" dirty="0" err="1" smtClean="0"/>
              <a:t>tindak</a:t>
            </a:r>
            <a:r>
              <a:rPr lang="en-US" sz="3200" b="1" dirty="0" smtClean="0"/>
              <a:t> </a:t>
            </a:r>
            <a:r>
              <a:rPr lang="en-US" sz="3200" b="1" dirty="0" err="1" smtClean="0"/>
              <a:t>kejahatan</a:t>
            </a:r>
            <a:r>
              <a:rPr lang="en-US" sz="3200" b="1" dirty="0" smtClean="0"/>
              <a:t> </a:t>
            </a:r>
            <a:r>
              <a:rPr lang="en-US" sz="3200" b="1" dirty="0" err="1" smtClean="0"/>
              <a:t>perdagangan</a:t>
            </a:r>
            <a:r>
              <a:rPr lang="en-US" sz="3200" b="1" dirty="0" smtClean="0"/>
              <a:t> </a:t>
            </a:r>
            <a:r>
              <a:rPr lang="en-US" sz="3200" b="1" dirty="0" err="1" smtClean="0"/>
              <a:t>orang</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accent1"/>
            </a:solidFill>
          </a:ln>
        </p:spPr>
        <p:txBody>
          <a:bodyPr>
            <a:noAutofit/>
          </a:bodyPr>
          <a:lstStyle/>
          <a:p>
            <a:r>
              <a:rPr lang="en-US" sz="2800" dirty="0" err="1" smtClean="0"/>
              <a:t>Bagaimana</a:t>
            </a:r>
            <a:r>
              <a:rPr lang="en-US" sz="2800" dirty="0" smtClean="0"/>
              <a:t> </a:t>
            </a:r>
            <a:r>
              <a:rPr lang="en-US" sz="2800" dirty="0" err="1" smtClean="0"/>
              <a:t>Ketentuan</a:t>
            </a:r>
            <a:r>
              <a:rPr lang="en-US" sz="2800" dirty="0" smtClean="0"/>
              <a:t> </a:t>
            </a:r>
            <a:r>
              <a:rPr lang="en-US" sz="2800" dirty="0" err="1" smtClean="0"/>
              <a:t>Pidana</a:t>
            </a:r>
            <a:r>
              <a:rPr lang="en-US" sz="2800" dirty="0" smtClean="0"/>
              <a:t> </a:t>
            </a:r>
            <a:r>
              <a:rPr lang="en-US" sz="2800" dirty="0" err="1" smtClean="0"/>
              <a:t>terhadap</a:t>
            </a:r>
            <a:r>
              <a:rPr lang="en-US" sz="2800" dirty="0" smtClean="0"/>
              <a:t> </a:t>
            </a:r>
            <a:r>
              <a:rPr lang="en-US" sz="2800" dirty="0" err="1" smtClean="0"/>
              <a:t>Kejahatan</a:t>
            </a:r>
            <a:r>
              <a:rPr lang="en-US" sz="2800" dirty="0" smtClean="0"/>
              <a:t> Human Trafficking </a:t>
            </a:r>
            <a:r>
              <a:rPr lang="en-US" sz="2800" dirty="0" err="1" smtClean="0"/>
              <a:t>di</a:t>
            </a:r>
            <a:r>
              <a:rPr lang="en-US" sz="2800" dirty="0" smtClean="0"/>
              <a:t> Indonesia?</a:t>
            </a:r>
            <a:endParaRPr lang="en-US" sz="2800" dirty="0"/>
          </a:p>
        </p:txBody>
      </p:sp>
      <p:sp>
        <p:nvSpPr>
          <p:cNvPr id="3" name="Content Placeholder 2"/>
          <p:cNvSpPr>
            <a:spLocks noGrp="1"/>
          </p:cNvSpPr>
          <p:nvPr>
            <p:ph idx="1"/>
          </p:nvPr>
        </p:nvSpPr>
        <p:spPr>
          <a:xfrm>
            <a:off x="152400" y="1295400"/>
            <a:ext cx="8839200" cy="5410200"/>
          </a:xfrm>
          <a:ln>
            <a:solidFill>
              <a:schemeClr val="accent1"/>
            </a:solidFill>
          </a:ln>
        </p:spPr>
        <p:txBody>
          <a:bodyPr>
            <a:normAutofit lnSpcReduction="10000"/>
          </a:bodyPr>
          <a:lstStyle/>
          <a:p>
            <a:r>
              <a:rPr lang="en-US" dirty="0" smtClean="0"/>
              <a:t>Indonesia </a:t>
            </a:r>
            <a:r>
              <a:rPr lang="en-US" dirty="0" err="1" smtClean="0"/>
              <a:t>sudah</a:t>
            </a:r>
            <a:r>
              <a:rPr lang="en-US" dirty="0" smtClean="0"/>
              <a:t> </a:t>
            </a:r>
            <a:r>
              <a:rPr lang="en-US" dirty="0" err="1" smtClean="0"/>
              <a:t>memiliki</a:t>
            </a:r>
            <a:r>
              <a:rPr lang="en-US" dirty="0" smtClean="0"/>
              <a:t> UU No. 21/2007 </a:t>
            </a:r>
            <a:r>
              <a:rPr lang="en-US" dirty="0" err="1" smtClean="0"/>
              <a:t>tentang</a:t>
            </a:r>
            <a:r>
              <a:rPr lang="en-US" dirty="0" smtClean="0"/>
              <a:t> </a:t>
            </a:r>
            <a:r>
              <a:rPr lang="en-US" dirty="0" err="1" smtClean="0"/>
              <a:t>Pemberantasan</a:t>
            </a:r>
            <a:r>
              <a:rPr lang="en-US" dirty="0" smtClean="0"/>
              <a:t> </a:t>
            </a:r>
            <a:r>
              <a:rPr lang="en-US" dirty="0" err="1" smtClean="0"/>
              <a:t>Tindak</a:t>
            </a:r>
            <a:r>
              <a:rPr lang="en-US" dirty="0" smtClean="0"/>
              <a:t> </a:t>
            </a:r>
            <a:r>
              <a:rPr lang="en-US" dirty="0" err="1" smtClean="0"/>
              <a:t>Kejahatan</a:t>
            </a:r>
            <a:r>
              <a:rPr lang="en-US" dirty="0" smtClean="0"/>
              <a:t> </a:t>
            </a:r>
            <a:r>
              <a:rPr lang="en-US" dirty="0" err="1" smtClean="0"/>
              <a:t>Perdagangan</a:t>
            </a:r>
            <a:r>
              <a:rPr lang="en-US" dirty="0" smtClean="0"/>
              <a:t> </a:t>
            </a:r>
            <a:r>
              <a:rPr lang="en-US" dirty="0" err="1" smtClean="0"/>
              <a:t>Manusia</a:t>
            </a:r>
            <a:r>
              <a:rPr lang="en-US" dirty="0" smtClean="0"/>
              <a:t>.</a:t>
            </a:r>
          </a:p>
          <a:p>
            <a:r>
              <a:rPr lang="en-US" dirty="0" err="1" smtClean="0"/>
              <a:t>Hukumannya</a:t>
            </a:r>
            <a:r>
              <a:rPr lang="en-US" dirty="0" smtClean="0"/>
              <a:t>: </a:t>
            </a:r>
          </a:p>
          <a:p>
            <a:pPr lvl="1"/>
            <a:r>
              <a:rPr lang="en-US" dirty="0" err="1" smtClean="0"/>
              <a:t>Kalau</a:t>
            </a:r>
            <a:r>
              <a:rPr lang="en-US" dirty="0" smtClean="0"/>
              <a:t> </a:t>
            </a:r>
            <a:r>
              <a:rPr lang="en-US" dirty="0" err="1" smtClean="0"/>
              <a:t>terbukti</a:t>
            </a:r>
            <a:r>
              <a:rPr lang="en-US" dirty="0" smtClean="0"/>
              <a:t> </a:t>
            </a:r>
            <a:r>
              <a:rPr lang="en-US" dirty="0" err="1" smtClean="0"/>
              <a:t>melakukan</a:t>
            </a:r>
            <a:r>
              <a:rPr lang="en-US" dirty="0" smtClean="0"/>
              <a:t> </a:t>
            </a:r>
            <a:r>
              <a:rPr lang="en-US" dirty="0" err="1" smtClean="0"/>
              <a:t>perdagangan</a:t>
            </a:r>
            <a:r>
              <a:rPr lang="en-US" dirty="0" smtClean="0"/>
              <a:t> </a:t>
            </a:r>
            <a:r>
              <a:rPr lang="en-US" dirty="0" err="1" smtClean="0"/>
              <a:t>orang</a:t>
            </a:r>
            <a:r>
              <a:rPr lang="en-US" dirty="0" smtClean="0"/>
              <a:t> </a:t>
            </a:r>
            <a:r>
              <a:rPr lang="en-US" dirty="0" err="1" smtClean="0"/>
              <a:t>maka</a:t>
            </a:r>
            <a:r>
              <a:rPr lang="en-US" dirty="0" smtClean="0"/>
              <a:t> </a:t>
            </a:r>
            <a:r>
              <a:rPr lang="en-US" dirty="0" err="1" smtClean="0"/>
              <a:t>orang</a:t>
            </a:r>
            <a:r>
              <a:rPr lang="en-US" dirty="0" smtClean="0"/>
              <a:t> </a:t>
            </a:r>
            <a:r>
              <a:rPr lang="en-US" dirty="0" err="1" smtClean="0"/>
              <a:t>bersangkutan</a:t>
            </a:r>
            <a:r>
              <a:rPr lang="en-US" dirty="0" smtClean="0"/>
              <a:t> </a:t>
            </a:r>
            <a:r>
              <a:rPr lang="en-US" dirty="0" err="1" smtClean="0"/>
              <a:t>diancam</a:t>
            </a:r>
            <a:r>
              <a:rPr lang="en-US" dirty="0" smtClean="0"/>
              <a:t> </a:t>
            </a:r>
            <a:r>
              <a:rPr lang="en-US" dirty="0" err="1" smtClean="0"/>
              <a:t>hukuman</a:t>
            </a:r>
            <a:r>
              <a:rPr lang="en-US" dirty="0" smtClean="0"/>
              <a:t> </a:t>
            </a:r>
            <a:r>
              <a:rPr lang="en-US" b="1" dirty="0" smtClean="0"/>
              <a:t>paling </a:t>
            </a:r>
            <a:r>
              <a:rPr lang="en-US" b="1" dirty="0" err="1" smtClean="0"/>
              <a:t>singkat</a:t>
            </a:r>
            <a:r>
              <a:rPr lang="en-US" b="1" dirty="0" smtClean="0"/>
              <a:t> 3 </a:t>
            </a:r>
            <a:r>
              <a:rPr lang="en-US" b="1" dirty="0" err="1" smtClean="0"/>
              <a:t>tahun</a:t>
            </a:r>
            <a:r>
              <a:rPr lang="en-US" dirty="0" smtClean="0"/>
              <a:t> </a:t>
            </a:r>
            <a:r>
              <a:rPr lang="en-US" dirty="0" err="1" smtClean="0"/>
              <a:t>dan</a:t>
            </a:r>
            <a:r>
              <a:rPr lang="en-US" dirty="0" smtClean="0"/>
              <a:t> </a:t>
            </a:r>
            <a:r>
              <a:rPr lang="en-US" b="1" dirty="0" smtClean="0"/>
              <a:t>paling lama 15 </a:t>
            </a:r>
            <a:r>
              <a:rPr lang="en-US" b="1" dirty="0" err="1" smtClean="0"/>
              <a:t>tahun</a:t>
            </a:r>
            <a:r>
              <a:rPr lang="en-US" b="1" dirty="0" smtClean="0"/>
              <a:t> </a:t>
            </a:r>
            <a:r>
              <a:rPr lang="en-US" dirty="0" err="1" smtClean="0"/>
              <a:t>dan</a:t>
            </a:r>
            <a:r>
              <a:rPr lang="en-US" dirty="0" smtClean="0"/>
              <a:t> </a:t>
            </a:r>
            <a:r>
              <a:rPr lang="en-US" dirty="0" err="1" smtClean="0"/>
              <a:t>bayar</a:t>
            </a:r>
            <a:r>
              <a:rPr lang="en-US" dirty="0" smtClean="0"/>
              <a:t> </a:t>
            </a:r>
            <a:r>
              <a:rPr lang="en-US" dirty="0" err="1" smtClean="0"/>
              <a:t>dengan</a:t>
            </a:r>
            <a:r>
              <a:rPr lang="en-US" dirty="0" smtClean="0"/>
              <a:t> paling </a:t>
            </a:r>
            <a:r>
              <a:rPr lang="en-US" dirty="0" err="1" smtClean="0"/>
              <a:t>sedikit</a:t>
            </a:r>
            <a:r>
              <a:rPr lang="en-US" dirty="0" smtClean="0"/>
              <a:t> </a:t>
            </a:r>
            <a:r>
              <a:rPr lang="en-US" b="1" dirty="0" smtClean="0"/>
              <a:t>Rp120 </a:t>
            </a:r>
            <a:r>
              <a:rPr lang="en-US" b="1" dirty="0" err="1" smtClean="0"/>
              <a:t>juta</a:t>
            </a:r>
            <a:r>
              <a:rPr lang="en-US" dirty="0" smtClean="0"/>
              <a:t> </a:t>
            </a:r>
            <a:r>
              <a:rPr lang="en-US" dirty="0" err="1" smtClean="0"/>
              <a:t>dan</a:t>
            </a:r>
            <a:r>
              <a:rPr lang="en-US" dirty="0" smtClean="0"/>
              <a:t> paling </a:t>
            </a:r>
            <a:r>
              <a:rPr lang="en-US" dirty="0" err="1" smtClean="0"/>
              <a:t>banyak</a:t>
            </a:r>
            <a:r>
              <a:rPr lang="en-US" dirty="0" smtClean="0"/>
              <a:t> </a:t>
            </a:r>
            <a:r>
              <a:rPr lang="en-US" b="1" dirty="0" smtClean="0"/>
              <a:t>Rp600 </a:t>
            </a:r>
            <a:r>
              <a:rPr lang="en-US" b="1" dirty="0" err="1" smtClean="0"/>
              <a:t>juta</a:t>
            </a:r>
            <a:r>
              <a:rPr lang="en-US" b="1" dirty="0" smtClean="0"/>
              <a:t>.</a:t>
            </a:r>
          </a:p>
          <a:p>
            <a:pPr lvl="1"/>
            <a:r>
              <a:rPr lang="en-US" dirty="0" err="1" smtClean="0"/>
              <a:t>Kalau</a:t>
            </a:r>
            <a:r>
              <a:rPr lang="en-US" dirty="0" smtClean="0"/>
              <a:t> </a:t>
            </a:r>
            <a:r>
              <a:rPr lang="en-US" dirty="0" err="1" smtClean="0"/>
              <a:t>korbannya</a:t>
            </a:r>
            <a:r>
              <a:rPr lang="en-US" dirty="0" smtClean="0"/>
              <a:t> </a:t>
            </a:r>
            <a:r>
              <a:rPr lang="en-US" dirty="0" err="1" smtClean="0"/>
              <a:t>meninggal</a:t>
            </a:r>
            <a:r>
              <a:rPr lang="en-US" dirty="0" smtClean="0"/>
              <a:t>, </a:t>
            </a:r>
            <a:r>
              <a:rPr lang="en-US" dirty="0" err="1" smtClean="0"/>
              <a:t>maka</a:t>
            </a:r>
            <a:r>
              <a:rPr lang="en-US" dirty="0" smtClean="0"/>
              <a:t> </a:t>
            </a:r>
            <a:r>
              <a:rPr lang="en-US" b="1" dirty="0" err="1" smtClean="0"/>
              <a:t>pelaku</a:t>
            </a:r>
            <a:r>
              <a:rPr lang="en-US" b="1" dirty="0" smtClean="0"/>
              <a:t> </a:t>
            </a:r>
            <a:r>
              <a:rPr lang="en-US" b="1" dirty="0" err="1" smtClean="0"/>
              <a:t>akan</a:t>
            </a:r>
            <a:r>
              <a:rPr lang="en-US" b="1" dirty="0" smtClean="0"/>
              <a:t> </a:t>
            </a:r>
            <a:r>
              <a:rPr lang="en-US" b="1" dirty="0" err="1" smtClean="0"/>
              <a:t>dihukum</a:t>
            </a:r>
            <a:r>
              <a:rPr lang="en-US" b="1" dirty="0" smtClean="0"/>
              <a:t> </a:t>
            </a:r>
            <a:r>
              <a:rPr lang="en-US" b="1" dirty="0" err="1" smtClean="0"/>
              <a:t>seumur</a:t>
            </a:r>
            <a:r>
              <a:rPr lang="en-US" b="1" dirty="0" smtClean="0"/>
              <a:t> </a:t>
            </a:r>
            <a:r>
              <a:rPr lang="en-US" b="1" dirty="0" err="1" smtClean="0"/>
              <a:t>hidup</a:t>
            </a:r>
            <a:r>
              <a:rPr lang="en-US" b="1" dirty="0" smtClean="0"/>
              <a:t> </a:t>
            </a:r>
            <a:r>
              <a:rPr lang="en-US" dirty="0" err="1" smtClean="0"/>
              <a:t>dan</a:t>
            </a:r>
            <a:r>
              <a:rPr lang="en-US" dirty="0" smtClean="0"/>
              <a:t> </a:t>
            </a:r>
            <a:r>
              <a:rPr lang="en-US" dirty="0" err="1" smtClean="0"/>
              <a:t>denda</a:t>
            </a:r>
            <a:r>
              <a:rPr lang="en-US" dirty="0" smtClean="0"/>
              <a:t> minimal Rp200 </a:t>
            </a:r>
            <a:r>
              <a:rPr lang="en-US" dirty="0" err="1" smtClean="0"/>
              <a:t>juta</a:t>
            </a:r>
            <a:r>
              <a:rPr lang="en-US" dirty="0" smtClean="0"/>
              <a:t> </a:t>
            </a:r>
            <a:r>
              <a:rPr lang="en-US" dirty="0" err="1" smtClean="0"/>
              <a:t>dan</a:t>
            </a:r>
            <a:r>
              <a:rPr lang="en-US" dirty="0" smtClean="0"/>
              <a:t> </a:t>
            </a:r>
            <a:r>
              <a:rPr lang="en-US" b="1" dirty="0" err="1" smtClean="0"/>
              <a:t>maksimal</a:t>
            </a:r>
            <a:r>
              <a:rPr lang="en-US" b="1" dirty="0" smtClean="0"/>
              <a:t> </a:t>
            </a:r>
            <a:r>
              <a:rPr lang="en-US" b="1" dirty="0" err="1" smtClean="0"/>
              <a:t>Rp</a:t>
            </a:r>
            <a:r>
              <a:rPr lang="en-US" b="1" dirty="0" smtClean="0"/>
              <a:t> 5 </a:t>
            </a:r>
            <a:r>
              <a:rPr lang="en-US" b="1" dirty="0" err="1" smtClean="0"/>
              <a:t>milliar</a:t>
            </a:r>
            <a:r>
              <a:rPr lang="en-US" b="1" dirty="0" smtClean="0"/>
              <a:t>.</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3878</Words>
  <Application>Microsoft Office PowerPoint</Application>
  <PresentationFormat>On-screen Show (4:3)</PresentationFormat>
  <Paragraphs>723</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Dosen STFK LEDALERO, 6 MEI 2017</vt:lpstr>
      <vt:lpstr>Presentasi ini bertujuan untuk memperlihatkan bahwa:</vt:lpstr>
      <vt:lpstr>Traffic,   Trafficking:</vt:lpstr>
      <vt:lpstr>Ada tiga versi Inggris yang artinya sama saja:</vt:lpstr>
      <vt:lpstr>Apa itu Human Trafficking (definisi)?</vt:lpstr>
      <vt:lpstr>Human trafficking!</vt:lpstr>
      <vt:lpstr>Sebuah kejahatan bisa dikategori sebagai human trafficking kalau salah satu dari  unsur-unsur berikut yaitu PROSES, CARA &amp; TUJUAN sudah terjadi:</vt:lpstr>
      <vt:lpstr>Slide 8</vt:lpstr>
      <vt:lpstr>Bagaimana Ketentuan Pidana terhadap Kejahatan Human Trafficking di Indonesia?</vt:lpstr>
      <vt:lpstr>.</vt:lpstr>
      <vt:lpstr>TPPO  = sebuah  perbudakan modern!</vt:lpstr>
      <vt:lpstr>Perbudakan zaman kuno vs Perbudakan modern (TPPO)</vt:lpstr>
      <vt:lpstr>Perdagangan manusia sudah menjadi masalah internasional</vt:lpstr>
      <vt:lpstr>Slide 14</vt:lpstr>
      <vt:lpstr>Slide 15</vt:lpstr>
      <vt:lpstr>Slide 16</vt:lpstr>
      <vt:lpstr>TPPO:</vt:lpstr>
      <vt:lpstr>13 people suffocate in Libya shipping container tied to human traffickers: aid group The 13 dead were among 69 people packed into a locked shipping container by traffickers, Red Crescent officials say.  By MAGGIE MICHAEL  The Associated Press Thursday., Feb. 23, 2017</vt:lpstr>
      <vt:lpstr>Human Smugglers Try New Tactic Alarming Discovery of Chinese in Steel Container By Mike Brunker Projects Team editor msnbc.com Feb. 8, 2000  — Adding new peril to an already dangerous practice, China’s human smugglers have dispatched at least one group of illegal immigrants to the United States inside a hard-top shipping container - a 40-foot-long steel box that gives its occupants no chance of escape if something goes wrong. </vt:lpstr>
      <vt:lpstr>Illegal Migrants in Shipping Containers Could Become a New Trend September 8, 2014 Marissa Leave a comment Earlier this summer, 35 Afghani Sikhs were discovered inside of a shipping container in Tilbury, UK. Out of the 35 individuals found, 34 luckily survived. Their survival depended on their frantic banging and screaming from within the container which alerted dock workers of their whereabouts. The unventilated steel shipping container could have transformed into a tomb for all of its occupants during its journey from Zeebrugge to Tilbury. A similar fate unfolded with 58 Chinese migrants who died in a truck from Zeebrugge to Dover over 14 years ago.</vt:lpstr>
      <vt:lpstr>Berapa persis korban TPPO di sebuah daerah, propinsi, negara atau di dunia?</vt:lpstr>
      <vt:lpstr>Jumlah korban TPPO bisa 10 kali lipat dari data korban TPPO yang ditemukan LSM:</vt:lpstr>
      <vt:lpstr>Push factors &amp; Pull Factors dari TPPO: </vt:lpstr>
      <vt:lpstr>Globalisasi Ekonomi dan TPPO:</vt:lpstr>
      <vt:lpstr>KORUPSI &amp; TPPO:</vt:lpstr>
      <vt:lpstr>TPPO adalah sebuah organisasi kejahatan internasional yang sangat canggih: </vt:lpstr>
      <vt:lpstr>Karena itu Aronowits mengidentifikasi struktur TPPO global sbb:</vt:lpstr>
      <vt:lpstr>GERAKAN GLOBAL Untuk HENTIKAN TPPO:</vt:lpstr>
      <vt:lpstr>Konvensi PBB Palermo &amp; TPPO:</vt:lpstr>
      <vt:lpstr>GERAKAN GLOBAL HENTINKAN TPPO:</vt:lpstr>
      <vt:lpstr>Kesepatakan-kesepatakan antarnegara untuk menghentikan TPPO Global:</vt:lpstr>
      <vt:lpstr>Dari segi keseriusan dalam usaha menghentikan TPPO negara-negara dikaterogi: Tier 1, Tier 2 dan Tier 3</vt:lpstr>
      <vt:lpstr>Negara asal, negara transit dan negra tujuan dari korban TPPO:</vt:lpstr>
      <vt:lpstr>Slide 34</vt:lpstr>
      <vt:lpstr>Slide 35</vt:lpstr>
      <vt:lpstr>Slide 36</vt:lpstr>
      <vt:lpstr>Slide 37</vt:lpstr>
      <vt:lpstr>Tujuan human trafficking:</vt:lpstr>
      <vt:lpstr>Slide 39</vt:lpstr>
      <vt:lpstr>Prosentasi korban human trafficking menurut tujuannya:</vt:lpstr>
      <vt:lpstr>Slide 41</vt:lpstr>
      <vt:lpstr>Kasus Human Trafficking di Asia Timur dan Pasifik  yang ditangani IOM pda Tahun 2011</vt:lpstr>
      <vt:lpstr>JUMLAH KASUS HUMAN TRAFFICKING BERTAMBAH DARI TAHUN KE TAHUN  MENURUT LAPORAN BARESKRIM POLTRI 2008 BERIKUT INI: </vt:lpstr>
      <vt:lpstr>Sebaran Kasus Human Trafficking di 14 Kec Kab Sikka 2000 sd 2015</vt:lpstr>
      <vt:lpstr>Data Trafficking di Pub MAUMERE</vt:lpstr>
      <vt:lpstr>Pelaku  TPPO  global:</vt:lpstr>
      <vt:lpstr>Contoh data persidangan pelaku TPPO  di beberapa negara:</vt:lpstr>
      <vt:lpstr>Slide 48</vt:lpstr>
      <vt:lpstr>Keuntungan ekonomis yang dicapai industri TPPO:</vt:lpstr>
      <vt:lpstr>Momen Perekrutan korban TPPO:</vt:lpstr>
      <vt:lpstr>Kesimpulan: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MAUMERE, 27 Oktober 2015</dc:title>
  <dc:creator>userR12915</dc:creator>
  <cp:lastModifiedBy>userR1916</cp:lastModifiedBy>
  <cp:revision>178</cp:revision>
  <dcterms:created xsi:type="dcterms:W3CDTF">2006-08-16T00:00:00Z</dcterms:created>
  <dcterms:modified xsi:type="dcterms:W3CDTF">2017-10-06T03:17:02Z</dcterms:modified>
</cp:coreProperties>
</file>