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4020" r:id="rId2"/>
    <p:sldMasterId id="2147484032" r:id="rId3"/>
  </p:sldMasterIdLst>
  <p:notesMasterIdLst>
    <p:notesMasterId r:id="rId53"/>
  </p:notesMasterIdLst>
  <p:sldIdLst>
    <p:sldId id="256" r:id="rId4"/>
    <p:sldId id="312" r:id="rId5"/>
    <p:sldId id="258" r:id="rId6"/>
    <p:sldId id="260" r:id="rId7"/>
    <p:sldId id="314" r:id="rId8"/>
    <p:sldId id="317" r:id="rId9"/>
    <p:sldId id="315" r:id="rId10"/>
    <p:sldId id="318" r:id="rId11"/>
    <p:sldId id="316" r:id="rId12"/>
    <p:sldId id="320" r:id="rId13"/>
    <p:sldId id="319" r:id="rId14"/>
    <p:sldId id="321" r:id="rId15"/>
    <p:sldId id="261" r:id="rId16"/>
    <p:sldId id="262" r:id="rId17"/>
    <p:sldId id="307" r:id="rId18"/>
    <p:sldId id="263" r:id="rId19"/>
    <p:sldId id="264" r:id="rId20"/>
    <p:sldId id="266" r:id="rId21"/>
    <p:sldId id="267" r:id="rId22"/>
    <p:sldId id="293" r:id="rId23"/>
    <p:sldId id="269" r:id="rId24"/>
    <p:sldId id="270" r:id="rId25"/>
    <p:sldId id="271" r:id="rId26"/>
    <p:sldId id="272" r:id="rId27"/>
    <p:sldId id="273" r:id="rId28"/>
    <p:sldId id="274" r:id="rId29"/>
    <p:sldId id="275" r:id="rId30"/>
    <p:sldId id="276" r:id="rId31"/>
    <p:sldId id="277" r:id="rId32"/>
    <p:sldId id="282" r:id="rId33"/>
    <p:sldId id="278" r:id="rId34"/>
    <p:sldId id="279" r:id="rId35"/>
    <p:sldId id="323" r:id="rId36"/>
    <p:sldId id="280" r:id="rId37"/>
    <p:sldId id="281" r:id="rId38"/>
    <p:sldId id="268" r:id="rId39"/>
    <p:sldId id="286" r:id="rId40"/>
    <p:sldId id="287" r:id="rId41"/>
    <p:sldId id="288" r:id="rId42"/>
    <p:sldId id="308" r:id="rId43"/>
    <p:sldId id="309" r:id="rId44"/>
    <p:sldId id="310" r:id="rId45"/>
    <p:sldId id="311" r:id="rId46"/>
    <p:sldId id="289" r:id="rId47"/>
    <p:sldId id="290" r:id="rId48"/>
    <p:sldId id="291" r:id="rId49"/>
    <p:sldId id="294" r:id="rId50"/>
    <p:sldId id="295" r:id="rId51"/>
    <p:sldId id="32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p:scale>
          <a:sx n="100" d="100"/>
          <a:sy n="100" d="100"/>
        </p:scale>
        <p:origin x="-528" y="12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025" b="1" i="0" u="none" strike="noStrike" baseline="0">
                <a:solidFill>
                  <a:srgbClr val="000000"/>
                </a:solidFill>
                <a:latin typeface="Arial"/>
                <a:ea typeface="Arial"/>
                <a:cs typeface="Arial"/>
              </a:defRPr>
            </a:pPr>
            <a:r>
              <a:rPr lang="it-IT"/>
              <a:t>Figure 5.1.</a:t>
            </a:r>
            <a:r>
              <a:rPr lang="it-IT" baseline="0"/>
              <a:t> </a:t>
            </a:r>
            <a:r>
              <a:rPr lang="id-ID"/>
              <a:t>Distribution of world population in 2006</a:t>
            </a:r>
          </a:p>
        </c:rich>
      </c:tx>
      <c:layout>
        <c:manualLayout>
          <c:xMode val="edge"/>
          <c:yMode val="edge"/>
          <c:x val="0.20925925925925926"/>
          <c:y val="2.0356234096692107E-2"/>
        </c:manualLayout>
      </c:layout>
      <c:spPr>
        <a:noFill/>
        <a:ln w="25408">
          <a:noFill/>
        </a:ln>
      </c:spPr>
    </c:title>
    <c:view3D>
      <c:rotY val="190"/>
      <c:perspective val="0"/>
    </c:view3D>
    <c:plotArea>
      <c:layout>
        <c:manualLayout>
          <c:layoutTarget val="inner"/>
          <c:xMode val="edge"/>
          <c:yMode val="edge"/>
          <c:x val="9.8148148148148401E-2"/>
          <c:y val="0.31297709923664263"/>
          <c:w val="0.779629629629631"/>
          <c:h val="0.42493638676844864"/>
        </c:manualLayout>
      </c:layout>
      <c:pie3DChart>
        <c:varyColors val="1"/>
        <c:ser>
          <c:idx val="0"/>
          <c:order val="0"/>
          <c:spPr>
            <a:solidFill>
              <a:srgbClr val="FF6600"/>
            </a:solidFill>
            <a:ln w="12704">
              <a:solidFill>
                <a:srgbClr val="000000"/>
              </a:solidFill>
              <a:prstDash val="solid"/>
            </a:ln>
          </c:spPr>
          <c:explosion val="11"/>
          <c:dPt>
            <c:idx val="0"/>
            <c:spPr>
              <a:solidFill>
                <a:srgbClr val="FFFFFF"/>
              </a:solidFill>
              <a:ln w="12704">
                <a:solidFill>
                  <a:srgbClr val="000000"/>
                </a:solidFill>
                <a:prstDash val="solid"/>
              </a:ln>
            </c:spPr>
          </c:dPt>
          <c:dPt>
            <c:idx val="1"/>
            <c:explosion val="14"/>
          </c:dPt>
          <c:dPt>
            <c:idx val="2"/>
            <c:spPr>
              <a:solidFill>
                <a:srgbClr val="000000"/>
              </a:solidFill>
              <a:ln w="12704">
                <a:solidFill>
                  <a:srgbClr val="000000"/>
                </a:solidFill>
                <a:prstDash val="solid"/>
              </a:ln>
            </c:spPr>
          </c:dPt>
          <c:dLbls>
            <c:dLbl>
              <c:idx val="0"/>
              <c:layout>
                <c:manualLayout>
                  <c:x val="1.8228010102201899E-2"/>
                  <c:y val="5.2373235777263299E-2"/>
                </c:manualLayout>
              </c:layout>
              <c:tx>
                <c:rich>
                  <a:bodyPr/>
                  <a:lstStyle/>
                  <a:p>
                    <a:pPr>
                      <a:defRPr sz="800" b="0" i="0" u="none" strike="noStrike" baseline="0">
                        <a:solidFill>
                          <a:srgbClr val="000000"/>
                        </a:solidFill>
                        <a:latin typeface="Arial"/>
                        <a:ea typeface="Arial"/>
                        <a:cs typeface="Arial"/>
                      </a:defRPr>
                    </a:pPr>
                    <a:r>
                      <a:rPr lang="en-US"/>
                      <a:t>Triad
16%</a:t>
                    </a:r>
                  </a:p>
                </c:rich>
              </c:tx>
              <c:spPr>
                <a:noFill/>
                <a:ln w="25408">
                  <a:noFill/>
                </a:ln>
              </c:spPr>
              <c:dLblPos val="bestFit"/>
              <c:extLst>
                <c:ext xmlns:c15="http://schemas.microsoft.com/office/drawing/2012/chart" uri="{CE6537A1-D6FC-4f65-9D91-7224C49458BB}">
                  <c15:layout/>
                </c:ext>
              </c:extLst>
            </c:dLbl>
            <c:dLbl>
              <c:idx val="1"/>
              <c:layout>
                <c:manualLayout>
                  <c:x val="-2.9862444572874548E-2"/>
                  <c:y val="-2.7672240136452437E-2"/>
                </c:manualLayout>
              </c:layout>
              <c:tx>
                <c:rich>
                  <a:bodyPr/>
                  <a:lstStyle/>
                  <a:p>
                    <a:pPr>
                      <a:defRPr sz="800" b="0" i="0" u="none" strike="noStrike" baseline="0">
                        <a:solidFill>
                          <a:srgbClr val="000000"/>
                        </a:solidFill>
                        <a:latin typeface="Arial"/>
                        <a:ea typeface="Arial"/>
                        <a:cs typeface="Arial"/>
                      </a:defRPr>
                    </a:pPr>
                    <a:r>
                      <a:rPr lang="en-US"/>
                      <a:t>Third World
77%</a:t>
                    </a:r>
                  </a:p>
                </c:rich>
              </c:tx>
              <c:spPr>
                <a:noFill/>
                <a:ln w="25408">
                  <a:noFill/>
                </a:ln>
              </c:spPr>
              <c:dLblPos val="bestFit"/>
              <c:extLst>
                <c:ext xmlns:c15="http://schemas.microsoft.com/office/drawing/2012/chart" uri="{CE6537A1-D6FC-4f65-9D91-7224C49458BB}">
                  <c15:layout/>
                </c:ext>
              </c:extLst>
            </c:dLbl>
            <c:dLbl>
              <c:idx val="2"/>
              <c:layout>
                <c:manualLayout>
                  <c:x val="-1.7895695241011644E-2"/>
                  <c:y val="2.4089312860397546E-2"/>
                </c:manualLayout>
              </c:layout>
              <c:tx>
                <c:rich>
                  <a:bodyPr/>
                  <a:lstStyle/>
                  <a:p>
                    <a:pPr>
                      <a:defRPr sz="800" b="0" i="0" u="none" strike="noStrike" baseline="0">
                        <a:solidFill>
                          <a:srgbClr val="000000"/>
                        </a:solidFill>
                        <a:latin typeface="Arial"/>
                        <a:ea typeface="Arial"/>
                        <a:cs typeface="Arial"/>
                      </a:defRPr>
                    </a:pPr>
                    <a:r>
                      <a:rPr lang="en-GB"/>
                      <a:t>Central and Eastern Europe + Turkey and  Central Asia
7%</a:t>
                    </a:r>
                  </a:p>
                </c:rich>
              </c:tx>
              <c:spPr>
                <a:noFill/>
                <a:ln w="25408">
                  <a:noFill/>
                </a:ln>
              </c:spPr>
              <c:dLblPos val="bestFit"/>
              <c:extLst>
                <c:ext xmlns:c15="http://schemas.microsoft.com/office/drawing/2012/chart" uri="{CE6537A1-D6FC-4f65-9D91-7224C49458BB}">
                  <c15:layout/>
                </c:ext>
              </c:extLst>
            </c:dLbl>
            <c:numFmt formatCode="0%" sourceLinked="0"/>
            <c:spPr>
              <a:noFill/>
              <a:ln w="25408">
                <a:noFill/>
              </a:ln>
            </c:spPr>
            <c:txPr>
              <a:bodyPr/>
              <a:lstStyle/>
              <a:p>
                <a:pPr>
                  <a:defRPr sz="800" b="0" i="0" u="none" strike="noStrike" baseline="0">
                    <a:solidFill>
                      <a:srgbClr val="000000"/>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Feuil1!$A$1:$A$3</c:f>
              <c:strCache>
                <c:ptCount val="3"/>
                <c:pt idx="0">
                  <c:v>Triade</c:v>
                </c:pt>
                <c:pt idx="1">
                  <c:v>Tiers Monde</c:v>
                </c:pt>
                <c:pt idx="2">
                  <c:v>PECOT et Asie centrale</c:v>
                </c:pt>
              </c:strCache>
            </c:strRef>
          </c:cat>
          <c:val>
            <c:numRef>
              <c:f>Feuil1!$B$1:$B$3</c:f>
              <c:numCache>
                <c:formatCode>General</c:formatCode>
                <c:ptCount val="3"/>
                <c:pt idx="0">
                  <c:v>1030</c:v>
                </c:pt>
                <c:pt idx="1">
                  <c:v>5048</c:v>
                </c:pt>
                <c:pt idx="2">
                  <c:v>460</c:v>
                </c:pt>
              </c:numCache>
            </c:numRef>
          </c:val>
        </c:ser>
        <c:dLbls>
          <c:showCatName val="1"/>
          <c:showPercent val="1"/>
        </c:dLbls>
      </c:pie3DChart>
      <c:spPr>
        <a:noFill/>
        <a:ln w="25408">
          <a:noFill/>
        </a:ln>
      </c:spPr>
    </c:plotArea>
    <c:plotVisOnly val="1"/>
    <c:dispBlanksAs val="zero"/>
  </c:chart>
  <c:spPr>
    <a:solidFill>
      <a:srgbClr val="FFFFFF"/>
    </a:solidFill>
    <a:ln w="3176">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022" b="1" i="0" u="none" strike="noStrike" baseline="0">
                <a:solidFill>
                  <a:srgbClr val="000000"/>
                </a:solidFill>
                <a:latin typeface="Arial"/>
                <a:ea typeface="Arial"/>
                <a:cs typeface="Arial"/>
              </a:defRPr>
            </a:pPr>
            <a:r>
              <a:rPr lang="it-IT"/>
              <a:t>Figure 5.2. </a:t>
            </a:r>
            <a:r>
              <a:rPr lang="id-ID"/>
              <a:t>Distribution of wealth production 
(global GDP: $ 48,460 billion in 2006)</a:t>
            </a:r>
          </a:p>
        </c:rich>
      </c:tx>
      <c:layout>
        <c:manualLayout>
          <c:xMode val="edge"/>
          <c:yMode val="edge"/>
          <c:x val="0.2689873417721525"/>
          <c:y val="1.8957345971563982E-2"/>
        </c:manualLayout>
      </c:layout>
      <c:spPr>
        <a:noFill/>
        <a:ln w="25331">
          <a:noFill/>
        </a:ln>
      </c:spPr>
    </c:title>
    <c:view3D>
      <c:rotY val="210"/>
      <c:perspective val="0"/>
    </c:view3D>
    <c:plotArea>
      <c:layout>
        <c:manualLayout>
          <c:layoutTarget val="inner"/>
          <c:xMode val="edge"/>
          <c:yMode val="edge"/>
          <c:x val="0.15822781202123526"/>
          <c:y val="0.23797365502098414"/>
          <c:w val="0.84177218797876507"/>
          <c:h val="0.50144687637587582"/>
        </c:manualLayout>
      </c:layout>
      <c:pie3DChart>
        <c:varyColors val="1"/>
        <c:ser>
          <c:idx val="0"/>
          <c:order val="0"/>
          <c:spPr>
            <a:solidFill>
              <a:srgbClr val="9999FF"/>
            </a:solidFill>
            <a:ln w="12666">
              <a:solidFill>
                <a:srgbClr val="000000"/>
              </a:solidFill>
              <a:prstDash val="solid"/>
            </a:ln>
          </c:spPr>
          <c:explosion val="25"/>
          <c:dPt>
            <c:idx val="0"/>
            <c:spPr>
              <a:solidFill>
                <a:srgbClr val="FFFFFF"/>
              </a:solidFill>
              <a:ln w="12666">
                <a:solidFill>
                  <a:srgbClr val="000000"/>
                </a:solidFill>
                <a:prstDash val="solid"/>
              </a:ln>
            </c:spPr>
          </c:dPt>
          <c:dPt>
            <c:idx val="1"/>
            <c:spPr>
              <a:solidFill>
                <a:srgbClr val="FF6600"/>
              </a:solidFill>
              <a:ln w="12666">
                <a:solidFill>
                  <a:srgbClr val="000000"/>
                </a:solidFill>
                <a:prstDash val="solid"/>
              </a:ln>
            </c:spPr>
          </c:dPt>
          <c:dPt>
            <c:idx val="2"/>
            <c:spPr>
              <a:solidFill>
                <a:srgbClr val="000000"/>
              </a:solidFill>
              <a:ln w="12666">
                <a:solidFill>
                  <a:srgbClr val="000000"/>
                </a:solidFill>
                <a:prstDash val="solid"/>
              </a:ln>
            </c:spPr>
          </c:dPt>
          <c:dLbls>
            <c:dLbl>
              <c:idx val="0"/>
              <c:layout>
                <c:manualLayout>
                  <c:x val="-0.16619661505837285"/>
                  <c:y val="0.10602915002399572"/>
                </c:manualLayout>
              </c:layout>
              <c:tx>
                <c:rich>
                  <a:bodyPr/>
                  <a:lstStyle/>
                  <a:p>
                    <a:pPr>
                      <a:defRPr sz="848" b="0" i="0" u="none" strike="noStrike" baseline="0">
                        <a:solidFill>
                          <a:srgbClr val="000000"/>
                        </a:solidFill>
                        <a:latin typeface="Arial"/>
                        <a:ea typeface="Arial"/>
                        <a:cs typeface="Arial"/>
                      </a:defRPr>
                    </a:pPr>
                    <a:r>
                      <a:rPr lang="en-US"/>
                      <a:t>Triad
76%</a:t>
                    </a:r>
                  </a:p>
                </c:rich>
              </c:tx>
              <c:spPr>
                <a:noFill/>
                <a:ln w="25331">
                  <a:noFill/>
                </a:ln>
              </c:spPr>
              <c:dLblPos val="bestFit"/>
              <c:extLst>
                <c:ext xmlns:c15="http://schemas.microsoft.com/office/drawing/2012/chart" uri="{CE6537A1-D6FC-4f65-9D91-7224C49458BB}">
                  <c15:layout/>
                </c:ext>
              </c:extLst>
            </c:dLbl>
            <c:dLbl>
              <c:idx val="1"/>
              <c:layout>
                <c:manualLayout>
                  <c:x val="-1.5360087606494481E-2"/>
                  <c:y val="3.924995020978219E-2"/>
                </c:manualLayout>
              </c:layout>
              <c:tx>
                <c:rich>
                  <a:bodyPr/>
                  <a:lstStyle/>
                  <a:p>
                    <a:pPr>
                      <a:defRPr sz="848" b="0" i="0" u="none" strike="noStrike" baseline="0">
                        <a:solidFill>
                          <a:srgbClr val="000000"/>
                        </a:solidFill>
                        <a:latin typeface="Arial"/>
                        <a:ea typeface="Arial"/>
                        <a:cs typeface="Arial"/>
                      </a:defRPr>
                    </a:pPr>
                    <a:r>
                      <a:rPr lang="en-US"/>
                      <a:t>Third World
19%</a:t>
                    </a:r>
                  </a:p>
                </c:rich>
              </c:tx>
              <c:spPr>
                <a:noFill/>
                <a:ln w="25331">
                  <a:noFill/>
                </a:ln>
              </c:spPr>
              <c:dLblPos val="bestFit"/>
              <c:extLst>
                <c:ext xmlns:c15="http://schemas.microsoft.com/office/drawing/2012/chart" uri="{CE6537A1-D6FC-4f65-9D91-7224C49458BB}">
                  <c15:layout/>
                </c:ext>
              </c:extLst>
            </c:dLbl>
            <c:dLbl>
              <c:idx val="2"/>
              <c:layout>
                <c:manualLayout>
                  <c:x val="5.4642171026232103E-2"/>
                  <c:y val="3.9939863358623824E-2"/>
                </c:manualLayout>
              </c:layout>
              <c:tx>
                <c:rich>
                  <a:bodyPr/>
                  <a:lstStyle/>
                  <a:p>
                    <a:pPr>
                      <a:defRPr sz="848" b="0" i="0" u="none" strike="noStrike" baseline="0">
                        <a:solidFill>
                          <a:srgbClr val="000000"/>
                        </a:solidFill>
                        <a:latin typeface="Arial"/>
                        <a:ea typeface="Arial"/>
                        <a:cs typeface="Arial"/>
                      </a:defRPr>
                    </a:pPr>
                    <a:r>
                      <a:rPr lang="en-GB"/>
                      <a:t>Central and Eastern Europe + Turkey and  Central Asia
5%</a:t>
                    </a:r>
                  </a:p>
                </c:rich>
              </c:tx>
              <c:spPr>
                <a:noFill/>
                <a:ln w="25331">
                  <a:noFill/>
                </a:ln>
              </c:spPr>
              <c:dLblPos val="bestFit"/>
              <c:extLst>
                <c:ext xmlns:c15="http://schemas.microsoft.com/office/drawing/2012/chart" uri="{CE6537A1-D6FC-4f65-9D91-7224C49458BB}">
                  <c15:layout/>
                </c:ext>
              </c:extLst>
            </c:dLbl>
            <c:numFmt formatCode="0%" sourceLinked="0"/>
            <c:spPr>
              <a:noFill/>
              <a:ln w="25331">
                <a:noFill/>
              </a:ln>
            </c:spPr>
            <c:txPr>
              <a:bodyPr/>
              <a:lstStyle/>
              <a:p>
                <a:pPr>
                  <a:defRPr sz="848" b="0" i="0" u="none" strike="noStrike" baseline="0">
                    <a:solidFill>
                      <a:srgbClr val="000000"/>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'chap 1'!$A$17:$A$19</c:f>
              <c:strCache>
                <c:ptCount val="3"/>
                <c:pt idx="0">
                  <c:v>Triade</c:v>
                </c:pt>
                <c:pt idx="1">
                  <c:v>Tiers Monde</c:v>
                </c:pt>
                <c:pt idx="2">
                  <c:v>PECOT et Asie centrale</c:v>
                </c:pt>
              </c:strCache>
            </c:strRef>
          </c:cat>
          <c:val>
            <c:numRef>
              <c:f>'chap 1'!$B$17:$B$19</c:f>
              <c:numCache>
                <c:formatCode>General</c:formatCode>
                <c:ptCount val="3"/>
                <c:pt idx="0">
                  <c:v>36790</c:v>
                </c:pt>
                <c:pt idx="1">
                  <c:v>9170</c:v>
                </c:pt>
                <c:pt idx="2">
                  <c:v>2500</c:v>
                </c:pt>
              </c:numCache>
            </c:numRef>
          </c:val>
        </c:ser>
        <c:dLbls>
          <c:showCatName val="1"/>
          <c:showPercent val="1"/>
        </c:dLbls>
      </c:pie3DChart>
      <c:spPr>
        <a:noFill/>
        <a:ln w="25331">
          <a:noFill/>
        </a:ln>
      </c:spPr>
    </c:plotArea>
    <c:plotVisOnly val="1"/>
    <c:dispBlanksAs val="zero"/>
  </c:chart>
  <c:spPr>
    <a:solidFill>
      <a:srgbClr val="FFFFFF"/>
    </a:solidFill>
    <a:ln w="3166">
      <a:solidFill>
        <a:srgbClr val="000000"/>
      </a:solidFill>
      <a:prstDash val="solid"/>
    </a:ln>
  </c:spPr>
  <c:txPr>
    <a:bodyPr/>
    <a:lstStyle/>
    <a:p>
      <a:pPr>
        <a:defRPr sz="1047" b="0" i="0" u="none" strike="noStrike" baseline="0">
          <a:solidFill>
            <a:srgbClr val="000000"/>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77A57-7DCC-4CD1-B95A-1F87F0684BBB}" type="datetimeFigureOut">
              <a:rPr lang="id-ID" smtClean="0"/>
              <a:pPr/>
              <a:t>08/12/2020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C07C0-9E2A-4557-ACE9-F8B54C2B823B}" type="slidenum">
              <a:rPr lang="id-ID" smtClean="0"/>
              <a:pPr/>
              <a:t>‹#›</a:t>
            </a:fld>
            <a:endParaRPr lang="id-ID"/>
          </a:p>
        </p:txBody>
      </p:sp>
    </p:spTree>
    <p:extLst>
      <p:ext uri="{BB962C8B-B14F-4D97-AF65-F5344CB8AC3E}">
        <p14:creationId xmlns:p14="http://schemas.microsoft.com/office/powerpoint/2010/main" xmlns="" val="93101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4C07C0-9E2A-4557-ACE9-F8B54C2B823B}" type="slidenum">
              <a:rPr lang="id-ID" smtClean="0"/>
              <a:pPr/>
              <a:t>3</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DB53E8F-CAD7-4447-A2BC-4F4322F4B179}" type="slidenum">
              <a:rPr lang="id-ID" smtClean="0">
                <a:solidFill>
                  <a:prstClr val="black"/>
                </a:solidFill>
              </a:rPr>
              <a:pPr/>
              <a:t>16</a:t>
            </a:fld>
            <a:endParaRPr lang="id-ID">
              <a:solidFill>
                <a:prstClr val="black"/>
              </a:solidFill>
            </a:endParaRPr>
          </a:p>
        </p:txBody>
      </p:sp>
    </p:spTree>
    <p:extLst>
      <p:ext uri="{BB962C8B-B14F-4D97-AF65-F5344CB8AC3E}">
        <p14:creationId xmlns:p14="http://schemas.microsoft.com/office/powerpoint/2010/main" xmlns="" val="413304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617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630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119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5826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149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26645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347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661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70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105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1936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1827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4749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901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5041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6570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90252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65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5154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4594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068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577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12/8/2020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651666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009424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838200"/>
          </a:xfrm>
        </p:spPr>
        <p:txBody>
          <a:bodyPr>
            <a:normAutofit/>
          </a:bodyPr>
          <a:lstStyle/>
          <a:p>
            <a:pPr algn="ctr"/>
            <a:r>
              <a:rPr lang="it-IT" dirty="0" smtClean="0"/>
              <a:t>  </a:t>
            </a:r>
            <a:r>
              <a:rPr lang="it-IT" sz="4800" dirty="0" smtClean="0">
                <a:solidFill>
                  <a:srgbClr val="FF0000"/>
                </a:solidFill>
              </a:rPr>
              <a:t>PANCASILA</a:t>
            </a:r>
            <a:endParaRPr lang="id-ID" sz="4800" dirty="0">
              <a:solidFill>
                <a:srgbClr val="FF0000"/>
              </a:solidFill>
            </a:endParaRPr>
          </a:p>
        </p:txBody>
      </p:sp>
      <p:sp>
        <p:nvSpPr>
          <p:cNvPr id="3" name="Content Placeholder 2"/>
          <p:cNvSpPr>
            <a:spLocks noGrp="1"/>
          </p:cNvSpPr>
          <p:nvPr>
            <p:ph idx="1"/>
          </p:nvPr>
        </p:nvSpPr>
        <p:spPr>
          <a:xfrm>
            <a:off x="381000" y="2590800"/>
            <a:ext cx="8382000" cy="3962400"/>
          </a:xfrm>
        </p:spPr>
        <p:txBody>
          <a:bodyPr>
            <a:normAutofit/>
          </a:bodyPr>
          <a:lstStyle/>
          <a:p>
            <a:pPr marL="0" indent="0" algn="ctr">
              <a:lnSpc>
                <a:spcPct val="150000"/>
              </a:lnSpc>
              <a:buNone/>
            </a:pPr>
            <a:r>
              <a:rPr lang="it-IT" b="1" dirty="0" smtClean="0">
                <a:solidFill>
                  <a:srgbClr val="002060"/>
                </a:solidFill>
              </a:rPr>
              <a:t>&amp;</a:t>
            </a:r>
          </a:p>
          <a:p>
            <a:pPr marL="0" indent="0" algn="ctr">
              <a:lnSpc>
                <a:spcPct val="150000"/>
              </a:lnSpc>
              <a:buNone/>
            </a:pPr>
            <a:r>
              <a:rPr lang="it-IT" sz="4400" b="1" dirty="0" smtClean="0">
                <a:solidFill>
                  <a:schemeClr val="accent2">
                    <a:lumMod val="75000"/>
                  </a:schemeClr>
                </a:solidFill>
              </a:rPr>
              <a:t>PRAHARA </a:t>
            </a:r>
          </a:p>
          <a:p>
            <a:pPr marL="0" indent="0" algn="ctr">
              <a:lnSpc>
                <a:spcPct val="150000"/>
              </a:lnSpc>
              <a:buNone/>
            </a:pPr>
            <a:r>
              <a:rPr lang="it-IT" sz="3200" b="1" dirty="0" smtClean="0">
                <a:solidFill>
                  <a:srgbClr val="002060"/>
                </a:solidFill>
              </a:rPr>
              <a:t>SISTEM EKONOMI PASAR </a:t>
            </a:r>
            <a:r>
              <a:rPr lang="it-IT" sz="3200" b="1" dirty="0" smtClean="0">
                <a:solidFill>
                  <a:srgbClr val="002060"/>
                </a:solidFill>
              </a:rPr>
              <a:t>BEBAS</a:t>
            </a:r>
          </a:p>
          <a:p>
            <a:pPr marL="0" indent="0" algn="ctr">
              <a:lnSpc>
                <a:spcPct val="150000"/>
              </a:lnSpc>
              <a:buNone/>
            </a:pPr>
            <a:r>
              <a:rPr lang="it-IT" sz="1400" b="1" dirty="0" smtClean="0">
                <a:solidFill>
                  <a:schemeClr val="accent1"/>
                </a:solidFill>
              </a:rPr>
              <a:t>Oleh Dr Alexander Jebadu SVD</a:t>
            </a:r>
          </a:p>
          <a:p>
            <a:pPr marL="0" indent="0" algn="ctr">
              <a:lnSpc>
                <a:spcPct val="150000"/>
              </a:lnSpc>
              <a:buNone/>
            </a:pPr>
            <a:r>
              <a:rPr lang="it-IT" sz="1400" b="1" dirty="0" smtClean="0">
                <a:solidFill>
                  <a:schemeClr val="accent1"/>
                </a:solidFill>
              </a:rPr>
              <a:t>STFK LEDALERO, 1 OKTOBER 2016 </a:t>
            </a:r>
            <a:endParaRPr lang="it-IT" sz="1400" b="1" dirty="0" smtClean="0">
              <a:solidFill>
                <a:schemeClr val="accent1"/>
              </a:solidFill>
            </a:endParaRPr>
          </a:p>
        </p:txBody>
      </p:sp>
    </p:spTree>
    <p:extLst>
      <p:ext uri="{BB962C8B-B14F-4D97-AF65-F5344CB8AC3E}">
        <p14:creationId xmlns:p14="http://schemas.microsoft.com/office/powerpoint/2010/main" xmlns="" val="39041704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style>
          <a:lnRef idx="0">
            <a:schemeClr val="accent2"/>
          </a:lnRef>
          <a:fillRef idx="3">
            <a:schemeClr val="accent2"/>
          </a:fillRef>
          <a:effectRef idx="3">
            <a:schemeClr val="accent2"/>
          </a:effectRef>
          <a:fontRef idx="minor">
            <a:schemeClr val="lt1"/>
          </a:fontRef>
        </p:style>
        <p:txBody>
          <a:bodyPr>
            <a:noAutofit/>
          </a:bodyPr>
          <a:lstStyle/>
          <a:p>
            <a:r>
              <a:rPr lang="en-US" sz="3200" b="1" dirty="0" smtClean="0"/>
              <a:t>3. </a:t>
            </a:r>
            <a:r>
              <a:rPr lang="en-US" sz="3200" b="1" dirty="0" err="1" smtClean="0"/>
              <a:t>Korupsi</a:t>
            </a:r>
            <a:r>
              <a:rPr lang="en-US" sz="3200" b="1" dirty="0" smtClean="0"/>
              <a:t> </a:t>
            </a:r>
            <a:r>
              <a:rPr lang="en-US" sz="3200" b="1" dirty="0" err="1" smtClean="0"/>
              <a:t>Publik</a:t>
            </a:r>
            <a:r>
              <a:rPr lang="en-US" sz="3200" b="1" dirty="0" smtClean="0"/>
              <a:t> </a:t>
            </a:r>
            <a:r>
              <a:rPr lang="en-US" sz="3200" b="1" dirty="0" err="1" smtClean="0"/>
              <a:t>Merajalela</a:t>
            </a:r>
            <a:r>
              <a:rPr lang="en-US" sz="3200" b="1" dirty="0" smtClean="0"/>
              <a:t> </a:t>
            </a:r>
            <a:endParaRPr lang="id-ID" sz="3200" b="1" dirty="0"/>
          </a:p>
        </p:txBody>
      </p:sp>
      <p:sp>
        <p:nvSpPr>
          <p:cNvPr id="3" name="Content Placeholder 2"/>
          <p:cNvSpPr>
            <a:spLocks noGrp="1"/>
          </p:cNvSpPr>
          <p:nvPr>
            <p:ph idx="1"/>
          </p:nvPr>
        </p:nvSpPr>
        <p:spPr/>
        <p:txBody>
          <a:bodyPr/>
          <a:lstStyle/>
          <a:p>
            <a:endParaRPr lang="id-ID" dirty="0"/>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1" y="1371600"/>
            <a:ext cx="8839200" cy="533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219200" y="3048000"/>
            <a:ext cx="2971800" cy="12954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Lembaga</a:t>
            </a:r>
            <a:r>
              <a:rPr lang="en-US" sz="1200" dirty="0" smtClean="0"/>
              <a:t> paling </a:t>
            </a:r>
            <a:r>
              <a:rPr lang="en-US" sz="1200" dirty="0" err="1" smtClean="0"/>
              <a:t>korup</a:t>
            </a:r>
            <a:r>
              <a:rPr lang="en-US" sz="1200" dirty="0" smtClean="0"/>
              <a:t> </a:t>
            </a:r>
            <a:r>
              <a:rPr lang="en-US" sz="1200" dirty="0" err="1" smtClean="0"/>
              <a:t>di</a:t>
            </a:r>
            <a:r>
              <a:rPr lang="en-US" sz="1200" dirty="0" smtClean="0"/>
              <a:t> RI:</a:t>
            </a:r>
          </a:p>
          <a:p>
            <a:pPr marL="342900" indent="-342900" algn="ctr">
              <a:buAutoNum type="arabicParenR"/>
            </a:pPr>
            <a:r>
              <a:rPr lang="en-US" sz="1200" dirty="0" err="1" smtClean="0"/>
              <a:t>Kepolisian</a:t>
            </a:r>
            <a:r>
              <a:rPr lang="en-US" sz="1200" dirty="0" smtClean="0"/>
              <a:t>, 2) </a:t>
            </a:r>
            <a:r>
              <a:rPr lang="en-US" sz="1200" dirty="0" err="1" smtClean="0"/>
              <a:t>Sistem</a:t>
            </a:r>
            <a:r>
              <a:rPr lang="en-US" sz="1200" dirty="0" smtClean="0"/>
              <a:t> </a:t>
            </a:r>
            <a:r>
              <a:rPr lang="en-US" sz="1200" dirty="0" err="1" smtClean="0"/>
              <a:t>Peradilan</a:t>
            </a:r>
            <a:r>
              <a:rPr lang="en-US" sz="1200" dirty="0" smtClean="0"/>
              <a:t>, 3) DPR &amp; </a:t>
            </a:r>
            <a:r>
              <a:rPr lang="en-US" sz="1200" dirty="0" err="1" smtClean="0"/>
              <a:t>Parpol</a:t>
            </a:r>
            <a:r>
              <a:rPr lang="en-US" sz="1200" dirty="0" smtClean="0"/>
              <a:t> &amp; 4) </a:t>
            </a:r>
            <a:r>
              <a:rPr lang="en-US" sz="1200" dirty="0" err="1" smtClean="0"/>
              <a:t>Birokrasi</a:t>
            </a:r>
            <a:r>
              <a:rPr lang="en-US" sz="1200" dirty="0" smtClean="0"/>
              <a:t>: </a:t>
            </a:r>
            <a:r>
              <a:rPr lang="en-US" sz="1200" dirty="0" err="1" smtClean="0"/>
              <a:t>pembangunn</a:t>
            </a:r>
            <a:r>
              <a:rPr lang="en-US" sz="1200" dirty="0" smtClean="0"/>
              <a:t> </a:t>
            </a:r>
            <a:r>
              <a:rPr lang="en-US" sz="1200" dirty="0" err="1" smtClean="0"/>
              <a:t>infrastruktur</a:t>
            </a:r>
            <a:r>
              <a:rPr lang="en-US" sz="1200" dirty="0" smtClean="0"/>
              <a:t>, </a:t>
            </a:r>
            <a:r>
              <a:rPr lang="en-US" sz="1200" dirty="0" err="1" smtClean="0"/>
              <a:t>perizinan</a:t>
            </a:r>
            <a:r>
              <a:rPr lang="en-US" sz="1200" dirty="0" smtClean="0"/>
              <a:t>, &amp; </a:t>
            </a:r>
            <a:r>
              <a:rPr lang="en-US" sz="1200" dirty="0" err="1" smtClean="0"/>
              <a:t>exploitasi</a:t>
            </a:r>
            <a:r>
              <a:rPr lang="en-US" sz="1200" dirty="0" smtClean="0"/>
              <a:t> </a:t>
            </a:r>
            <a:r>
              <a:rPr lang="en-US" sz="1200" dirty="0" err="1" smtClean="0"/>
              <a:t>sumber</a:t>
            </a:r>
            <a:r>
              <a:rPr lang="en-US" sz="1200" dirty="0" smtClean="0"/>
              <a:t> </a:t>
            </a:r>
            <a:r>
              <a:rPr lang="en-US" sz="1200" dirty="0" err="1" smtClean="0"/>
              <a:t>daya</a:t>
            </a:r>
            <a:r>
              <a:rPr lang="en-US" sz="1200" dirty="0" smtClean="0"/>
              <a:t> </a:t>
            </a:r>
            <a:r>
              <a:rPr lang="en-US" sz="1200" dirty="0" err="1" smtClean="0"/>
              <a:t>alam</a:t>
            </a:r>
            <a:r>
              <a:rPr lang="en-US" sz="1200" dirty="0" smtClean="0"/>
              <a:t>.</a:t>
            </a:r>
          </a:p>
        </p:txBody>
      </p:sp>
      <p:sp>
        <p:nvSpPr>
          <p:cNvPr id="6" name="Rounded Rectangle 5"/>
          <p:cNvSpPr/>
          <p:nvPr/>
        </p:nvSpPr>
        <p:spPr>
          <a:xfrm>
            <a:off x="5029200" y="3124200"/>
            <a:ext cx="3124200" cy="12192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Sejak</a:t>
            </a:r>
            <a:r>
              <a:rPr lang="en-US" dirty="0" smtClean="0"/>
              <a:t> DESENTRALISASI </a:t>
            </a:r>
            <a:r>
              <a:rPr lang="en-US" dirty="0" err="1" smtClean="0"/>
              <a:t>tahun</a:t>
            </a:r>
            <a:r>
              <a:rPr lang="en-US" dirty="0" smtClean="0"/>
              <a:t> 1999, </a:t>
            </a:r>
            <a:r>
              <a:rPr lang="en-US" dirty="0" err="1" smtClean="0"/>
              <a:t>korupsi</a:t>
            </a:r>
            <a:r>
              <a:rPr lang="en-US" dirty="0" smtClean="0"/>
              <a:t> </a:t>
            </a:r>
            <a:r>
              <a:rPr lang="en-US" dirty="0" err="1" smtClean="0"/>
              <a:t>ikut</a:t>
            </a:r>
            <a:r>
              <a:rPr lang="en-US" dirty="0" smtClean="0"/>
              <a:t> TERDESENTRALISASI!</a:t>
            </a:r>
            <a:endParaRPr lang="en-US" dirty="0"/>
          </a:p>
        </p:txBody>
      </p:sp>
    </p:spTree>
    <p:extLst>
      <p:ext uri="{BB962C8B-B14F-4D97-AF65-F5344CB8AC3E}">
        <p14:creationId xmlns="" xmlns:p14="http://schemas.microsoft.com/office/powerpoint/2010/main" val="27200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 calcmode="lin" valueType="num">
                                      <p:cBhvr additive="base">
                                        <p:cTn id="2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6">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a:solidFill>
            <a:schemeClr val="accent6">
              <a:lumMod val="75000"/>
            </a:schemeClr>
          </a:solidFill>
        </p:spPr>
        <p:txBody>
          <a:bodyPr>
            <a:normAutofit fontScale="90000"/>
          </a:bodyPr>
          <a:lstStyle/>
          <a:p>
            <a:r>
              <a:rPr lang="en-US" dirty="0" smtClean="0"/>
              <a:t>4. </a:t>
            </a:r>
            <a:r>
              <a:rPr lang="en-US" dirty="0" err="1" smtClean="0"/>
              <a:t>Pelanggaran</a:t>
            </a:r>
            <a:r>
              <a:rPr lang="en-US" dirty="0" smtClean="0"/>
              <a:t> HAM Yang </a:t>
            </a:r>
            <a:r>
              <a:rPr lang="en-US" dirty="0" err="1" smtClean="0"/>
              <a:t>Merajalela</a:t>
            </a:r>
            <a:endParaRPr lang="en-US" dirty="0"/>
          </a:p>
        </p:txBody>
      </p:sp>
      <p:sp>
        <p:nvSpPr>
          <p:cNvPr id="3" name="Content Placeholder 2"/>
          <p:cNvSpPr>
            <a:spLocks noGrp="1"/>
          </p:cNvSpPr>
          <p:nvPr>
            <p:ph idx="1"/>
          </p:nvPr>
        </p:nvSpPr>
        <p:spPr>
          <a:xfrm>
            <a:off x="152400" y="1143000"/>
            <a:ext cx="8686800" cy="5334000"/>
          </a:xfrm>
          <a:ln>
            <a:solidFill>
              <a:schemeClr val="accent6">
                <a:lumMod val="75000"/>
              </a:schemeClr>
            </a:solidFill>
          </a:ln>
        </p:spPr>
        <p:txBody>
          <a:bodyPr>
            <a:normAutofit fontScale="85000" lnSpcReduction="10000"/>
          </a:bodyPr>
          <a:lstStyle/>
          <a:p>
            <a:r>
              <a:rPr lang="en-US" dirty="0" err="1" smtClean="0"/>
              <a:t>Meski</a:t>
            </a:r>
            <a:r>
              <a:rPr lang="en-US" dirty="0" smtClean="0"/>
              <a:t> RI </a:t>
            </a:r>
            <a:r>
              <a:rPr lang="en-US" dirty="0" err="1" smtClean="0"/>
              <a:t>sdh</a:t>
            </a:r>
            <a:r>
              <a:rPr lang="en-US" dirty="0" smtClean="0"/>
              <a:t> </a:t>
            </a:r>
            <a:r>
              <a:rPr lang="en-US" dirty="0" err="1" smtClean="0"/>
              <a:t>ratifikasi</a:t>
            </a:r>
            <a:r>
              <a:rPr lang="en-US" dirty="0" smtClean="0"/>
              <a:t> 10 </a:t>
            </a:r>
            <a:r>
              <a:rPr lang="en-US" dirty="0" err="1" smtClean="0"/>
              <a:t>dari</a:t>
            </a:r>
            <a:r>
              <a:rPr lang="en-US" dirty="0" smtClean="0"/>
              <a:t> 14 </a:t>
            </a:r>
            <a:r>
              <a:rPr lang="en-US" dirty="0" err="1" smtClean="0"/>
              <a:t>instrumen</a:t>
            </a:r>
            <a:r>
              <a:rPr lang="en-US" dirty="0" smtClean="0"/>
              <a:t> HAM </a:t>
            </a:r>
            <a:r>
              <a:rPr lang="en-US" dirty="0" err="1" smtClean="0"/>
              <a:t>yg</a:t>
            </a:r>
            <a:r>
              <a:rPr lang="en-US" dirty="0" smtClean="0"/>
              <a:t> </a:t>
            </a:r>
            <a:r>
              <a:rPr lang="en-US" dirty="0" err="1" smtClean="0"/>
              <a:t>dikeluarkan</a:t>
            </a:r>
            <a:r>
              <a:rPr lang="en-US" dirty="0" smtClean="0"/>
              <a:t> PBB, Indonesia </a:t>
            </a:r>
            <a:r>
              <a:rPr lang="en-US" dirty="0" err="1" smtClean="0"/>
              <a:t>tetap</a:t>
            </a:r>
            <a:r>
              <a:rPr lang="en-US" dirty="0" smtClean="0"/>
              <a:t> </a:t>
            </a:r>
            <a:r>
              <a:rPr lang="en-US" dirty="0" err="1" smtClean="0"/>
              <a:t>dicatat</a:t>
            </a:r>
            <a:r>
              <a:rPr lang="en-US" dirty="0" smtClean="0"/>
              <a:t> </a:t>
            </a:r>
            <a:r>
              <a:rPr lang="en-US" dirty="0" err="1" smtClean="0"/>
              <a:t>sbg</a:t>
            </a:r>
            <a:r>
              <a:rPr lang="en-US" dirty="0" smtClean="0"/>
              <a:t> 1 </a:t>
            </a:r>
            <a:r>
              <a:rPr lang="en-US" dirty="0" err="1" smtClean="0"/>
              <a:t>negara</a:t>
            </a:r>
            <a:r>
              <a:rPr lang="en-US" dirty="0" smtClean="0"/>
              <a:t> </a:t>
            </a:r>
            <a:r>
              <a:rPr lang="en-US" dirty="0" err="1" smtClean="0"/>
              <a:t>pelanggaran</a:t>
            </a:r>
            <a:r>
              <a:rPr lang="en-US" dirty="0" smtClean="0"/>
              <a:t> HAM </a:t>
            </a:r>
            <a:r>
              <a:rPr lang="en-US" dirty="0" err="1" smtClean="0"/>
              <a:t>berat</a:t>
            </a:r>
            <a:r>
              <a:rPr lang="en-US" dirty="0" smtClean="0"/>
              <a:t> </a:t>
            </a:r>
            <a:r>
              <a:rPr lang="en-US" dirty="0" err="1" smtClean="0"/>
              <a:t>di</a:t>
            </a:r>
            <a:r>
              <a:rPr lang="en-US" dirty="0" smtClean="0"/>
              <a:t> </a:t>
            </a:r>
            <a:r>
              <a:rPr lang="en-US" dirty="0" err="1" smtClean="0"/>
              <a:t>dunia</a:t>
            </a:r>
            <a:r>
              <a:rPr lang="en-US" dirty="0" smtClean="0"/>
              <a:t>.</a:t>
            </a:r>
          </a:p>
          <a:p>
            <a:r>
              <a:rPr lang="en-US" dirty="0" smtClean="0"/>
              <a:t>32 </a:t>
            </a:r>
            <a:r>
              <a:rPr lang="en-US" dirty="0" err="1" smtClean="0"/>
              <a:t>tahun</a:t>
            </a:r>
            <a:r>
              <a:rPr lang="en-US" dirty="0" smtClean="0"/>
              <a:t> </a:t>
            </a:r>
            <a:r>
              <a:rPr lang="en-US" dirty="0" err="1" smtClean="0"/>
              <a:t>Rezim</a:t>
            </a:r>
            <a:r>
              <a:rPr lang="en-US" dirty="0" smtClean="0"/>
              <a:t> </a:t>
            </a:r>
            <a:r>
              <a:rPr lang="en-US" dirty="0" err="1" smtClean="0"/>
              <a:t>Orba</a:t>
            </a:r>
            <a:r>
              <a:rPr lang="en-US" dirty="0" smtClean="0"/>
              <a:t> </a:t>
            </a:r>
            <a:r>
              <a:rPr lang="en-US" dirty="0" err="1" smtClean="0"/>
              <a:t>penuh</a:t>
            </a:r>
            <a:r>
              <a:rPr lang="en-US" dirty="0" smtClean="0"/>
              <a:t> </a:t>
            </a:r>
            <a:r>
              <a:rPr lang="en-US" dirty="0" err="1" smtClean="0"/>
              <a:t>dgn</a:t>
            </a:r>
            <a:r>
              <a:rPr lang="en-US" dirty="0" smtClean="0"/>
              <a:t> </a:t>
            </a:r>
            <a:r>
              <a:rPr lang="en-US" dirty="0" err="1" smtClean="0"/>
              <a:t>pelanggaran</a:t>
            </a:r>
            <a:r>
              <a:rPr lang="en-US" dirty="0" smtClean="0"/>
              <a:t> HAM </a:t>
            </a:r>
            <a:r>
              <a:rPr lang="en-US" dirty="0" err="1" smtClean="0"/>
              <a:t>berat</a:t>
            </a:r>
            <a:r>
              <a:rPr lang="en-US" dirty="0" smtClean="0"/>
              <a:t>.</a:t>
            </a:r>
          </a:p>
          <a:p>
            <a:r>
              <a:rPr lang="en-US" dirty="0" err="1" smtClean="0"/>
              <a:t>Baik</a:t>
            </a:r>
            <a:r>
              <a:rPr lang="en-US" dirty="0" smtClean="0"/>
              <a:t> </a:t>
            </a:r>
            <a:r>
              <a:rPr lang="en-US" dirty="0" err="1" smtClean="0"/>
              <a:t>selama</a:t>
            </a:r>
            <a:r>
              <a:rPr lang="en-US" dirty="0" smtClean="0"/>
              <a:t> </a:t>
            </a:r>
            <a:r>
              <a:rPr lang="en-US" dirty="0" err="1" smtClean="0"/>
              <a:t>Orba</a:t>
            </a:r>
            <a:r>
              <a:rPr lang="en-US" dirty="0" smtClean="0"/>
              <a:t> </a:t>
            </a:r>
            <a:r>
              <a:rPr lang="en-US" dirty="0" err="1" smtClean="0"/>
              <a:t>maupun</a:t>
            </a:r>
            <a:r>
              <a:rPr lang="en-US" dirty="0" smtClean="0"/>
              <a:t> </a:t>
            </a:r>
            <a:r>
              <a:rPr lang="en-US" dirty="0" err="1" smtClean="0"/>
              <a:t>selama</a:t>
            </a:r>
            <a:r>
              <a:rPr lang="en-US" dirty="0" smtClean="0"/>
              <a:t> </a:t>
            </a:r>
            <a:r>
              <a:rPr lang="en-US" dirty="0" err="1" smtClean="0"/>
              <a:t>Reformasi</a:t>
            </a:r>
            <a:r>
              <a:rPr lang="en-US" dirty="0" smtClean="0"/>
              <a:t> </a:t>
            </a:r>
            <a:r>
              <a:rPr lang="en-US" dirty="0" err="1" smtClean="0"/>
              <a:t>ini</a:t>
            </a:r>
            <a:r>
              <a:rPr lang="en-US" dirty="0" smtClean="0"/>
              <a:t>, </a:t>
            </a:r>
            <a:r>
              <a:rPr lang="en-US" b="1" dirty="0" err="1" smtClean="0"/>
              <a:t>pelaku</a:t>
            </a:r>
            <a:r>
              <a:rPr lang="en-US" b="1" dirty="0" smtClean="0"/>
              <a:t> </a:t>
            </a:r>
            <a:r>
              <a:rPr lang="en-US" b="1" dirty="0" err="1" smtClean="0"/>
              <a:t>utama</a:t>
            </a:r>
            <a:r>
              <a:rPr lang="en-US" b="1" dirty="0" smtClean="0"/>
              <a:t> </a:t>
            </a:r>
            <a:r>
              <a:rPr lang="en-US" b="1" dirty="0" err="1" smtClean="0"/>
              <a:t>pelanggar</a:t>
            </a:r>
            <a:r>
              <a:rPr lang="en-US" b="1" dirty="0" smtClean="0"/>
              <a:t> HAM</a:t>
            </a:r>
            <a:r>
              <a:rPr lang="en-US" dirty="0" smtClean="0"/>
              <a:t> </a:t>
            </a:r>
            <a:r>
              <a:rPr lang="en-US" dirty="0" err="1" smtClean="0"/>
              <a:t>di</a:t>
            </a:r>
            <a:r>
              <a:rPr lang="en-US" dirty="0" smtClean="0"/>
              <a:t> Indonesia </a:t>
            </a:r>
            <a:r>
              <a:rPr lang="en-US" dirty="0" err="1" smtClean="0"/>
              <a:t>adalah</a:t>
            </a:r>
            <a:r>
              <a:rPr lang="en-US" dirty="0" smtClean="0"/>
              <a:t> 3 </a:t>
            </a:r>
            <a:r>
              <a:rPr lang="en-US" dirty="0" err="1" smtClean="0"/>
              <a:t>serangkai</a:t>
            </a:r>
            <a:r>
              <a:rPr lang="en-US" dirty="0" smtClean="0"/>
              <a:t>: </a:t>
            </a:r>
            <a:r>
              <a:rPr lang="en-US" b="1" dirty="0" err="1" smtClean="0"/>
              <a:t>pemerintah</a:t>
            </a:r>
            <a:r>
              <a:rPr lang="en-US" b="1" dirty="0" smtClean="0"/>
              <a:t>, </a:t>
            </a:r>
            <a:r>
              <a:rPr lang="en-US" b="1" dirty="0" err="1" smtClean="0"/>
              <a:t>militer</a:t>
            </a:r>
            <a:r>
              <a:rPr lang="en-US" b="1" dirty="0" smtClean="0"/>
              <a:t> &amp; </a:t>
            </a:r>
            <a:r>
              <a:rPr lang="en-US" b="1" dirty="0" err="1" smtClean="0"/>
              <a:t>perusahaan</a:t>
            </a:r>
            <a:r>
              <a:rPr lang="en-US" dirty="0" smtClean="0"/>
              <a:t>. </a:t>
            </a:r>
          </a:p>
          <a:p>
            <a:r>
              <a:rPr lang="en-US" b="1" dirty="0" err="1" smtClean="0"/>
              <a:t>Akar</a:t>
            </a:r>
            <a:r>
              <a:rPr lang="en-US" b="1" dirty="0" smtClean="0"/>
              <a:t> </a:t>
            </a:r>
            <a:r>
              <a:rPr lang="en-US" b="1" dirty="0" err="1" smtClean="0"/>
              <a:t>utama</a:t>
            </a:r>
            <a:r>
              <a:rPr lang="en-US" b="1" dirty="0" smtClean="0"/>
              <a:t> </a:t>
            </a:r>
            <a:r>
              <a:rPr lang="en-US" dirty="0" err="1" smtClean="0"/>
              <a:t>pelanggaran</a:t>
            </a:r>
            <a:r>
              <a:rPr lang="en-US" dirty="0" smtClean="0"/>
              <a:t> HAM: </a:t>
            </a:r>
            <a:r>
              <a:rPr lang="en-US" dirty="0" err="1" smtClean="0"/>
              <a:t>berhubungan</a:t>
            </a:r>
            <a:r>
              <a:rPr lang="en-US" dirty="0" smtClean="0"/>
              <a:t> </a:t>
            </a:r>
            <a:r>
              <a:rPr lang="en-US" dirty="0" err="1" smtClean="0"/>
              <a:t>dgn</a:t>
            </a:r>
            <a:r>
              <a:rPr lang="en-US" dirty="0" smtClean="0"/>
              <a:t> </a:t>
            </a:r>
            <a:r>
              <a:rPr lang="en-US" b="1" dirty="0" err="1" smtClean="0"/>
              <a:t>perampasan</a:t>
            </a:r>
            <a:r>
              <a:rPr lang="en-US" b="1" dirty="0" smtClean="0"/>
              <a:t> </a:t>
            </a:r>
            <a:r>
              <a:rPr lang="en-US" b="1" dirty="0" err="1" smtClean="0"/>
              <a:t>tanah</a:t>
            </a:r>
            <a:r>
              <a:rPr lang="en-US" b="1" dirty="0" smtClean="0"/>
              <a:t> &amp; </a:t>
            </a:r>
            <a:r>
              <a:rPr lang="en-US" b="1" dirty="0" err="1" smtClean="0"/>
              <a:t>sumber-sumber</a:t>
            </a:r>
            <a:r>
              <a:rPr lang="en-US" b="1" dirty="0" smtClean="0"/>
              <a:t> </a:t>
            </a:r>
            <a:r>
              <a:rPr lang="en-US" b="1" dirty="0" err="1" smtClean="0"/>
              <a:t>daya</a:t>
            </a:r>
            <a:r>
              <a:rPr lang="en-US" b="1" dirty="0" smtClean="0"/>
              <a:t> </a:t>
            </a:r>
            <a:r>
              <a:rPr lang="en-US" b="1" dirty="0" err="1" smtClean="0"/>
              <a:t>alam</a:t>
            </a:r>
            <a:r>
              <a:rPr lang="en-US" b="1" dirty="0" smtClean="0"/>
              <a:t> </a:t>
            </a:r>
            <a:r>
              <a:rPr lang="en-US" dirty="0" err="1" smtClean="0"/>
              <a:t>yg</a:t>
            </a:r>
            <a:r>
              <a:rPr lang="en-US" dirty="0" smtClean="0"/>
              <a:t> </a:t>
            </a:r>
            <a:r>
              <a:rPr lang="en-US" dirty="0" err="1" smtClean="0"/>
              <a:t>umumnya</a:t>
            </a:r>
            <a:r>
              <a:rPr lang="en-US" dirty="0" smtClean="0"/>
              <a:t> </a:t>
            </a:r>
            <a:r>
              <a:rPr lang="en-US" dirty="0" err="1" smtClean="0"/>
              <a:t>ada</a:t>
            </a:r>
            <a:r>
              <a:rPr lang="en-US" dirty="0" smtClean="0"/>
              <a:t> </a:t>
            </a:r>
            <a:r>
              <a:rPr lang="en-US" dirty="0" err="1" smtClean="0"/>
              <a:t>di</a:t>
            </a:r>
            <a:r>
              <a:rPr lang="en-US" dirty="0" smtClean="0"/>
              <a:t> </a:t>
            </a:r>
            <a:r>
              <a:rPr lang="en-US" dirty="0" err="1" smtClean="0"/>
              <a:t>lahan</a:t>
            </a:r>
            <a:r>
              <a:rPr lang="en-US" dirty="0" smtClean="0"/>
              <a:t> </a:t>
            </a:r>
            <a:r>
              <a:rPr lang="en-US" dirty="0" err="1" smtClean="0"/>
              <a:t>pertanian</a:t>
            </a:r>
            <a:r>
              <a:rPr lang="en-US" dirty="0" smtClean="0"/>
              <a:t> </a:t>
            </a:r>
            <a:r>
              <a:rPr lang="en-US" dirty="0" err="1" smtClean="0"/>
              <a:t>masyarakat</a:t>
            </a:r>
            <a:r>
              <a:rPr lang="en-US" dirty="0" smtClean="0"/>
              <a:t> </a:t>
            </a:r>
            <a:r>
              <a:rPr lang="en-US" dirty="0" err="1" smtClean="0"/>
              <a:t>desa</a:t>
            </a:r>
            <a:r>
              <a:rPr lang="en-US" dirty="0" smtClean="0"/>
              <a:t>.</a:t>
            </a:r>
          </a:p>
          <a:p>
            <a:r>
              <a:rPr lang="en-US" dirty="0" err="1" smtClean="0"/>
              <a:t>Konflik</a:t>
            </a:r>
            <a:r>
              <a:rPr lang="en-US" dirty="0" smtClean="0"/>
              <a:t> Aceh, Ambon, </a:t>
            </a:r>
            <a:r>
              <a:rPr lang="en-US" dirty="0" err="1" smtClean="0"/>
              <a:t>Sampit</a:t>
            </a:r>
            <a:r>
              <a:rPr lang="en-US" dirty="0" smtClean="0"/>
              <a:t>, </a:t>
            </a:r>
            <a:r>
              <a:rPr lang="en-US" dirty="0" err="1" smtClean="0"/>
              <a:t>Poso</a:t>
            </a:r>
            <a:r>
              <a:rPr lang="en-US" dirty="0" smtClean="0"/>
              <a:t>, Papua etc </a:t>
            </a:r>
            <a:r>
              <a:rPr lang="en-US" dirty="0" err="1" smtClean="0"/>
              <a:t>punya</a:t>
            </a:r>
            <a:r>
              <a:rPr lang="en-US" dirty="0" smtClean="0"/>
              <a:t> </a:t>
            </a:r>
            <a:r>
              <a:rPr lang="en-US" dirty="0" err="1" smtClean="0"/>
              <a:t>benang</a:t>
            </a:r>
            <a:r>
              <a:rPr lang="en-US" dirty="0" smtClean="0"/>
              <a:t> </a:t>
            </a:r>
            <a:r>
              <a:rPr lang="en-US" dirty="0" err="1" smtClean="0"/>
              <a:t>merah</a:t>
            </a:r>
            <a:r>
              <a:rPr lang="en-US" dirty="0" smtClean="0"/>
              <a:t> </a:t>
            </a:r>
            <a:r>
              <a:rPr lang="en-US" dirty="0" err="1" smtClean="0"/>
              <a:t>yg</a:t>
            </a:r>
            <a:r>
              <a:rPr lang="en-US" dirty="0" smtClean="0"/>
              <a:t> </a:t>
            </a:r>
            <a:r>
              <a:rPr lang="en-US" dirty="0" err="1" smtClean="0"/>
              <a:t>sama</a:t>
            </a:r>
            <a:r>
              <a:rPr lang="en-US" dirty="0" smtClean="0"/>
              <a:t>: </a:t>
            </a:r>
            <a:r>
              <a:rPr lang="en-US" b="1" dirty="0" err="1" smtClean="0"/>
              <a:t>pelanggaran</a:t>
            </a:r>
            <a:r>
              <a:rPr lang="en-US" b="1" dirty="0" smtClean="0"/>
              <a:t> HAK-HAK EKOSOB </a:t>
            </a:r>
            <a:r>
              <a:rPr lang="en-US" dirty="0" smtClean="0"/>
              <a:t>(</a:t>
            </a:r>
            <a:r>
              <a:rPr lang="en-US" dirty="0" err="1" smtClean="0"/>
              <a:t>hak</a:t>
            </a:r>
            <a:r>
              <a:rPr lang="en-US" dirty="0" smtClean="0"/>
              <a:t> </a:t>
            </a:r>
            <a:r>
              <a:rPr lang="en-US" dirty="0" err="1" smtClean="0"/>
              <a:t>ekonomi</a:t>
            </a:r>
            <a:r>
              <a:rPr lang="en-US" dirty="0" smtClean="0"/>
              <a:t>, </a:t>
            </a:r>
            <a:r>
              <a:rPr lang="en-US" dirty="0" err="1" smtClean="0"/>
              <a:t>sosial</a:t>
            </a:r>
            <a:r>
              <a:rPr lang="en-US" dirty="0" smtClean="0"/>
              <a:t> </a:t>
            </a:r>
            <a:r>
              <a:rPr lang="en-US" dirty="0" err="1" smtClean="0"/>
              <a:t>dan</a:t>
            </a:r>
            <a:r>
              <a:rPr lang="en-US" dirty="0" smtClean="0"/>
              <a:t> </a:t>
            </a:r>
            <a:r>
              <a:rPr lang="en-US" dirty="0" err="1" smtClean="0"/>
              <a:t>budaya</a:t>
            </a:r>
            <a:r>
              <a:rPr lang="en-US" dirty="0" smtClean="0"/>
              <a:t>) </a:t>
            </a:r>
            <a:r>
              <a:rPr lang="en-US" dirty="0" err="1" smtClean="0"/>
              <a:t>masyarakat</a:t>
            </a:r>
            <a:r>
              <a:rPr lang="en-US" dirty="0" smtClean="0"/>
              <a:t> </a:t>
            </a:r>
            <a:r>
              <a:rPr lang="en-US" dirty="0" err="1" smtClean="0"/>
              <a:t>desa</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533400"/>
          </a:xfrm>
          <a:solidFill>
            <a:schemeClr val="accent6">
              <a:lumMod val="75000"/>
            </a:schemeClr>
          </a:solidFill>
        </p:spPr>
        <p:txBody>
          <a:bodyPr>
            <a:normAutofit fontScale="90000"/>
          </a:bodyPr>
          <a:lstStyle/>
          <a:p>
            <a:r>
              <a:rPr lang="en-US" dirty="0" smtClean="0"/>
              <a:t>5. </a:t>
            </a:r>
            <a:r>
              <a:rPr lang="en-US" dirty="0" err="1" smtClean="0"/>
              <a:t>Penyerbuan</a:t>
            </a:r>
            <a:r>
              <a:rPr lang="en-US" dirty="0" smtClean="0"/>
              <a:t> Perusahaan </a:t>
            </a:r>
            <a:r>
              <a:rPr lang="en-US" dirty="0" err="1" smtClean="0"/>
              <a:t>Transnasional</a:t>
            </a:r>
            <a:r>
              <a:rPr lang="en-US" dirty="0" smtClean="0"/>
              <a:t> </a:t>
            </a:r>
            <a:endParaRPr lang="en-US" dirty="0"/>
          </a:p>
        </p:txBody>
      </p:sp>
      <p:sp>
        <p:nvSpPr>
          <p:cNvPr id="3" name="Content Placeholder 2"/>
          <p:cNvSpPr>
            <a:spLocks noGrp="1"/>
          </p:cNvSpPr>
          <p:nvPr>
            <p:ph idx="1"/>
          </p:nvPr>
        </p:nvSpPr>
        <p:spPr>
          <a:xfrm>
            <a:off x="228600" y="914400"/>
            <a:ext cx="8534400" cy="5638800"/>
          </a:xfrm>
          <a:ln>
            <a:solidFill>
              <a:schemeClr val="accent6">
                <a:lumMod val="75000"/>
              </a:schemeClr>
            </a:solidFill>
          </a:ln>
        </p:spPr>
        <p:txBody>
          <a:bodyPr>
            <a:normAutofit/>
          </a:bodyPr>
          <a:lstStyle/>
          <a:p>
            <a:r>
              <a:rPr lang="en-US" dirty="0" err="1" smtClean="0"/>
              <a:t>Sejak</a:t>
            </a:r>
            <a:r>
              <a:rPr lang="en-US" dirty="0" smtClean="0"/>
              <a:t> era </a:t>
            </a:r>
            <a:r>
              <a:rPr lang="en-US" dirty="0" err="1" smtClean="0"/>
              <a:t>reformasi</a:t>
            </a:r>
            <a:r>
              <a:rPr lang="en-US" dirty="0" smtClean="0"/>
              <a:t> </a:t>
            </a:r>
            <a:r>
              <a:rPr lang="en-US" dirty="0" err="1" smtClean="0"/>
              <a:t>bergulir</a:t>
            </a:r>
            <a:r>
              <a:rPr lang="en-US" dirty="0" smtClean="0"/>
              <a:t> </a:t>
            </a:r>
            <a:r>
              <a:rPr lang="en-US" dirty="0" err="1" smtClean="0"/>
              <a:t>tahun</a:t>
            </a:r>
            <a:r>
              <a:rPr lang="en-US" dirty="0" smtClean="0"/>
              <a:t> 1999, Indonesia </a:t>
            </a:r>
            <a:r>
              <a:rPr lang="en-US" dirty="0" err="1" smtClean="0"/>
              <a:t>terutama</a:t>
            </a:r>
            <a:r>
              <a:rPr lang="en-US" dirty="0" smtClean="0"/>
              <a:t> </a:t>
            </a:r>
            <a:r>
              <a:rPr lang="en-US" dirty="0" err="1" smtClean="0"/>
              <a:t>masyarakt</a:t>
            </a:r>
            <a:r>
              <a:rPr lang="en-US" dirty="0" smtClean="0"/>
              <a:t> </a:t>
            </a:r>
            <a:r>
              <a:rPr lang="en-US" dirty="0" err="1" smtClean="0"/>
              <a:t>petani</a:t>
            </a:r>
            <a:r>
              <a:rPr lang="en-US" dirty="0" smtClean="0"/>
              <a:t> </a:t>
            </a:r>
            <a:r>
              <a:rPr lang="en-US" dirty="0" err="1" smtClean="0"/>
              <a:t>miskin</a:t>
            </a:r>
            <a:r>
              <a:rPr lang="en-US" dirty="0" smtClean="0"/>
              <a:t> </a:t>
            </a:r>
            <a:r>
              <a:rPr lang="en-US" dirty="0" err="1" smtClean="0"/>
              <a:t>di</a:t>
            </a:r>
            <a:r>
              <a:rPr lang="en-US" dirty="0" smtClean="0"/>
              <a:t> </a:t>
            </a:r>
            <a:r>
              <a:rPr lang="en-US" dirty="0" err="1" smtClean="0"/>
              <a:t>pedesaan</a:t>
            </a:r>
            <a:r>
              <a:rPr lang="en-US" dirty="0" smtClean="0"/>
              <a:t> </a:t>
            </a:r>
            <a:r>
              <a:rPr lang="en-US" dirty="0" err="1" smtClean="0"/>
              <a:t>telah</a:t>
            </a:r>
            <a:r>
              <a:rPr lang="en-US" dirty="0" smtClean="0"/>
              <a:t> </a:t>
            </a:r>
            <a:r>
              <a:rPr lang="en-US" dirty="0" err="1" smtClean="0"/>
              <a:t>mengalami</a:t>
            </a:r>
            <a:r>
              <a:rPr lang="en-US" dirty="0" smtClean="0"/>
              <a:t> </a:t>
            </a:r>
            <a:r>
              <a:rPr lang="en-US" dirty="0" err="1" smtClean="0"/>
              <a:t>peningkatan</a:t>
            </a:r>
            <a:r>
              <a:rPr lang="en-US" dirty="0" smtClean="0"/>
              <a:t> </a:t>
            </a:r>
            <a:r>
              <a:rPr lang="en-US" dirty="0" err="1" smtClean="0"/>
              <a:t>serbuan</a:t>
            </a:r>
            <a:r>
              <a:rPr lang="en-US" dirty="0" smtClean="0"/>
              <a:t> </a:t>
            </a:r>
            <a:r>
              <a:rPr lang="en-US" dirty="0" err="1" smtClean="0"/>
              <a:t>perusahaan</a:t>
            </a:r>
            <a:r>
              <a:rPr lang="en-US" dirty="0" smtClean="0"/>
              <a:t> </a:t>
            </a:r>
            <a:r>
              <a:rPr lang="en-US" dirty="0" err="1" smtClean="0"/>
              <a:t>transnasional</a:t>
            </a:r>
            <a:r>
              <a:rPr lang="en-US" dirty="0" smtClean="0"/>
              <a:t> yang </a:t>
            </a:r>
            <a:r>
              <a:rPr lang="en-US" dirty="0" err="1" smtClean="0"/>
              <a:t>bergerak</a:t>
            </a:r>
            <a:r>
              <a:rPr lang="en-US" dirty="0" smtClean="0"/>
              <a:t> </a:t>
            </a:r>
            <a:r>
              <a:rPr lang="en-US" dirty="0" err="1" smtClean="0"/>
              <a:t>di</a:t>
            </a:r>
            <a:r>
              <a:rPr lang="en-US" dirty="0" smtClean="0"/>
              <a:t> </a:t>
            </a:r>
            <a:r>
              <a:rPr lang="en-US" dirty="0" err="1" smtClean="0"/>
              <a:t>sektor</a:t>
            </a:r>
            <a:r>
              <a:rPr lang="en-US" dirty="0" smtClean="0"/>
              <a:t> </a:t>
            </a:r>
            <a:r>
              <a:rPr lang="en-US" dirty="0" err="1" smtClean="0"/>
              <a:t>industri</a:t>
            </a:r>
            <a:r>
              <a:rPr lang="en-US" dirty="0" smtClean="0"/>
              <a:t> </a:t>
            </a:r>
            <a:r>
              <a:rPr lang="en-US" dirty="0" err="1" smtClean="0"/>
              <a:t>pertambangan</a:t>
            </a:r>
            <a:r>
              <a:rPr lang="en-US" dirty="0" smtClean="0"/>
              <a:t>!</a:t>
            </a:r>
          </a:p>
          <a:p>
            <a:r>
              <a:rPr lang="en-US" dirty="0" err="1" smtClean="0"/>
              <a:t>Industri</a:t>
            </a:r>
            <a:r>
              <a:rPr lang="en-US" dirty="0" smtClean="0"/>
              <a:t> </a:t>
            </a:r>
            <a:r>
              <a:rPr lang="en-US" dirty="0" err="1" smtClean="0"/>
              <a:t>ini</a:t>
            </a:r>
            <a:r>
              <a:rPr lang="en-US" dirty="0" smtClean="0"/>
              <a:t> </a:t>
            </a:r>
            <a:r>
              <a:rPr lang="en-US" dirty="0" err="1" smtClean="0"/>
              <a:t>memperburuk</a:t>
            </a:r>
            <a:r>
              <a:rPr lang="en-US" dirty="0" smtClean="0"/>
              <a:t>: </a:t>
            </a:r>
          </a:p>
          <a:p>
            <a:pPr lvl="1"/>
            <a:r>
              <a:rPr lang="en-US" dirty="0" smtClean="0"/>
              <a:t>gap </a:t>
            </a:r>
            <a:r>
              <a:rPr lang="en-US" dirty="0" err="1" smtClean="0"/>
              <a:t>segelintir</a:t>
            </a:r>
            <a:r>
              <a:rPr lang="en-US" dirty="0" smtClean="0"/>
              <a:t> </a:t>
            </a:r>
            <a:r>
              <a:rPr lang="en-US" dirty="0" err="1" smtClean="0"/>
              <a:t>orang</a:t>
            </a:r>
            <a:r>
              <a:rPr lang="en-US" dirty="0" smtClean="0"/>
              <a:t> </a:t>
            </a:r>
            <a:r>
              <a:rPr lang="en-US" dirty="0" err="1" smtClean="0"/>
              <a:t>kaya</a:t>
            </a:r>
            <a:r>
              <a:rPr lang="en-US" dirty="0" smtClean="0"/>
              <a:t> </a:t>
            </a:r>
            <a:r>
              <a:rPr lang="en-US" dirty="0" err="1" smtClean="0"/>
              <a:t>dan</a:t>
            </a:r>
            <a:r>
              <a:rPr lang="en-US" dirty="0" smtClean="0"/>
              <a:t> </a:t>
            </a:r>
            <a:r>
              <a:rPr lang="en-US" dirty="0" err="1" smtClean="0"/>
              <a:t>miskin</a:t>
            </a:r>
            <a:r>
              <a:rPr lang="en-US" dirty="0" smtClean="0"/>
              <a:t> </a:t>
            </a:r>
            <a:r>
              <a:rPr lang="en-US" dirty="0" err="1" smtClean="0"/>
              <a:t>urbanisasi</a:t>
            </a:r>
            <a:r>
              <a:rPr lang="en-US" dirty="0" smtClean="0"/>
              <a:t> </a:t>
            </a:r>
            <a:r>
              <a:rPr lang="en-US" dirty="0" err="1" smtClean="0"/>
              <a:t>dan</a:t>
            </a:r>
            <a:r>
              <a:rPr lang="en-US" dirty="0" smtClean="0"/>
              <a:t> </a:t>
            </a:r>
            <a:r>
              <a:rPr lang="en-US" dirty="0" err="1" smtClean="0"/>
              <a:t>kesenjangan</a:t>
            </a:r>
            <a:r>
              <a:rPr lang="en-US" dirty="0" smtClean="0"/>
              <a:t> regional.</a:t>
            </a:r>
          </a:p>
          <a:p>
            <a:pPr lvl="1"/>
            <a:r>
              <a:rPr lang="en-US" dirty="0" err="1" smtClean="0"/>
              <a:t>pelanggaran</a:t>
            </a:r>
            <a:r>
              <a:rPr lang="en-US" dirty="0" smtClean="0"/>
              <a:t> HAM </a:t>
            </a:r>
            <a:r>
              <a:rPr lang="en-US" dirty="0" err="1" smtClean="0"/>
              <a:t>terutama</a:t>
            </a:r>
            <a:r>
              <a:rPr lang="en-US" dirty="0" smtClean="0"/>
              <a:t> HAK EKOSOB</a:t>
            </a:r>
          </a:p>
          <a:p>
            <a:pPr lvl="1"/>
            <a:r>
              <a:rPr lang="en-US" dirty="0" smtClean="0"/>
              <a:t> The new breeding ground for </a:t>
            </a:r>
            <a:r>
              <a:rPr lang="en-US" dirty="0" err="1" smtClean="0"/>
              <a:t>coruption</a:t>
            </a:r>
            <a:r>
              <a:rPr lang="en-US" dirty="0" smtClean="0"/>
              <a:t>!</a:t>
            </a:r>
            <a:endParaRPr lang="en-US" dirty="0"/>
          </a:p>
        </p:txBody>
      </p:sp>
      <p:sp>
        <p:nvSpPr>
          <p:cNvPr id="4" name="Oval 3"/>
          <p:cNvSpPr/>
          <p:nvPr/>
        </p:nvSpPr>
        <p:spPr>
          <a:xfrm>
            <a:off x="1219200" y="2133600"/>
            <a:ext cx="7086600" cy="388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Tak</a:t>
            </a:r>
            <a:r>
              <a:rPr lang="en-US" sz="2000" dirty="0" smtClean="0"/>
              <a:t> </a:t>
            </a:r>
            <a:r>
              <a:rPr lang="en-US" sz="2000" dirty="0" err="1" smtClean="0"/>
              <a:t>pelak</a:t>
            </a:r>
            <a:r>
              <a:rPr lang="en-US" sz="2000" dirty="0" smtClean="0"/>
              <a:t> </a:t>
            </a:r>
            <a:r>
              <a:rPr lang="en-US" sz="2000" dirty="0" err="1" smtClean="0"/>
              <a:t>lagi</a:t>
            </a:r>
            <a:r>
              <a:rPr lang="en-US" sz="2000" dirty="0" smtClean="0"/>
              <a:t>, </a:t>
            </a:r>
          </a:p>
          <a:p>
            <a:pPr algn="ctr"/>
            <a:r>
              <a:rPr lang="en-US" sz="2000" dirty="0" smtClean="0"/>
              <a:t>ke-5 </a:t>
            </a:r>
            <a:r>
              <a:rPr lang="en-US" sz="2000" dirty="0" err="1" smtClean="0"/>
              <a:t>masalah</a:t>
            </a:r>
            <a:r>
              <a:rPr lang="en-US" sz="2000" dirty="0" smtClean="0"/>
              <a:t> </a:t>
            </a:r>
            <a:r>
              <a:rPr lang="en-US" sz="2000" dirty="0" err="1" smtClean="0"/>
              <a:t>sosial</a:t>
            </a:r>
            <a:r>
              <a:rPr lang="en-US" sz="2000" dirty="0" smtClean="0"/>
              <a:t> </a:t>
            </a:r>
            <a:r>
              <a:rPr lang="en-US" sz="2000" dirty="0" err="1" smtClean="0"/>
              <a:t>ekonomi</a:t>
            </a:r>
            <a:r>
              <a:rPr lang="en-US" sz="2000" dirty="0" smtClean="0"/>
              <a:t> </a:t>
            </a:r>
            <a:r>
              <a:rPr lang="en-US" sz="2000" dirty="0" err="1" smtClean="0"/>
              <a:t>ini</a:t>
            </a:r>
            <a:r>
              <a:rPr lang="en-US" sz="2000" dirty="0" smtClean="0"/>
              <a:t> </a:t>
            </a:r>
            <a:r>
              <a:rPr lang="en-US" sz="2000" dirty="0" err="1" smtClean="0"/>
              <a:t>merupakan</a:t>
            </a:r>
            <a:r>
              <a:rPr lang="en-US" sz="2000" dirty="0" smtClean="0"/>
              <a:t> </a:t>
            </a:r>
            <a:r>
              <a:rPr lang="en-US" sz="2000" dirty="0" err="1" smtClean="0"/>
              <a:t>pelanggaran</a:t>
            </a:r>
            <a:r>
              <a:rPr lang="en-US" sz="2000" dirty="0" smtClean="0"/>
              <a:t> </a:t>
            </a:r>
            <a:r>
              <a:rPr lang="en-US" sz="2000" dirty="0" err="1" smtClean="0"/>
              <a:t>berat</a:t>
            </a:r>
            <a:r>
              <a:rPr lang="en-US" sz="2000" dirty="0" smtClean="0"/>
              <a:t> </a:t>
            </a:r>
            <a:r>
              <a:rPr lang="en-US" sz="2000" dirty="0" err="1" smtClean="0"/>
              <a:t>terhadap</a:t>
            </a:r>
            <a:r>
              <a:rPr lang="en-US" sz="2000" dirty="0" smtClean="0"/>
              <a:t> PANCASILA </a:t>
            </a:r>
            <a:r>
              <a:rPr lang="en-US" sz="2000" dirty="0" err="1" smtClean="0"/>
              <a:t>dan</a:t>
            </a:r>
            <a:r>
              <a:rPr lang="en-US" sz="2000" dirty="0" smtClean="0"/>
              <a:t> </a:t>
            </a:r>
            <a:r>
              <a:rPr lang="en-US" sz="2000" dirty="0" err="1" smtClean="0"/>
              <a:t>membuat</a:t>
            </a:r>
            <a:r>
              <a:rPr lang="en-US" sz="2000" dirty="0" smtClean="0"/>
              <a:t> </a:t>
            </a:r>
            <a:r>
              <a:rPr lang="en-US" sz="2000" dirty="0" err="1" smtClean="0"/>
              <a:t>cita-cita</a:t>
            </a:r>
            <a:r>
              <a:rPr lang="en-US" sz="2000" dirty="0" smtClean="0"/>
              <a:t> Indonesia – </a:t>
            </a:r>
            <a:r>
              <a:rPr lang="en-US" sz="2000" dirty="0" err="1" smtClean="0"/>
              <a:t>bangsa</a:t>
            </a:r>
            <a:r>
              <a:rPr lang="en-US" sz="2000" dirty="0" smtClean="0"/>
              <a:t> yang </a:t>
            </a:r>
            <a:r>
              <a:rPr lang="en-US" sz="2000" dirty="0" err="1" smtClean="0"/>
              <a:t>berTuhan</a:t>
            </a:r>
            <a:r>
              <a:rPr lang="en-US" sz="2000" dirty="0" smtClean="0"/>
              <a:t>, </a:t>
            </a:r>
            <a:r>
              <a:rPr lang="en-US" sz="2000" dirty="0" err="1" smtClean="0"/>
              <a:t>manusia</a:t>
            </a:r>
            <a:r>
              <a:rPr lang="en-US" sz="2000" dirty="0" smtClean="0"/>
              <a:t> yang </a:t>
            </a:r>
            <a:r>
              <a:rPr lang="en-US" sz="2000" dirty="0" err="1" smtClean="0"/>
              <a:t>adil</a:t>
            </a:r>
            <a:r>
              <a:rPr lang="en-US" sz="2000" dirty="0" smtClean="0"/>
              <a:t>  </a:t>
            </a:r>
            <a:r>
              <a:rPr lang="en-US" sz="2000" dirty="0" err="1" smtClean="0"/>
              <a:t>dan</a:t>
            </a:r>
            <a:r>
              <a:rPr lang="en-US" sz="2000" dirty="0" smtClean="0"/>
              <a:t> </a:t>
            </a:r>
            <a:r>
              <a:rPr lang="en-US" sz="2000" dirty="0" err="1" smtClean="0"/>
              <a:t>beradap</a:t>
            </a:r>
            <a:r>
              <a:rPr lang="en-US" sz="2000" dirty="0" smtClean="0"/>
              <a:t>, </a:t>
            </a:r>
            <a:r>
              <a:rPr lang="en-US" sz="2000" dirty="0" err="1" smtClean="0"/>
              <a:t>demokratis</a:t>
            </a:r>
            <a:r>
              <a:rPr lang="en-US" sz="2000" dirty="0" smtClean="0"/>
              <a:t>, </a:t>
            </a:r>
            <a:r>
              <a:rPr lang="en-US" sz="2000" dirty="0" err="1" smtClean="0"/>
              <a:t>makmur</a:t>
            </a:r>
            <a:r>
              <a:rPr lang="en-US" sz="2000" dirty="0" smtClean="0"/>
              <a:t> </a:t>
            </a:r>
            <a:r>
              <a:rPr lang="en-US" sz="2000" dirty="0" err="1" smtClean="0"/>
              <a:t>dan</a:t>
            </a:r>
            <a:r>
              <a:rPr lang="en-US" sz="2000" dirty="0" smtClean="0"/>
              <a:t> </a:t>
            </a:r>
            <a:r>
              <a:rPr lang="en-US" sz="2000" dirty="0" err="1" smtClean="0"/>
              <a:t>sejahtera</a:t>
            </a:r>
            <a:r>
              <a:rPr lang="en-US" sz="2000" dirty="0" smtClean="0"/>
              <a:t> – </a:t>
            </a:r>
            <a:r>
              <a:rPr lang="en-US" sz="2000" dirty="0" err="1" smtClean="0"/>
              <a:t>semakin</a:t>
            </a:r>
            <a:r>
              <a:rPr lang="en-US" sz="2000" dirty="0" smtClean="0"/>
              <a:t> </a:t>
            </a:r>
            <a:r>
              <a:rPr lang="en-US" sz="2000" dirty="0" err="1" smtClean="0"/>
              <a:t>jauh</a:t>
            </a:r>
            <a:r>
              <a:rPr lang="en-US" sz="2000" dirty="0" smtClean="0"/>
              <a:t> PANGGANG DARI API </a:t>
            </a:r>
          </a:p>
          <a:p>
            <a:pPr algn="ctr"/>
            <a:r>
              <a:rPr lang="en-US" sz="2000" dirty="0" smtClean="0"/>
              <a:t>(SEMAKIN JAUH DARI KENYATAAN)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943600"/>
            <a:ext cx="8183880" cy="304800"/>
          </a:xfrm>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609600" y="1143000"/>
            <a:ext cx="8183880" cy="4879848"/>
          </a:xfrm>
        </p:spPr>
        <p:txBody>
          <a:bodyPr>
            <a:normAutofit/>
          </a:bodyPr>
          <a:lstStyle/>
          <a:p>
            <a:r>
              <a:rPr lang="it-IT" b="1" spc="300" dirty="0" smtClean="0">
                <a:solidFill>
                  <a:schemeClr val="accent1"/>
                </a:solidFill>
              </a:rPr>
              <a:t>Saya berpendapat bahwa 5 masalah sosial ekonomi dan politik yang sangat menantang Indonesia  seperti yang barusan dipresentasikan </a:t>
            </a:r>
            <a:r>
              <a:rPr lang="it-IT" spc="300" dirty="0" smtClean="0"/>
              <a:t> tak bisa dimengerti dengan baik tanpa mengerti akar penyebab utama yaitu </a:t>
            </a:r>
            <a:r>
              <a:rPr lang="it-IT" b="1" spc="300" dirty="0" smtClean="0">
                <a:solidFill>
                  <a:schemeClr val="accent1"/>
                </a:solidFill>
              </a:rPr>
              <a:t>sebuah sistem ekonomi yang kejam, tidak adil, tidak manusiawi, tidak demokratis, tidak ramah lingkungan etc.</a:t>
            </a:r>
            <a:endParaRPr lang="id-ID" b="1" spc="300" dirty="0">
              <a:solidFill>
                <a:schemeClr val="accent1"/>
              </a:solidFill>
            </a:endParaRPr>
          </a:p>
        </p:txBody>
      </p:sp>
      <p:sp>
        <p:nvSpPr>
          <p:cNvPr id="4" name="Oval 3"/>
          <p:cNvSpPr/>
          <p:nvPr/>
        </p:nvSpPr>
        <p:spPr>
          <a:xfrm>
            <a:off x="762000" y="1524000"/>
            <a:ext cx="7620000" cy="40386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dirty="0" smtClean="0"/>
              <a:t>Namanya:</a:t>
            </a:r>
          </a:p>
          <a:p>
            <a:pPr algn="ctr"/>
            <a:r>
              <a:rPr lang="it-IT" sz="2800" dirty="0" smtClean="0"/>
              <a:t>NEOLIBERALISME!</a:t>
            </a:r>
          </a:p>
          <a:p>
            <a:pPr algn="ctr"/>
            <a:r>
              <a:rPr lang="it-IT" sz="2800" dirty="0" smtClean="0"/>
              <a:t>atau</a:t>
            </a:r>
          </a:p>
          <a:p>
            <a:pPr algn="ctr"/>
            <a:r>
              <a:rPr lang="it-IT" sz="2800" dirty="0" smtClean="0"/>
              <a:t>EKONOMI NEOLIBERAL</a:t>
            </a:r>
            <a:r>
              <a:rPr lang="it-IT" sz="3600" dirty="0" smtClean="0"/>
              <a:t>! </a:t>
            </a:r>
          </a:p>
          <a:p>
            <a:pPr algn="ctr"/>
            <a:r>
              <a:rPr lang="en-US" dirty="0" err="1" smtClean="0"/>
              <a:t>atau</a:t>
            </a:r>
            <a:endParaRPr lang="en-US" dirty="0" smtClean="0"/>
          </a:p>
          <a:p>
            <a:pPr algn="ctr"/>
            <a:r>
              <a:rPr lang="en-US" sz="2800" b="1" dirty="0" smtClean="0">
                <a:solidFill>
                  <a:srgbClr val="FFFF00"/>
                </a:solidFill>
              </a:rPr>
              <a:t>EKONOMI PASAR BEBAS TANPA KENDALI</a:t>
            </a:r>
            <a:endParaRPr lang="id-ID" sz="2800" b="1" dirty="0">
              <a:solidFill>
                <a:srgbClr val="FFFF00"/>
              </a:solidFill>
            </a:endParaRPr>
          </a:p>
        </p:txBody>
      </p:sp>
    </p:spTree>
    <p:extLst>
      <p:ext uri="{BB962C8B-B14F-4D97-AF65-F5344CB8AC3E}">
        <p14:creationId xmlns:p14="http://schemas.microsoft.com/office/powerpoint/2010/main" xmlns="" val="49688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83880" cy="533400"/>
          </a:xfrm>
        </p:spPr>
        <p:txBody>
          <a:bodyPr>
            <a:normAutofit fontScale="90000"/>
          </a:bodyPr>
          <a:lstStyle/>
          <a:p>
            <a:r>
              <a:rPr lang="it-IT" sz="3200" dirty="0" smtClean="0">
                <a:solidFill>
                  <a:srgbClr val="FF0000"/>
                </a:solidFill>
              </a:rPr>
              <a:t>Namanya macam-macam:</a:t>
            </a:r>
            <a:endParaRPr lang="id-ID" sz="3200" dirty="0">
              <a:solidFill>
                <a:srgbClr val="FF0000"/>
              </a:solidFill>
            </a:endParaRPr>
          </a:p>
        </p:txBody>
      </p:sp>
      <p:sp>
        <p:nvSpPr>
          <p:cNvPr id="3" name="Content Placeholder 2"/>
          <p:cNvSpPr>
            <a:spLocks noGrp="1"/>
          </p:cNvSpPr>
          <p:nvPr>
            <p:ph idx="1"/>
          </p:nvPr>
        </p:nvSpPr>
        <p:spPr>
          <a:xfrm>
            <a:off x="533400" y="990600"/>
            <a:ext cx="8183880" cy="5105400"/>
          </a:xfrm>
          <a:ln>
            <a:solidFill>
              <a:schemeClr val="accent1"/>
            </a:solidFill>
          </a:ln>
        </p:spPr>
        <p:txBody>
          <a:bodyPr>
            <a:normAutofit fontScale="70000" lnSpcReduction="20000"/>
          </a:bodyPr>
          <a:lstStyle/>
          <a:p>
            <a:r>
              <a:rPr lang="it-IT" b="1" spc="300" dirty="0" smtClean="0">
                <a:solidFill>
                  <a:srgbClr val="002060"/>
                </a:solidFill>
              </a:rPr>
              <a:t>Neo-conservatism! </a:t>
            </a:r>
          </a:p>
          <a:p>
            <a:r>
              <a:rPr lang="it-IT" b="1" spc="300" dirty="0" smtClean="0">
                <a:solidFill>
                  <a:srgbClr val="002060"/>
                </a:solidFill>
              </a:rPr>
              <a:t>Free market Capitalism!</a:t>
            </a:r>
          </a:p>
          <a:p>
            <a:r>
              <a:rPr lang="it-IT" b="1" spc="300" dirty="0" smtClean="0">
                <a:solidFill>
                  <a:srgbClr val="002060"/>
                </a:solidFill>
              </a:rPr>
              <a:t>Neoliberal Capitalism!</a:t>
            </a:r>
          </a:p>
          <a:p>
            <a:r>
              <a:rPr lang="it-IT" b="1" i="1" spc="300" dirty="0" smtClean="0">
                <a:solidFill>
                  <a:srgbClr val="002060"/>
                </a:solidFill>
              </a:rPr>
              <a:t>Laissez-fair</a:t>
            </a:r>
            <a:r>
              <a:rPr lang="it-IT" b="1" spc="300" dirty="0" smtClean="0">
                <a:solidFill>
                  <a:srgbClr val="002060"/>
                </a:solidFill>
              </a:rPr>
              <a:t> Neo-capitalism!</a:t>
            </a:r>
          </a:p>
          <a:p>
            <a:r>
              <a:rPr lang="it-IT" b="1" spc="300" dirty="0" smtClean="0">
                <a:solidFill>
                  <a:srgbClr val="002060"/>
                </a:solidFill>
              </a:rPr>
              <a:t>Market Fundamentalism!</a:t>
            </a:r>
          </a:p>
          <a:p>
            <a:r>
              <a:rPr lang="it-IT" b="1" spc="300" dirty="0" smtClean="0">
                <a:solidFill>
                  <a:srgbClr val="002060"/>
                </a:solidFill>
              </a:rPr>
              <a:t>Neoclassical Orthodoxy!</a:t>
            </a:r>
          </a:p>
          <a:p>
            <a:r>
              <a:rPr lang="it-IT" b="1" spc="300" dirty="0" smtClean="0">
                <a:solidFill>
                  <a:srgbClr val="002060"/>
                </a:solidFill>
              </a:rPr>
              <a:t>Wild Capitalism!</a:t>
            </a:r>
          </a:p>
          <a:p>
            <a:r>
              <a:rPr lang="it-IT" b="1" spc="300" dirty="0" smtClean="0">
                <a:solidFill>
                  <a:srgbClr val="002060"/>
                </a:solidFill>
              </a:rPr>
              <a:t>Jungle Capitalism!</a:t>
            </a:r>
          </a:p>
          <a:p>
            <a:r>
              <a:rPr lang="it-IT" b="1" spc="300" dirty="0" smtClean="0">
                <a:solidFill>
                  <a:srgbClr val="002060"/>
                </a:solidFill>
              </a:rPr>
              <a:t>Barbaric Capitalism </a:t>
            </a:r>
          </a:p>
          <a:p>
            <a:r>
              <a:rPr lang="it-IT" b="1" spc="300" dirty="0" smtClean="0">
                <a:solidFill>
                  <a:srgbClr val="002060"/>
                </a:solidFill>
              </a:rPr>
              <a:t>Unfettered Free Market Economy!</a:t>
            </a:r>
          </a:p>
          <a:p>
            <a:r>
              <a:rPr lang="it-IT" b="1" spc="300" dirty="0" smtClean="0">
                <a:solidFill>
                  <a:srgbClr val="002060"/>
                </a:solidFill>
              </a:rPr>
              <a:t>Raegenomics / Thatcherism (1980s)!</a:t>
            </a:r>
          </a:p>
          <a:p>
            <a:r>
              <a:rPr lang="it-IT" spc="300" dirty="0" smtClean="0"/>
              <a:t>Dalam bahasa Indonesia IA dikumandangkan dengan SEBUAH nama yang sederhana dan manis: </a:t>
            </a:r>
            <a:r>
              <a:rPr lang="it-IT" b="1" spc="300" dirty="0" smtClean="0">
                <a:solidFill>
                  <a:srgbClr val="7030A0"/>
                </a:solidFill>
              </a:rPr>
              <a:t>EKONOMI PASAR BEBAS, MEA.... </a:t>
            </a:r>
            <a:r>
              <a:rPr lang="it-IT" b="1" spc="300" dirty="0" smtClean="0"/>
              <a:t>Tapi model ekonomi ini sebenarnya de facto tidak semanis namanya dalam terjemahan bahasa Indonesia «P A S A R   B E B A S».</a:t>
            </a:r>
            <a:endParaRPr lang="id-ID" b="1" spc="300" dirty="0"/>
          </a:p>
        </p:txBody>
      </p:sp>
    </p:spTree>
    <p:extLst>
      <p:ext uri="{BB962C8B-B14F-4D97-AF65-F5344CB8AC3E}">
        <p14:creationId xmlns:p14="http://schemas.microsoft.com/office/powerpoint/2010/main" xmlns="" val="187378032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it-IT" dirty="0" smtClean="0"/>
              <a:t>Dalam kuliah di STFK Ledalero kami beri judul:</a:t>
            </a:r>
            <a:endParaRPr lang="id-ID" dirty="0"/>
          </a:p>
        </p:txBody>
      </p:sp>
      <p:sp>
        <p:nvSpPr>
          <p:cNvPr id="3" name="Content Placeholder 2"/>
          <p:cNvSpPr>
            <a:spLocks noGrp="1"/>
          </p:cNvSpPr>
          <p:nvPr>
            <p:ph idx="1"/>
          </p:nvPr>
        </p:nvSpPr>
        <p:spPr>
          <a:xfrm>
            <a:off x="152400" y="1752600"/>
            <a:ext cx="8763000" cy="4876800"/>
          </a:xfrm>
          <a:ln>
            <a:solidFill>
              <a:schemeClr val="accent6">
                <a:lumMod val="75000"/>
              </a:schemeClr>
            </a:solidFill>
          </a:ln>
        </p:spPr>
        <p:txBody>
          <a:bodyPr>
            <a:normAutofit fontScale="77500" lnSpcReduction="20000"/>
          </a:bodyPr>
          <a:lstStyle/>
          <a:p>
            <a:pPr marL="0" indent="0" algn="ctr">
              <a:lnSpc>
                <a:spcPct val="115000"/>
              </a:lnSpc>
              <a:spcAft>
                <a:spcPts val="1000"/>
              </a:spcAft>
              <a:buNone/>
            </a:pPr>
            <a:r>
              <a:rPr lang="id-ID" sz="8800" b="1" dirty="0" smtClean="0">
                <a:latin typeface="Times New Roman"/>
                <a:ea typeface="Times New Roman"/>
                <a:cs typeface="Times New Roman"/>
              </a:rPr>
              <a:t>POLITIK </a:t>
            </a:r>
            <a:endParaRPr lang="id-ID" sz="2400" dirty="0">
              <a:ea typeface="Times New Roman"/>
              <a:cs typeface="Times New Roman"/>
            </a:endParaRPr>
          </a:p>
          <a:p>
            <a:pPr marL="0" indent="0" algn="ctr">
              <a:lnSpc>
                <a:spcPct val="115000"/>
              </a:lnSpc>
              <a:spcAft>
                <a:spcPts val="1000"/>
              </a:spcAft>
              <a:buNone/>
            </a:pPr>
            <a:r>
              <a:rPr lang="id-ID" sz="6600" b="1" dirty="0">
                <a:latin typeface="Times New Roman"/>
                <a:ea typeface="Times New Roman"/>
                <a:cs typeface="Times New Roman"/>
              </a:rPr>
              <a:t>EKONOMI PASAR BEBAS</a:t>
            </a:r>
            <a:endParaRPr lang="id-ID" sz="2400" dirty="0">
              <a:ea typeface="Times New Roman"/>
              <a:cs typeface="Times New Roman"/>
            </a:endParaRPr>
          </a:p>
          <a:p>
            <a:pPr marL="0" indent="0" algn="ctr">
              <a:lnSpc>
                <a:spcPct val="115000"/>
              </a:lnSpc>
              <a:spcAft>
                <a:spcPts val="1000"/>
              </a:spcAft>
              <a:buNone/>
            </a:pPr>
            <a:r>
              <a:rPr lang="id-ID" sz="3800" b="1" dirty="0" smtClean="0">
                <a:latin typeface="Times New Roman"/>
                <a:ea typeface="Times New Roman"/>
                <a:cs typeface="Times New Roman"/>
              </a:rPr>
              <a:t>NEOLIBE</a:t>
            </a:r>
            <a:r>
              <a:rPr lang="it-IT" sz="3800" b="1" dirty="0">
                <a:latin typeface="Times New Roman"/>
                <a:ea typeface="Times New Roman"/>
                <a:cs typeface="Times New Roman"/>
              </a:rPr>
              <a:t>RA</a:t>
            </a:r>
            <a:r>
              <a:rPr lang="id-ID" sz="3800" b="1" dirty="0">
                <a:latin typeface="Times New Roman"/>
                <a:ea typeface="Times New Roman"/>
                <a:cs typeface="Times New Roman"/>
              </a:rPr>
              <a:t>LISME</a:t>
            </a:r>
            <a:endParaRPr lang="id-ID" sz="3800" dirty="0">
              <a:ea typeface="Times New Roman"/>
              <a:cs typeface="Times New Roman"/>
            </a:endParaRPr>
          </a:p>
          <a:p>
            <a:pPr marL="0" indent="0" algn="ctr">
              <a:lnSpc>
                <a:spcPct val="115000"/>
              </a:lnSpc>
              <a:spcAft>
                <a:spcPts val="1000"/>
              </a:spcAft>
              <a:buNone/>
            </a:pPr>
            <a:r>
              <a:rPr lang="it-IT" sz="4100" b="1" dirty="0">
                <a:latin typeface="Times New Roman"/>
                <a:ea typeface="Times New Roman"/>
                <a:cs typeface="Times New Roman"/>
              </a:rPr>
              <a:t>sebagai </a:t>
            </a:r>
            <a:endParaRPr lang="id-ID" sz="4100" dirty="0">
              <a:ea typeface="Times New Roman"/>
              <a:cs typeface="Times New Roman"/>
            </a:endParaRPr>
          </a:p>
          <a:p>
            <a:pPr marL="0" indent="0" algn="ctr">
              <a:lnSpc>
                <a:spcPct val="115000"/>
              </a:lnSpc>
              <a:spcAft>
                <a:spcPts val="1000"/>
              </a:spcAft>
              <a:buNone/>
            </a:pPr>
            <a:r>
              <a:rPr lang="id-ID" sz="3800" b="1" dirty="0">
                <a:latin typeface="Times New Roman"/>
                <a:ea typeface="Times New Roman"/>
                <a:cs typeface="Times New Roman"/>
              </a:rPr>
              <a:t>KAPITALISME MUTAKHIR </a:t>
            </a:r>
            <a:r>
              <a:rPr lang="it-IT" sz="3800" b="1" dirty="0">
                <a:latin typeface="Times New Roman"/>
                <a:ea typeface="Times New Roman"/>
                <a:cs typeface="Times New Roman"/>
              </a:rPr>
              <a:t>BERHUKUM </a:t>
            </a:r>
            <a:r>
              <a:rPr lang="id-ID" sz="3800" b="1" dirty="0">
                <a:latin typeface="Times New Roman"/>
                <a:ea typeface="Times New Roman"/>
                <a:cs typeface="Times New Roman"/>
              </a:rPr>
              <a:t>RIMBA</a:t>
            </a:r>
            <a:endParaRPr lang="id-ID" sz="3800" b="1" dirty="0">
              <a:ea typeface="Times New Roman"/>
              <a:cs typeface="Times New Roman"/>
            </a:endParaRPr>
          </a:p>
        </p:txBody>
      </p:sp>
    </p:spTree>
    <p:extLst>
      <p:ext uri="{BB962C8B-B14F-4D97-AF65-F5344CB8AC3E}">
        <p14:creationId xmlns:p14="http://schemas.microsoft.com/office/powerpoint/2010/main" xmlns="" val="370189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 y="3048000"/>
            <a:ext cx="897636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5" name="Straight Connector 4"/>
          <p:cNvCxnSpPr/>
          <p:nvPr/>
        </p:nvCxnSpPr>
        <p:spPr>
          <a:xfrm>
            <a:off x="777240" y="2179320"/>
            <a:ext cx="0" cy="14478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987040" y="3048000"/>
            <a:ext cx="0" cy="59436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785360" y="2110740"/>
            <a:ext cx="0" cy="1516380"/>
          </a:xfrm>
          <a:prstGeom prst="line">
            <a:avLst/>
          </a:prstGeom>
        </p:spPr>
        <p:style>
          <a:lnRef idx="3">
            <a:schemeClr val="accent4"/>
          </a:lnRef>
          <a:fillRef idx="0">
            <a:schemeClr val="accent4"/>
          </a:fillRef>
          <a:effectRef idx="2">
            <a:schemeClr val="accent4"/>
          </a:effectRef>
          <a:fontRef idx="minor">
            <a:schemeClr val="tx1"/>
          </a:fontRef>
        </p:style>
      </p:cxnSp>
      <p:sp>
        <p:nvSpPr>
          <p:cNvPr id="17" name="Oval 16"/>
          <p:cNvSpPr/>
          <p:nvPr/>
        </p:nvSpPr>
        <p:spPr>
          <a:xfrm>
            <a:off x="156210" y="3352800"/>
            <a:ext cx="1295400" cy="6096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Abad 18</a:t>
            </a:r>
            <a:endParaRPr lang="id-ID" dirty="0">
              <a:solidFill>
                <a:prstClr val="white"/>
              </a:solidFill>
            </a:endParaRPr>
          </a:p>
        </p:txBody>
      </p:sp>
      <p:sp>
        <p:nvSpPr>
          <p:cNvPr id="18" name="Oval 17"/>
          <p:cNvSpPr/>
          <p:nvPr/>
        </p:nvSpPr>
        <p:spPr>
          <a:xfrm>
            <a:off x="2247900" y="3383280"/>
            <a:ext cx="1371600" cy="60960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Abad 19</a:t>
            </a:r>
            <a:endParaRPr lang="id-ID" b="1" dirty="0">
              <a:solidFill>
                <a:srgbClr val="FF0000"/>
              </a:solidFill>
            </a:endParaRPr>
          </a:p>
        </p:txBody>
      </p:sp>
      <p:sp>
        <p:nvSpPr>
          <p:cNvPr id="20" name="Oval 19"/>
          <p:cNvSpPr/>
          <p:nvPr/>
        </p:nvSpPr>
        <p:spPr>
          <a:xfrm>
            <a:off x="4191000" y="3352800"/>
            <a:ext cx="1356360" cy="6096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 1944</a:t>
            </a:r>
            <a:endParaRPr lang="id-ID" dirty="0">
              <a:solidFill>
                <a:prstClr val="white"/>
              </a:solidFill>
            </a:endParaRPr>
          </a:p>
        </p:txBody>
      </p:sp>
      <p:sp>
        <p:nvSpPr>
          <p:cNvPr id="21" name="Double Brace 20"/>
          <p:cNvSpPr/>
          <p:nvPr/>
        </p:nvSpPr>
        <p:spPr>
          <a:xfrm>
            <a:off x="472440" y="457200"/>
            <a:ext cx="4312920" cy="1722120"/>
          </a:xfrm>
          <a:prstGeom prst="bracePair">
            <a:avLst/>
          </a:prstGeom>
          <a:solidFill>
            <a:srgbClr val="FFFF00"/>
          </a:solidFill>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r>
              <a:rPr lang="it-IT" sz="2800" b="1" dirty="0" smtClean="0">
                <a:solidFill>
                  <a:prstClr val="black"/>
                </a:solidFill>
              </a:rPr>
              <a:t>Sistem Ekonomi Kapitalis liberal klasik Adam Smith</a:t>
            </a:r>
            <a:endParaRPr lang="id-ID" sz="2800" b="1" dirty="0">
              <a:solidFill>
                <a:prstClr val="black"/>
              </a:solidFill>
            </a:endParaRPr>
          </a:p>
        </p:txBody>
      </p:sp>
      <p:cxnSp>
        <p:nvCxnSpPr>
          <p:cNvPr id="23" name="Straight Connector 22"/>
          <p:cNvCxnSpPr/>
          <p:nvPr/>
        </p:nvCxnSpPr>
        <p:spPr>
          <a:xfrm>
            <a:off x="6572250" y="2179320"/>
            <a:ext cx="0" cy="151638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8229600" y="2194560"/>
            <a:ext cx="0" cy="1539240"/>
          </a:xfrm>
          <a:prstGeom prst="line">
            <a:avLst/>
          </a:prstGeom>
        </p:spPr>
        <p:style>
          <a:lnRef idx="3">
            <a:schemeClr val="dk1"/>
          </a:lnRef>
          <a:fillRef idx="0">
            <a:schemeClr val="dk1"/>
          </a:fillRef>
          <a:effectRef idx="2">
            <a:schemeClr val="dk1"/>
          </a:effectRef>
          <a:fontRef idx="minor">
            <a:schemeClr val="tx1"/>
          </a:fontRef>
        </p:style>
      </p:cxnSp>
      <p:sp>
        <p:nvSpPr>
          <p:cNvPr id="31" name="Hexagon 30"/>
          <p:cNvSpPr/>
          <p:nvPr/>
        </p:nvSpPr>
        <p:spPr>
          <a:xfrm>
            <a:off x="6115050" y="3423285"/>
            <a:ext cx="914400" cy="5486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1980</a:t>
            </a:r>
            <a:endParaRPr lang="id-ID" dirty="0">
              <a:solidFill>
                <a:prstClr val="white"/>
              </a:solidFill>
            </a:endParaRPr>
          </a:p>
        </p:txBody>
      </p:sp>
      <p:sp>
        <p:nvSpPr>
          <p:cNvPr id="32" name="Right Arrow 31"/>
          <p:cNvSpPr/>
          <p:nvPr/>
        </p:nvSpPr>
        <p:spPr>
          <a:xfrm>
            <a:off x="8077200" y="3162300"/>
            <a:ext cx="108204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1995  WTO</a:t>
            </a:r>
            <a:endParaRPr lang="id-ID" dirty="0">
              <a:solidFill>
                <a:prstClr val="white"/>
              </a:solidFill>
            </a:endParaRPr>
          </a:p>
        </p:txBody>
      </p:sp>
      <p:sp>
        <p:nvSpPr>
          <p:cNvPr id="34" name="Double Bracket 33"/>
          <p:cNvSpPr/>
          <p:nvPr/>
        </p:nvSpPr>
        <p:spPr>
          <a:xfrm>
            <a:off x="4876800" y="457200"/>
            <a:ext cx="1752600" cy="1722120"/>
          </a:xfrm>
          <a:prstGeom prst="bracketPair">
            <a:avLst/>
          </a:prstGeom>
          <a:solidFill>
            <a:srgbClr val="00B050"/>
          </a:solidFill>
          <a:ln>
            <a:solidFill>
              <a:srgbClr val="00206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it-IT" sz="2000" b="1" dirty="0" smtClean="0">
                <a:solidFill>
                  <a:prstClr val="black"/>
                </a:solidFill>
              </a:rPr>
              <a:t>Sistem Ekonomi </a:t>
            </a:r>
          </a:p>
          <a:p>
            <a:pPr algn="ctr"/>
            <a:r>
              <a:rPr lang="it-IT" sz="2000" b="1" dirty="0" smtClean="0">
                <a:solidFill>
                  <a:prstClr val="black"/>
                </a:solidFill>
              </a:rPr>
              <a:t>Kapitalis Terkendali</a:t>
            </a:r>
            <a:endParaRPr lang="id-ID" sz="2000" b="1" dirty="0">
              <a:solidFill>
                <a:prstClr val="black"/>
              </a:solidFill>
            </a:endParaRPr>
          </a:p>
        </p:txBody>
      </p:sp>
      <p:sp>
        <p:nvSpPr>
          <p:cNvPr id="39" name="Double Brace 38"/>
          <p:cNvSpPr/>
          <p:nvPr/>
        </p:nvSpPr>
        <p:spPr>
          <a:xfrm>
            <a:off x="6720840" y="472440"/>
            <a:ext cx="2286000" cy="1722120"/>
          </a:xfrm>
          <a:prstGeom prst="bracePair">
            <a:avLst/>
          </a:prstGeom>
          <a:solidFill>
            <a:srgbClr val="FFFF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2400" b="1" dirty="0" smtClean="0">
                <a:solidFill>
                  <a:prstClr val="black"/>
                </a:solidFill>
              </a:rPr>
              <a:t>Sistem Ekonomi Kapitalis Neoliberal</a:t>
            </a:r>
            <a:endParaRPr lang="id-ID" sz="2400" b="1" dirty="0">
              <a:solidFill>
                <a:prstClr val="black"/>
              </a:solidFill>
            </a:endParaRPr>
          </a:p>
        </p:txBody>
      </p:sp>
      <p:sp>
        <p:nvSpPr>
          <p:cNvPr id="4" name="Double Brace 3"/>
          <p:cNvSpPr/>
          <p:nvPr/>
        </p:nvSpPr>
        <p:spPr>
          <a:xfrm>
            <a:off x="76200" y="4876800"/>
            <a:ext cx="1752600" cy="1402080"/>
          </a:xfrm>
          <a:prstGeom prst="bracePair">
            <a:avLst/>
          </a:prstGeom>
          <a:solidFill>
            <a:schemeClr val="accent6">
              <a:lumMod val="60000"/>
              <a:lumOff val="4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dirty="0" smtClean="0">
                <a:solidFill>
                  <a:prstClr val="black"/>
                </a:solidFill>
              </a:rPr>
              <a:t>REVOLUSI INDUSTRI yg lahirkan </a:t>
            </a:r>
          </a:p>
          <a:p>
            <a:pPr algn="ctr"/>
            <a:r>
              <a:rPr lang="it-IT" dirty="0" smtClean="0">
                <a:solidFill>
                  <a:prstClr val="black"/>
                </a:solidFill>
              </a:rPr>
              <a:t>EKONOMI KAPITALIS </a:t>
            </a:r>
            <a:endParaRPr lang="id-ID" dirty="0">
              <a:solidFill>
                <a:prstClr val="black"/>
              </a:solidFill>
            </a:endParaRPr>
          </a:p>
        </p:txBody>
      </p:sp>
      <p:sp>
        <p:nvSpPr>
          <p:cNvPr id="10" name="Double Bracket 9"/>
          <p:cNvSpPr/>
          <p:nvPr/>
        </p:nvSpPr>
        <p:spPr>
          <a:xfrm>
            <a:off x="1981200" y="4876800"/>
            <a:ext cx="1905000" cy="1828800"/>
          </a:xfrm>
          <a:prstGeom prst="bracketPair">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EKONOMI SOSIALIS/KOMUNISbg antitesis dari Ekonomi KAPITALIS LEBIERAL</a:t>
            </a:r>
            <a:endParaRPr lang="id-ID" sz="1600" dirty="0">
              <a:solidFill>
                <a:prstClr val="black"/>
              </a:solidFill>
            </a:endParaRPr>
          </a:p>
        </p:txBody>
      </p:sp>
      <p:sp>
        <p:nvSpPr>
          <p:cNvPr id="11" name="Double Brace 10"/>
          <p:cNvSpPr/>
          <p:nvPr/>
        </p:nvSpPr>
        <p:spPr>
          <a:xfrm>
            <a:off x="4023360" y="4876800"/>
            <a:ext cx="1729740" cy="1828800"/>
          </a:xfrm>
          <a:prstGeom prst="bracePair">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PERANG DUNIA I &amp; II: dipicu ketakadilan ekonomi kapitalis liberal</a:t>
            </a:r>
            <a:endParaRPr lang="id-ID" sz="1600" dirty="0">
              <a:solidFill>
                <a:prstClr val="black"/>
              </a:solidFill>
            </a:endParaRPr>
          </a:p>
        </p:txBody>
      </p:sp>
      <p:cxnSp>
        <p:nvCxnSpPr>
          <p:cNvPr id="14" name="Straight Arrow Connector 13"/>
          <p:cNvCxnSpPr/>
          <p:nvPr/>
        </p:nvCxnSpPr>
        <p:spPr>
          <a:xfrm>
            <a:off x="803910" y="2438400"/>
            <a:ext cx="3909060" cy="0"/>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4869180" y="2438400"/>
            <a:ext cx="1531620" cy="0"/>
          </a:xfrm>
          <a:prstGeom prst="straightConnector1">
            <a:avLst/>
          </a:prstGeom>
          <a:ln>
            <a:solidFill>
              <a:srgbClr val="00B050"/>
            </a:solidFill>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a:xfrm>
            <a:off x="6629400" y="2438400"/>
            <a:ext cx="2286000" cy="0"/>
          </a:xfrm>
          <a:prstGeom prst="straightConnector1">
            <a:avLst/>
          </a:prstGeom>
          <a:ln>
            <a:solidFill>
              <a:srgbClr val="FFC000"/>
            </a:solidFill>
            <a:tailEnd type="arrow"/>
          </a:ln>
        </p:spPr>
        <p:style>
          <a:lnRef idx="3">
            <a:schemeClr val="dk1"/>
          </a:lnRef>
          <a:fillRef idx="0">
            <a:schemeClr val="dk1"/>
          </a:fillRef>
          <a:effectRef idx="2">
            <a:schemeClr val="dk1"/>
          </a:effectRef>
          <a:fontRef idx="minor">
            <a:schemeClr val="tx1"/>
          </a:fontRef>
        </p:style>
      </p:cxnSp>
      <p:sp>
        <p:nvSpPr>
          <p:cNvPr id="36" name="Double Brace 35"/>
          <p:cNvSpPr/>
          <p:nvPr/>
        </p:nvSpPr>
        <p:spPr>
          <a:xfrm>
            <a:off x="5753100" y="4876800"/>
            <a:ext cx="1638300" cy="1828800"/>
          </a:xfrm>
          <a:prstGeom prst="bracePair">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400" dirty="0" smtClean="0">
                <a:solidFill>
                  <a:prstClr val="black"/>
                </a:solidFill>
              </a:rPr>
              <a:t>PRNG DINGIN: Blok Barat (Kapitalisme Liberal ) vs Blok Timur (Sosialis/Komunis)</a:t>
            </a:r>
            <a:endParaRPr lang="id-ID" sz="1400" dirty="0">
              <a:solidFill>
                <a:prstClr val="black"/>
              </a:solidFill>
            </a:endParaRPr>
          </a:p>
        </p:txBody>
      </p:sp>
      <p:sp>
        <p:nvSpPr>
          <p:cNvPr id="37" name="Down Arrow 36"/>
          <p:cNvSpPr/>
          <p:nvPr/>
        </p:nvSpPr>
        <p:spPr>
          <a:xfrm>
            <a:off x="537210" y="4048125"/>
            <a:ext cx="48006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8" name="Down Arrow 37"/>
          <p:cNvSpPr/>
          <p:nvPr/>
        </p:nvSpPr>
        <p:spPr>
          <a:xfrm>
            <a:off x="2625090" y="4042410"/>
            <a:ext cx="651510" cy="560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0" name="Down Arrow 39"/>
          <p:cNvSpPr/>
          <p:nvPr/>
        </p:nvSpPr>
        <p:spPr>
          <a:xfrm>
            <a:off x="4461510" y="4067175"/>
            <a:ext cx="830580" cy="527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1" name="Down Arrow 40"/>
          <p:cNvSpPr/>
          <p:nvPr/>
        </p:nvSpPr>
        <p:spPr>
          <a:xfrm>
            <a:off x="6221730" y="4046219"/>
            <a:ext cx="609600" cy="573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43" name="Straight Connector 42"/>
          <p:cNvCxnSpPr/>
          <p:nvPr/>
        </p:nvCxnSpPr>
        <p:spPr>
          <a:xfrm>
            <a:off x="7520462" y="3088005"/>
            <a:ext cx="0" cy="335280"/>
          </a:xfrm>
          <a:prstGeom prst="line">
            <a:avLst/>
          </a:prstGeom>
        </p:spPr>
        <p:style>
          <a:lnRef idx="3">
            <a:schemeClr val="dk1"/>
          </a:lnRef>
          <a:fillRef idx="0">
            <a:schemeClr val="dk1"/>
          </a:fillRef>
          <a:effectRef idx="2">
            <a:schemeClr val="dk1"/>
          </a:effectRef>
          <a:fontRef idx="minor">
            <a:schemeClr val="tx1"/>
          </a:fontRef>
        </p:style>
      </p:cxnSp>
      <p:sp>
        <p:nvSpPr>
          <p:cNvPr id="50" name="Rounded Rectangle 49"/>
          <p:cNvSpPr/>
          <p:nvPr/>
        </p:nvSpPr>
        <p:spPr>
          <a:xfrm>
            <a:off x="7146606" y="3423285"/>
            <a:ext cx="717233" cy="539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1989</a:t>
            </a:r>
            <a:endParaRPr lang="id-ID" dirty="0">
              <a:solidFill>
                <a:prstClr val="white"/>
              </a:solidFill>
            </a:endParaRPr>
          </a:p>
        </p:txBody>
      </p:sp>
      <p:sp>
        <p:nvSpPr>
          <p:cNvPr id="52" name="Double Bracket 51"/>
          <p:cNvSpPr/>
          <p:nvPr/>
        </p:nvSpPr>
        <p:spPr>
          <a:xfrm>
            <a:off x="7363033" y="4914900"/>
            <a:ext cx="1257778" cy="1752600"/>
          </a:xfrm>
          <a:prstGeom prst="bracketPair">
            <a:avLst/>
          </a:prstGeom>
          <a:solidFill>
            <a:schemeClr val="accent6">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EKONOMI KOMUNIS RUNTUH</a:t>
            </a:r>
            <a:endParaRPr lang="id-ID" sz="1600" dirty="0">
              <a:solidFill>
                <a:prstClr val="black"/>
              </a:solidFill>
            </a:endParaRPr>
          </a:p>
        </p:txBody>
      </p:sp>
      <p:sp>
        <p:nvSpPr>
          <p:cNvPr id="53" name="Down Arrow 52"/>
          <p:cNvSpPr/>
          <p:nvPr/>
        </p:nvSpPr>
        <p:spPr>
          <a:xfrm>
            <a:off x="7408545" y="4048124"/>
            <a:ext cx="541258" cy="828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Tree>
    <p:extLst>
      <p:ext uri="{BB962C8B-B14F-4D97-AF65-F5344CB8AC3E}">
        <p14:creationId xmlns:p14="http://schemas.microsoft.com/office/powerpoint/2010/main" xmlns="" val="757046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09600"/>
          </a:xfrm>
        </p:spPr>
        <p:style>
          <a:lnRef idx="1">
            <a:schemeClr val="accent2"/>
          </a:lnRef>
          <a:fillRef idx="3">
            <a:schemeClr val="accent2"/>
          </a:fillRef>
          <a:effectRef idx="2">
            <a:schemeClr val="accent2"/>
          </a:effectRef>
          <a:fontRef idx="minor">
            <a:schemeClr val="lt1"/>
          </a:fontRef>
        </p:style>
        <p:txBody>
          <a:bodyPr>
            <a:noAutofit/>
          </a:bodyPr>
          <a:lstStyle/>
          <a:p>
            <a:r>
              <a:rPr lang="it-IT" sz="2800" dirty="0" smtClean="0"/>
              <a:t>«Kredo» utama dari sistem ekonomi pasar bebas:</a:t>
            </a:r>
            <a:endParaRPr lang="id-ID" sz="2800" dirty="0"/>
          </a:p>
        </p:txBody>
      </p:sp>
      <p:sp>
        <p:nvSpPr>
          <p:cNvPr id="4" name="Content Placeholder 3"/>
          <p:cNvSpPr>
            <a:spLocks noGrp="1"/>
          </p:cNvSpPr>
          <p:nvPr>
            <p:ph idx="1"/>
          </p:nvPr>
        </p:nvSpPr>
        <p:spPr>
          <a:xfrm>
            <a:off x="457200" y="838200"/>
            <a:ext cx="8534400" cy="5486400"/>
          </a:xfrm>
          <a:ln>
            <a:solidFill>
              <a:schemeClr val="accent6">
                <a:lumMod val="75000"/>
              </a:schemeClr>
            </a:solidFill>
          </a:ln>
        </p:spPr>
        <p:txBody>
          <a:bodyPr>
            <a:normAutofit fontScale="70000" lnSpcReduction="20000"/>
          </a:bodyPr>
          <a:lstStyle/>
          <a:p>
            <a:r>
              <a:rPr lang="it-IT" dirty="0" smtClean="0"/>
              <a:t>Menentang dan BERUSAHA menghapus peran negara di bidang ekonomi (Versus UUD45 pasal 33).</a:t>
            </a:r>
          </a:p>
          <a:p>
            <a:pPr marL="0" indent="0">
              <a:buNone/>
            </a:pPr>
            <a:r>
              <a:rPr lang="it-IT" dirty="0"/>
              <a:t> </a:t>
            </a:r>
            <a:r>
              <a:rPr lang="it-IT" dirty="0" smtClean="0"/>
              <a:t>    = </a:t>
            </a:r>
            <a:r>
              <a:rPr lang="it-IT" b="1" dirty="0" smtClean="0">
                <a:solidFill>
                  <a:srgbClr val="FF0000"/>
                </a:solidFill>
              </a:rPr>
              <a:t>It opposes to economic role of the state!</a:t>
            </a:r>
          </a:p>
          <a:p>
            <a:r>
              <a:rPr lang="it-IT" dirty="0" smtClean="0"/>
              <a:t>Seluruh aset ekonomi negara harus diserahkan kepada perusahaan swasta alias PRIVATISASI EKONOMI (Versus UUD45 pasal 33).</a:t>
            </a:r>
          </a:p>
          <a:p>
            <a:pPr marL="0" indent="0">
              <a:buNone/>
            </a:pPr>
            <a:r>
              <a:rPr lang="it-IT" dirty="0"/>
              <a:t> </a:t>
            </a:r>
            <a:r>
              <a:rPr lang="it-IT" dirty="0" smtClean="0"/>
              <a:t>    = </a:t>
            </a:r>
            <a:r>
              <a:rPr lang="it-IT" b="1" dirty="0" smtClean="0">
                <a:solidFill>
                  <a:srgbClr val="FF0000"/>
                </a:solidFill>
              </a:rPr>
              <a:t>All economic asets of the nation must be privatized! </a:t>
            </a:r>
          </a:p>
          <a:p>
            <a:pPr marL="0" indent="0">
              <a:buNone/>
            </a:pPr>
            <a:r>
              <a:rPr lang="it-IT" dirty="0"/>
              <a:t> </a:t>
            </a:r>
            <a:r>
              <a:rPr lang="it-IT" dirty="0" smtClean="0"/>
              <a:t>       Dengan kata lain: Anti BUMN!</a:t>
            </a:r>
          </a:p>
          <a:p>
            <a:r>
              <a:rPr lang="it-IT" dirty="0" smtClean="0"/>
              <a:t>Semua orang harus diberi ruang untuk berkompetisi bebas sepenuh-penuhnya dalam mengejar keuntungan ekonomi pribadi. </a:t>
            </a:r>
          </a:p>
          <a:p>
            <a:pPr marL="0" indent="0">
              <a:buNone/>
            </a:pPr>
            <a:r>
              <a:rPr lang="it-IT" dirty="0" smtClean="0"/>
              <a:t>       = </a:t>
            </a:r>
            <a:r>
              <a:rPr lang="it-IT" b="1" dirty="0" smtClean="0">
                <a:solidFill>
                  <a:srgbClr val="FF0000"/>
                </a:solidFill>
              </a:rPr>
              <a:t>every individual is free to pursue his/her private economic </a:t>
            </a:r>
          </a:p>
          <a:p>
            <a:pPr marL="0" indent="0">
              <a:buNone/>
            </a:pPr>
            <a:r>
              <a:rPr lang="it-IT" b="1" dirty="0">
                <a:solidFill>
                  <a:srgbClr val="FF0000"/>
                </a:solidFill>
              </a:rPr>
              <a:t> </a:t>
            </a:r>
            <a:r>
              <a:rPr lang="it-IT" b="1" dirty="0" smtClean="0">
                <a:solidFill>
                  <a:srgbClr val="FF0000"/>
                </a:solidFill>
              </a:rPr>
              <a:t>          interests. </a:t>
            </a:r>
          </a:p>
          <a:p>
            <a:pPr marL="0" indent="0">
              <a:buNone/>
            </a:pPr>
            <a:r>
              <a:rPr lang="it-IT" dirty="0" smtClean="0"/>
              <a:t>      Untuk mencapai hal ini, maka PASAR &amp; PERDAGANGAN harus BEBAS </a:t>
            </a:r>
          </a:p>
          <a:p>
            <a:pPr marL="0" indent="0">
              <a:buNone/>
            </a:pPr>
            <a:r>
              <a:rPr lang="it-IT" dirty="0"/>
              <a:t> </a:t>
            </a:r>
            <a:r>
              <a:rPr lang="it-IT" dirty="0" smtClean="0"/>
              <a:t>     tanpa dihambat oleh pelbagai macam regulasi (peraturan undang-</a:t>
            </a:r>
          </a:p>
          <a:p>
            <a:pPr marL="0" indent="0">
              <a:buNone/>
            </a:pPr>
            <a:r>
              <a:rPr lang="it-IT" dirty="0"/>
              <a:t> </a:t>
            </a:r>
            <a:r>
              <a:rPr lang="it-IT" dirty="0" smtClean="0"/>
              <a:t>     undang) dari  pemerintah negara. </a:t>
            </a:r>
          </a:p>
          <a:p>
            <a:r>
              <a:rPr lang="it-IT" dirty="0" smtClean="0"/>
              <a:t>Ekonomi harus bertumbuh secara exponensial  dan tak berhingga.</a:t>
            </a:r>
          </a:p>
          <a:p>
            <a:pPr marL="0" indent="0">
              <a:buNone/>
            </a:pPr>
            <a:r>
              <a:rPr lang="it-IT" dirty="0"/>
              <a:t> </a:t>
            </a:r>
            <a:r>
              <a:rPr lang="it-IT" dirty="0" smtClean="0"/>
              <a:t>    = </a:t>
            </a:r>
            <a:r>
              <a:rPr lang="it-IT" b="1" dirty="0" smtClean="0">
                <a:solidFill>
                  <a:srgbClr val="FF0000"/>
                </a:solidFill>
              </a:rPr>
              <a:t>Unlimitedly economy must  exponentially grow! </a:t>
            </a:r>
          </a:p>
          <a:p>
            <a:endParaRPr lang="id-ID" dirty="0"/>
          </a:p>
        </p:txBody>
      </p:sp>
    </p:spTree>
    <p:extLst>
      <p:ext uri="{BB962C8B-B14F-4D97-AF65-F5344CB8AC3E}">
        <p14:creationId xmlns:p14="http://schemas.microsoft.com/office/powerpoint/2010/main" xmlns="" val="2327832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rgbClr val="FFFF00"/>
          </a:solidFill>
        </p:spPr>
        <p:txBody>
          <a:bodyPr>
            <a:normAutofit fontScale="90000"/>
          </a:bodyPr>
          <a:lstStyle/>
          <a:p>
            <a:r>
              <a:rPr lang="it-IT" sz="2800" b="1" dirty="0" smtClean="0"/>
              <a:t>KRITIK UTAMA TERHADAP SISTEM EKONOMI PASAR BEBAS</a:t>
            </a:r>
            <a:endParaRPr lang="id-ID" sz="2800" b="1" dirty="0"/>
          </a:p>
        </p:txBody>
      </p:sp>
      <p:sp>
        <p:nvSpPr>
          <p:cNvPr id="3" name="Content Placeholder 2"/>
          <p:cNvSpPr>
            <a:spLocks noGrp="1"/>
          </p:cNvSpPr>
          <p:nvPr>
            <p:ph idx="1"/>
          </p:nvPr>
        </p:nvSpPr>
        <p:spPr>
          <a:xfrm>
            <a:off x="381000" y="1036637"/>
            <a:ext cx="8534400" cy="5135563"/>
          </a:xfrm>
          <a:ln>
            <a:solidFill>
              <a:schemeClr val="accent6">
                <a:lumMod val="75000"/>
              </a:schemeClr>
            </a:solidFill>
          </a:ln>
        </p:spPr>
        <p:txBody>
          <a:bodyPr>
            <a:normAutofit fontScale="77500" lnSpcReduction="20000"/>
          </a:bodyPr>
          <a:lstStyle/>
          <a:p>
            <a:pPr marL="0" indent="0">
              <a:buNone/>
            </a:pPr>
            <a:r>
              <a:rPr lang="it-IT" b="1" dirty="0" smtClean="0">
                <a:solidFill>
                  <a:srgbClr val="FF0000"/>
                </a:solidFill>
              </a:rPr>
              <a:t>1. It is not tranparent and full of secrecy (</a:t>
            </a:r>
            <a:r>
              <a:rPr lang="it-IT" b="1" dirty="0" smtClean="0">
                <a:solidFill>
                  <a:srgbClr val="002060"/>
                </a:solidFill>
              </a:rPr>
              <a:t>tidak transparan dan penuh dengan agenda tersembunyi</a:t>
            </a:r>
            <a:r>
              <a:rPr lang="it-IT" b="1" dirty="0" smtClean="0">
                <a:solidFill>
                  <a:srgbClr val="FF0000"/>
                </a:solidFill>
              </a:rPr>
              <a:t>)</a:t>
            </a:r>
          </a:p>
          <a:p>
            <a:pPr marL="0" indent="0">
              <a:buNone/>
            </a:pPr>
            <a:r>
              <a:rPr lang="it-IT" dirty="0" smtClean="0"/>
              <a:t>Kebijakan-kebijakan ekonomi neoliberal diputuskan secara tidak transparan dan dilakukan di tempat-tempat rahasia oleh sekelompok kecil orang kaya dunia (pebisnis/perusahaan-perusahaan  swasta internasional) seperti oleh organisasi ekonomi rahasia London Club dan Paris Club, Bilderburg atau World Economic Forum TANPA MELIBATKAN PUBLIK!</a:t>
            </a:r>
          </a:p>
          <a:p>
            <a:pPr marL="0" indent="0">
              <a:buNone/>
            </a:pPr>
            <a:r>
              <a:rPr lang="it-IT" dirty="0" smtClean="0"/>
              <a:t>Lalu kebijakan mereka dipaksakan kepada negara-negara berkembang – KEPADA ORANG-ORANG MISKIN – di seluruh dunia melalui  IMF dan Bank Dunia.</a:t>
            </a:r>
          </a:p>
          <a:p>
            <a:pPr marL="0" indent="0">
              <a:buNone/>
            </a:pPr>
            <a:r>
              <a:rPr lang="it-IT" dirty="0" smtClean="0"/>
              <a:t>Contoh sangat banyak: peristiwa penggulingan Sukarno thn 1965/1966, mafia Berkley, reformasi ekonomi dan politik Indonesia thn 1998... SAPs sdh diberlakukan sejak thn 1980an tapi diakui baru terjadi tahun 1990an.</a:t>
            </a:r>
          </a:p>
        </p:txBody>
      </p:sp>
    </p:spTree>
    <p:extLst>
      <p:ext uri="{BB962C8B-B14F-4D97-AF65-F5344CB8AC3E}">
        <p14:creationId xmlns:p14="http://schemas.microsoft.com/office/powerpoint/2010/main" xmlns="" val="4011362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534400" cy="6096000"/>
          </a:xfrm>
          <a:ln>
            <a:solidFill>
              <a:schemeClr val="accent6">
                <a:lumMod val="75000"/>
              </a:schemeClr>
            </a:solidFill>
          </a:ln>
        </p:spPr>
        <p:txBody>
          <a:bodyPr>
            <a:normAutofit fontScale="77500" lnSpcReduction="20000"/>
          </a:bodyPr>
          <a:lstStyle/>
          <a:p>
            <a:pPr marL="0" indent="0">
              <a:buNone/>
            </a:pPr>
            <a:r>
              <a:rPr lang="it-IT" b="1" dirty="0" smtClean="0">
                <a:solidFill>
                  <a:srgbClr val="FF0000"/>
                </a:solidFill>
              </a:rPr>
              <a:t>2. It is undemocratic and antidemocracy (Tdk demokratis).</a:t>
            </a:r>
          </a:p>
          <a:p>
            <a:pPr marL="0" indent="0">
              <a:buNone/>
            </a:pPr>
            <a:r>
              <a:rPr lang="it-IT" dirty="0" smtClean="0"/>
              <a:t>Kebijakan-kebijakan ekonomi neoliberal yang dipaksakan kepada seluruh dunia TIDAK dibuat atas nama seluruh penduduk dunia dan untuk kepentingan seluruh penduduk dunia tapi atas nama pemodal, atas nama segelintir orang kaya, atas nama para konglomerat dunia.</a:t>
            </a:r>
          </a:p>
          <a:p>
            <a:pPr marL="0" indent="0">
              <a:buNone/>
            </a:pPr>
            <a:r>
              <a:rPr lang="it-IT" dirty="0" smtClean="0"/>
              <a:t>Kebijakan-kebijakan ekonomi yang diputuskan oleh Bank Dunia dan IMF dibuat berdasarkan siapa yang MENYIMPAN MODAL paling banyak di Bank Dunia &amp; IMF! </a:t>
            </a:r>
          </a:p>
          <a:p>
            <a:pPr marL="0" indent="0">
              <a:buNone/>
            </a:pPr>
            <a:r>
              <a:rPr lang="it-IT" b="1" dirty="0" smtClean="0">
                <a:solidFill>
                  <a:srgbClr val="FF0000"/>
                </a:solidFill>
              </a:rPr>
              <a:t>3. Ekonomi ini pada dasarnya dieksekusi oleh korporasi yang sudah dirancang untuk kebal terhadap hukum</a:t>
            </a:r>
          </a:p>
          <a:p>
            <a:pPr marL="0" indent="0">
              <a:buNone/>
            </a:pPr>
            <a:r>
              <a:rPr lang="it-IT" b="1" dirty="0" smtClean="0">
                <a:solidFill>
                  <a:srgbClr val="FF0000"/>
                </a:solidFill>
              </a:rPr>
              <a:t>4. </a:t>
            </a:r>
            <a:r>
              <a:rPr lang="it-IT" b="1" dirty="0" smtClean="0">
                <a:solidFill>
                  <a:srgbClr val="002060"/>
                </a:solidFill>
              </a:rPr>
              <a:t> Ekonomi ini hanya memperkaya segelintir orang dan mempermiskin mayoritas penduduk dunia secara keseluruhan maupun secara regional dan nasional di setiap negara!</a:t>
            </a:r>
          </a:p>
          <a:p>
            <a:pPr marL="0" indent="0">
              <a:buNone/>
            </a:pPr>
            <a:r>
              <a:rPr lang="it-IT" b="1" dirty="0" smtClean="0">
                <a:solidFill>
                  <a:srgbClr val="FF0000"/>
                </a:solidFill>
              </a:rPr>
              <a:t>5. Ekonomi Pasar Bebas merupakan sebuah kolonialisme baru!</a:t>
            </a:r>
            <a:endParaRPr lang="id-ID" b="1" dirty="0">
              <a:solidFill>
                <a:srgbClr val="FF0000"/>
              </a:solidFill>
            </a:endParaRPr>
          </a:p>
          <a:p>
            <a:pPr marL="0" indent="0">
              <a:buNone/>
            </a:pPr>
            <a:endParaRPr lang="it-IT" dirty="0" smtClean="0"/>
          </a:p>
        </p:txBody>
      </p:sp>
      <p:sp>
        <p:nvSpPr>
          <p:cNvPr id="4" name="Title 3"/>
          <p:cNvSpPr>
            <a:spLocks noGrp="1"/>
          </p:cNvSpPr>
          <p:nvPr>
            <p:ph type="title"/>
          </p:nvPr>
        </p:nvSpPr>
        <p:spPr>
          <a:xfrm flipH="1">
            <a:off x="228600" y="274638"/>
            <a:ext cx="76200" cy="334962"/>
          </a:xfrm>
        </p:spPr>
        <p:txBody>
          <a:bodyPr>
            <a:normAutofit/>
          </a:bodyPr>
          <a:lstStyle/>
          <a:p>
            <a:r>
              <a:rPr lang="en-US" sz="800" dirty="0" smtClean="0"/>
              <a:t>.</a:t>
            </a:r>
            <a:endParaRPr lang="en-US" sz="800" dirty="0"/>
          </a:p>
        </p:txBody>
      </p:sp>
    </p:spTree>
    <p:extLst>
      <p:ext uri="{BB962C8B-B14F-4D97-AF65-F5344CB8AC3E}">
        <p14:creationId xmlns:p14="http://schemas.microsoft.com/office/powerpoint/2010/main" xmlns="" val="1087475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2"/>
          </p:nvPr>
        </p:nvSpPr>
        <p:spPr>
          <a:xfrm>
            <a:off x="5562600" y="762000"/>
            <a:ext cx="2971800" cy="55626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Content Placeholder 3"/>
          <p:cNvSpPr>
            <a:spLocks noGrp="1"/>
          </p:cNvSpPr>
          <p:nvPr>
            <p:ph sz="half" idx="1"/>
          </p:nvPr>
        </p:nvSpPr>
        <p:spPr/>
        <p:txBody>
          <a:bodyPr>
            <a:normAutofit/>
          </a:bodyPr>
          <a:lstStyle/>
          <a:p>
            <a:r>
              <a:rPr lang="en-US" sz="1800" dirty="0" smtClean="0"/>
              <a:t>Seminar </a:t>
            </a:r>
            <a:r>
              <a:rPr lang="en-US" sz="1800" dirty="0" err="1" smtClean="0"/>
              <a:t>hri</a:t>
            </a:r>
            <a:r>
              <a:rPr lang="en-US" sz="1800" dirty="0" smtClean="0"/>
              <a:t> </a:t>
            </a:r>
            <a:r>
              <a:rPr lang="en-US" sz="1800" dirty="0" err="1" smtClean="0"/>
              <a:t>ini</a:t>
            </a:r>
            <a:r>
              <a:rPr lang="en-US" sz="1800" dirty="0" smtClean="0"/>
              <a:t> </a:t>
            </a:r>
            <a:r>
              <a:rPr lang="en-US" sz="1800" dirty="0" err="1" smtClean="0"/>
              <a:t>dibuat</a:t>
            </a:r>
            <a:r>
              <a:rPr lang="en-US" sz="1800" dirty="0" smtClean="0"/>
              <a:t> </a:t>
            </a:r>
            <a:r>
              <a:rPr lang="en-US" sz="1800" dirty="0" err="1" smtClean="0"/>
              <a:t>utk</a:t>
            </a:r>
            <a:r>
              <a:rPr lang="en-US" sz="1800" dirty="0" smtClean="0"/>
              <a:t> </a:t>
            </a:r>
            <a:r>
              <a:rPr lang="en-US" sz="1800" dirty="0" err="1" smtClean="0"/>
              <a:t>peringati</a:t>
            </a:r>
            <a:r>
              <a:rPr lang="en-US" sz="1800" dirty="0" smtClean="0"/>
              <a:t> 1 </a:t>
            </a:r>
            <a:r>
              <a:rPr lang="en-US" sz="1800" dirty="0" err="1" smtClean="0"/>
              <a:t>Okt</a:t>
            </a:r>
            <a:r>
              <a:rPr lang="en-US" sz="1800" dirty="0" smtClean="0"/>
              <a:t> </a:t>
            </a:r>
            <a:r>
              <a:rPr lang="en-US" sz="1800" dirty="0" err="1" smtClean="0"/>
              <a:t>sebagai</a:t>
            </a:r>
            <a:r>
              <a:rPr lang="en-US" sz="1800" dirty="0" smtClean="0"/>
              <a:t> </a:t>
            </a:r>
            <a:r>
              <a:rPr lang="en-US" sz="1800" dirty="0" err="1" smtClean="0"/>
              <a:t>Hari</a:t>
            </a:r>
            <a:r>
              <a:rPr lang="en-US" sz="1800" dirty="0" smtClean="0"/>
              <a:t> </a:t>
            </a:r>
            <a:r>
              <a:rPr lang="en-US" sz="1800" dirty="0" err="1" smtClean="0"/>
              <a:t>Kesaksian</a:t>
            </a:r>
            <a:r>
              <a:rPr lang="en-US" sz="1800" dirty="0" smtClean="0"/>
              <a:t> </a:t>
            </a:r>
            <a:r>
              <a:rPr lang="en-US" sz="1800" dirty="0" err="1" smtClean="0"/>
              <a:t>Pancasila</a:t>
            </a:r>
            <a:r>
              <a:rPr lang="en-US" sz="1800" smtClean="0"/>
              <a:t>  (PS)!</a:t>
            </a:r>
            <a:endParaRPr lang="en-US" sz="1800" dirty="0" smtClean="0"/>
          </a:p>
          <a:p>
            <a:r>
              <a:rPr lang="en-US" sz="1800" dirty="0" err="1" smtClean="0"/>
              <a:t>Tujuan</a:t>
            </a:r>
            <a:r>
              <a:rPr lang="en-US" sz="1800" dirty="0" smtClean="0"/>
              <a:t>: </a:t>
            </a:r>
            <a:r>
              <a:rPr lang="en-US" sz="1800" dirty="0" err="1" smtClean="0"/>
              <a:t>Apakah</a:t>
            </a:r>
            <a:r>
              <a:rPr lang="en-US" sz="1800" dirty="0" smtClean="0"/>
              <a:t> PS </a:t>
            </a:r>
            <a:r>
              <a:rPr lang="en-US" sz="1800" dirty="0" err="1" smtClean="0"/>
              <a:t>masih</a:t>
            </a:r>
            <a:r>
              <a:rPr lang="en-US" sz="1800" dirty="0" smtClean="0"/>
              <a:t> </a:t>
            </a:r>
            <a:r>
              <a:rPr lang="en-US" sz="1800" dirty="0" err="1" smtClean="0"/>
              <a:t>sakti</a:t>
            </a:r>
            <a:r>
              <a:rPr lang="en-US" sz="1800" dirty="0" smtClean="0"/>
              <a:t>?</a:t>
            </a:r>
          </a:p>
          <a:p>
            <a:pPr>
              <a:buNone/>
            </a:pPr>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endParaRPr lang="en-US" sz="1800" dirty="0" smtClean="0"/>
          </a:p>
          <a:p>
            <a:endParaRPr lang="en-US" sz="1800" dirty="0" smtClean="0"/>
          </a:p>
          <a:p>
            <a:endParaRPr lang="en-US" sz="1800" dirty="0" smtClean="0"/>
          </a:p>
          <a:p>
            <a:endParaRPr lang="en-US" sz="1800" dirty="0"/>
          </a:p>
        </p:txBody>
      </p:sp>
      <p:pic>
        <p:nvPicPr>
          <p:cNvPr id="69634" name="Picture 2" descr="Monumen Pancasila Sakti, hari pancasila, hari Kesaktian pancasila, tanggal kesaktian pancasila, sejarah kesaktian pancasila"/>
          <p:cNvPicPr>
            <a:picLocks noChangeAspect="1" noChangeArrowheads="1"/>
          </p:cNvPicPr>
          <p:nvPr/>
        </p:nvPicPr>
        <p:blipFill>
          <a:blip r:embed="rId2"/>
          <a:srcRect/>
          <a:stretch>
            <a:fillRect/>
          </a:stretch>
        </p:blipFill>
        <p:spPr bwMode="auto">
          <a:xfrm>
            <a:off x="762000" y="2362200"/>
            <a:ext cx="4495800" cy="2209800"/>
          </a:xfrm>
          <a:prstGeom prst="rect">
            <a:avLst/>
          </a:prstGeom>
          <a:noFill/>
        </p:spPr>
      </p:pic>
      <p:sp>
        <p:nvSpPr>
          <p:cNvPr id="6" name="Oval 5"/>
          <p:cNvSpPr/>
          <p:nvPr/>
        </p:nvSpPr>
        <p:spPr>
          <a:xfrm>
            <a:off x="609600" y="4724400"/>
            <a:ext cx="4800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Pancasila</a:t>
            </a:r>
            <a:r>
              <a:rPr lang="en-US" dirty="0" smtClean="0"/>
              <a:t> </a:t>
            </a:r>
            <a:r>
              <a:rPr lang="en-US" dirty="0" err="1" smtClean="0"/>
              <a:t>sudah</a:t>
            </a:r>
            <a:r>
              <a:rPr lang="en-US" dirty="0" smtClean="0"/>
              <a:t> </a:t>
            </a:r>
            <a:r>
              <a:rPr lang="en-US" dirty="0" err="1" smtClean="0"/>
              <a:t>tidak</a:t>
            </a:r>
            <a:r>
              <a:rPr lang="en-US" dirty="0" smtClean="0"/>
              <a:t> SAKTI </a:t>
            </a:r>
            <a:r>
              <a:rPr lang="en-US" dirty="0" err="1" smtClean="0"/>
              <a:t>lagi</a:t>
            </a:r>
            <a:r>
              <a:rPr lang="en-US" dirty="0" smtClean="0"/>
              <a:t> </a:t>
            </a:r>
            <a:r>
              <a:rPr lang="en-US" dirty="0" err="1" smtClean="0"/>
              <a:t>sejak</a:t>
            </a:r>
            <a:r>
              <a:rPr lang="en-US" dirty="0" smtClean="0"/>
              <a:t> </a:t>
            </a:r>
            <a:r>
              <a:rPr lang="en-US" dirty="0" err="1" smtClean="0"/>
              <a:t>diumumkan</a:t>
            </a:r>
            <a:r>
              <a:rPr lang="en-US" dirty="0" smtClean="0"/>
              <a:t> </a:t>
            </a:r>
            <a:r>
              <a:rPr lang="en-US" dirty="0" err="1" smtClean="0"/>
              <a:t>kesaktiannya</a:t>
            </a:r>
            <a:r>
              <a:rPr lang="en-US" dirty="0" smtClean="0"/>
              <a:t> jam 21.00 1 </a:t>
            </a:r>
            <a:r>
              <a:rPr lang="en-US" dirty="0" err="1" smtClean="0"/>
              <a:t>Okt</a:t>
            </a:r>
            <a:r>
              <a:rPr lang="en-US" dirty="0" smtClean="0"/>
              <a:t> 1965</a:t>
            </a:r>
            <a:endParaRPr lang="en-US" dirty="0"/>
          </a:p>
        </p:txBody>
      </p:sp>
      <p:sp>
        <p:nvSpPr>
          <p:cNvPr id="7" name="Oval 6"/>
          <p:cNvSpPr/>
          <p:nvPr/>
        </p:nvSpPr>
        <p:spPr>
          <a:xfrm>
            <a:off x="5562600" y="914400"/>
            <a:ext cx="2895600" cy="16764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Komunisme</a:t>
            </a:r>
            <a:r>
              <a:rPr lang="en-US" dirty="0" smtClean="0"/>
              <a:t> </a:t>
            </a:r>
            <a:r>
              <a:rPr lang="en-US" dirty="0" err="1" smtClean="0"/>
              <a:t>mau</a:t>
            </a:r>
            <a:r>
              <a:rPr lang="en-US" dirty="0" smtClean="0"/>
              <a:t> </a:t>
            </a:r>
            <a:r>
              <a:rPr lang="en-US" dirty="0" err="1" smtClean="0"/>
              <a:t>campakkan</a:t>
            </a:r>
            <a:r>
              <a:rPr lang="en-US" dirty="0" smtClean="0"/>
              <a:t> PS?</a:t>
            </a:r>
            <a:endParaRPr lang="en-US" dirty="0"/>
          </a:p>
        </p:txBody>
      </p:sp>
      <p:sp>
        <p:nvSpPr>
          <p:cNvPr id="8" name="Oval 7"/>
          <p:cNvSpPr/>
          <p:nvPr/>
        </p:nvSpPr>
        <p:spPr>
          <a:xfrm>
            <a:off x="5791200" y="3048000"/>
            <a:ext cx="2743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Komunisme</a:t>
            </a:r>
            <a:r>
              <a:rPr lang="en-US" dirty="0" smtClean="0"/>
              <a:t> </a:t>
            </a:r>
            <a:r>
              <a:rPr lang="en-US" dirty="0" err="1" smtClean="0"/>
              <a:t>justeru</a:t>
            </a:r>
            <a:r>
              <a:rPr lang="en-US" dirty="0" smtClean="0"/>
              <a:t> </a:t>
            </a:r>
            <a:r>
              <a:rPr lang="en-US" dirty="0" err="1" smtClean="0"/>
              <a:t>sangat</a:t>
            </a:r>
            <a:r>
              <a:rPr lang="en-US" dirty="0" smtClean="0"/>
              <a:t> </a:t>
            </a:r>
            <a:r>
              <a:rPr lang="en-US" dirty="0" err="1" smtClean="0"/>
              <a:t>Pancasilais</a:t>
            </a:r>
            <a:r>
              <a:rPr lang="en-US" dirty="0" smtClean="0"/>
              <a:t>!</a:t>
            </a:r>
            <a:endParaRPr lang="en-US" dirty="0"/>
          </a:p>
        </p:txBody>
      </p:sp>
      <p:sp>
        <p:nvSpPr>
          <p:cNvPr id="9" name="Down Arrow 8"/>
          <p:cNvSpPr/>
          <p:nvPr/>
        </p:nvSpPr>
        <p:spPr>
          <a:xfrm flipH="1">
            <a:off x="6858000" y="2667000"/>
            <a:ext cx="609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91200" y="4572000"/>
            <a:ext cx="2667000" cy="16764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Yg</a:t>
            </a:r>
            <a:r>
              <a:rPr lang="en-US" sz="1600" dirty="0" smtClean="0"/>
              <a:t> </a:t>
            </a:r>
            <a:r>
              <a:rPr lang="en-US" sz="1600" dirty="0" err="1" smtClean="0"/>
              <a:t>kianati</a:t>
            </a:r>
            <a:r>
              <a:rPr lang="en-US" sz="1600" dirty="0" smtClean="0"/>
              <a:t> </a:t>
            </a:r>
            <a:r>
              <a:rPr lang="en-US" sz="1600" dirty="0" err="1" smtClean="0"/>
              <a:t>Pancasila</a:t>
            </a:r>
            <a:r>
              <a:rPr lang="en-US" sz="1600" dirty="0" smtClean="0"/>
              <a:t> </a:t>
            </a:r>
            <a:r>
              <a:rPr lang="en-US" sz="1600" dirty="0" err="1" smtClean="0"/>
              <a:t>justru</a:t>
            </a:r>
            <a:r>
              <a:rPr lang="en-US" sz="1600" dirty="0" smtClean="0"/>
              <a:t> </a:t>
            </a:r>
            <a:r>
              <a:rPr lang="en-US" sz="1600" dirty="0" err="1" smtClean="0"/>
              <a:t>mereka</a:t>
            </a:r>
            <a:r>
              <a:rPr lang="en-US" sz="1600" dirty="0" smtClean="0"/>
              <a:t> </a:t>
            </a:r>
            <a:r>
              <a:rPr lang="en-US" sz="1600" dirty="0" err="1" smtClean="0"/>
              <a:t>yg</a:t>
            </a:r>
            <a:r>
              <a:rPr lang="en-US" sz="1600" dirty="0" smtClean="0"/>
              <a:t> </a:t>
            </a:r>
            <a:r>
              <a:rPr lang="en-US" sz="1600" dirty="0" err="1" smtClean="0"/>
              <a:t>umumkan</a:t>
            </a:r>
            <a:r>
              <a:rPr lang="en-US" sz="1600" dirty="0" smtClean="0"/>
              <a:t> </a:t>
            </a:r>
            <a:r>
              <a:rPr lang="en-US" sz="1600" dirty="0" err="1" smtClean="0"/>
              <a:t>kesaktiannnya</a:t>
            </a:r>
            <a:endParaRPr lang="en-US" sz="1600" dirty="0"/>
          </a:p>
        </p:txBody>
      </p:sp>
      <p:sp>
        <p:nvSpPr>
          <p:cNvPr id="11" name="Down Arrow 10"/>
          <p:cNvSpPr/>
          <p:nvPr/>
        </p:nvSpPr>
        <p:spPr>
          <a:xfrm>
            <a:off x="6781800" y="4343400"/>
            <a:ext cx="762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it-IT" dirty="0" smtClean="0"/>
              <a:t>Dan sejak tahun 1980-an</a:t>
            </a:r>
            <a:endParaRPr lang="id-ID" dirty="0"/>
          </a:p>
        </p:txBody>
      </p:sp>
      <p:sp>
        <p:nvSpPr>
          <p:cNvPr id="3" name="Content Placeholder 2"/>
          <p:cNvSpPr>
            <a:spLocks noGrp="1"/>
          </p:cNvSpPr>
          <p:nvPr>
            <p:ph idx="1"/>
          </p:nvPr>
        </p:nvSpPr>
        <p:spPr>
          <a:xfrm>
            <a:off x="152400" y="990600"/>
            <a:ext cx="8839200" cy="5638800"/>
          </a:xfrm>
          <a:ln>
            <a:solidFill>
              <a:schemeClr val="accent6">
                <a:lumMod val="75000"/>
              </a:schemeClr>
            </a:solidFill>
          </a:ln>
        </p:spPr>
        <p:txBody>
          <a:bodyPr>
            <a:normAutofit fontScale="92500" lnSpcReduction="10000"/>
          </a:bodyPr>
          <a:lstStyle/>
          <a:p>
            <a:r>
              <a:rPr lang="it-IT" dirty="0" smtClean="0"/>
              <a:t>Kebijakan ekonomi neoliberal yg demikian telah dipaksakan kepada hampir semua negara berkembang, termasuk Indonesia </a:t>
            </a:r>
            <a:r>
              <a:rPr lang="it-IT" b="1" dirty="0" smtClean="0"/>
              <a:t>melalui mekanisme utang-piutang yang dikelola oleh Bank Dunia, IMF dan GATT/WTO.</a:t>
            </a:r>
          </a:p>
          <a:p>
            <a:r>
              <a:rPr lang="it-IT" dirty="0" smtClean="0"/>
              <a:t>Ketiga lembaga keuangan international ini telah menjadi perpanjangan tangan negara-negara industri/kreditor/pemodal  di Utara untuk mengatur dan mengendalikan ekonomi negara berkembang dengan menggunakan </a:t>
            </a:r>
            <a:r>
              <a:rPr lang="it-IT" b="1" dirty="0" smtClean="0"/>
              <a:t>MEKANISME UTANG LUAR NEGERI.</a:t>
            </a:r>
          </a:p>
          <a:p>
            <a:r>
              <a:rPr lang="it-IT" dirty="0" smtClean="0"/>
              <a:t>Dan hal ini telah menuai PROTEST KERAS dari pelbagai pihak di seluruh dunia hingga saat ini! </a:t>
            </a:r>
            <a:endParaRPr lang="id-ID" dirty="0"/>
          </a:p>
        </p:txBody>
      </p:sp>
    </p:spTree>
    <p:extLst>
      <p:ext uri="{BB962C8B-B14F-4D97-AF65-F5344CB8AC3E}">
        <p14:creationId xmlns:p14="http://schemas.microsoft.com/office/powerpoint/2010/main" xmlns="" val="4166942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it-IT" dirty="0" smtClean="0"/>
              <a:t>Kantor IMF di Washington DC, USA</a:t>
            </a:r>
            <a:endParaRPr lang="id-ID" dirty="0"/>
          </a:p>
        </p:txBody>
      </p:sp>
      <p:sp>
        <p:nvSpPr>
          <p:cNvPr id="3" name="Content Placeholder 2"/>
          <p:cNvSpPr>
            <a:spLocks noGrp="1"/>
          </p:cNvSpPr>
          <p:nvPr>
            <p:ph idx="1"/>
          </p:nvPr>
        </p:nvSpPr>
        <p:spPr>
          <a:xfrm>
            <a:off x="1905000" y="2590800"/>
            <a:ext cx="5257800" cy="3581400"/>
          </a:xfrm>
        </p:spPr>
        <p:txBody>
          <a:bodyPr/>
          <a:lstStyle/>
          <a:p>
            <a:endParaRPr lang="id-ID" dirty="0"/>
          </a:p>
        </p:txBody>
      </p:sp>
      <p:pic>
        <p:nvPicPr>
          <p:cNvPr id="1026" name="Picture 2" descr="C:\Users\Alexander Jebadu\00 BUKU YG SDH DIBELI\Favorites\Desktop\2057348Gedung-IMF780x39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914400"/>
            <a:ext cx="85344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259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p:spPr>
        <p:txBody>
          <a:bodyPr>
            <a:noAutofit/>
          </a:bodyPr>
          <a:lstStyle/>
          <a:p>
            <a:r>
              <a:rPr lang="it-IT" sz="3600" dirty="0" smtClean="0"/>
              <a:t>Kantor Bank Dunia di Washington, DC, USA</a:t>
            </a:r>
            <a:endParaRPr lang="id-ID"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914400"/>
            <a:ext cx="8763000"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Oval 2"/>
          <p:cNvSpPr/>
          <p:nvPr/>
        </p:nvSpPr>
        <p:spPr>
          <a:xfrm>
            <a:off x="7086600" y="1066800"/>
            <a:ext cx="1752600" cy="12954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sz="2800" dirty="0" smtClean="0"/>
              <a:t>Kantor IMF</a:t>
            </a:r>
            <a:endParaRPr lang="id-ID" sz="2800" dirty="0"/>
          </a:p>
        </p:txBody>
      </p:sp>
      <p:cxnSp>
        <p:nvCxnSpPr>
          <p:cNvPr id="5" name="Straight Arrow Connector 4"/>
          <p:cNvCxnSpPr/>
          <p:nvPr/>
        </p:nvCxnSpPr>
        <p:spPr>
          <a:xfrm>
            <a:off x="7962900" y="2514600"/>
            <a:ext cx="114300" cy="1981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808546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534400" cy="624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6596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8763000" cy="647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323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763000" cy="6476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152400" y="1143000"/>
            <a:ext cx="3048000" cy="14478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WTO: </a:t>
            </a:r>
            <a:r>
              <a:rPr lang="en-US" b="1" i="1" dirty="0" smtClean="0"/>
              <a:t>World Trade Organization </a:t>
            </a:r>
            <a:r>
              <a:rPr lang="en-US" dirty="0" smtClean="0"/>
              <a:t>(</a:t>
            </a:r>
            <a:r>
              <a:rPr lang="en-US" dirty="0" err="1" smtClean="0"/>
              <a:t>Organisasi</a:t>
            </a:r>
            <a:r>
              <a:rPr lang="en-US" dirty="0" smtClean="0"/>
              <a:t> </a:t>
            </a:r>
            <a:r>
              <a:rPr lang="en-US" dirty="0" err="1" smtClean="0"/>
              <a:t>Perdagangan</a:t>
            </a:r>
            <a:r>
              <a:rPr lang="en-US" dirty="0" smtClean="0"/>
              <a:t> </a:t>
            </a:r>
            <a:r>
              <a:rPr lang="en-US" dirty="0" err="1" smtClean="0"/>
              <a:t>Dunia</a:t>
            </a:r>
            <a:r>
              <a:rPr lang="en-US" dirty="0" smtClean="0"/>
              <a:t>)</a:t>
            </a:r>
            <a:endParaRPr lang="en-US" dirty="0"/>
          </a:p>
        </p:txBody>
      </p:sp>
    </p:spTree>
    <p:extLst>
      <p:ext uri="{BB962C8B-B14F-4D97-AF65-F5344CB8AC3E}">
        <p14:creationId xmlns:p14="http://schemas.microsoft.com/office/powerpoint/2010/main" xmlns="" val="367097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it-IT" dirty="0" smtClean="0"/>
              <a:t>PROTEST TERHADAP IMF</a:t>
            </a:r>
            <a:endParaRPr lang="id-ID"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990600"/>
            <a:ext cx="8534400" cy="563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5791200" y="1524000"/>
            <a:ext cx="3124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IMF: International Monetary Fund (Dana </a:t>
            </a:r>
            <a:r>
              <a:rPr lang="en-US" dirty="0" err="1" smtClean="0"/>
              <a:t>Moneter</a:t>
            </a:r>
            <a:r>
              <a:rPr lang="en-US" dirty="0" smtClean="0"/>
              <a:t> </a:t>
            </a:r>
            <a:r>
              <a:rPr lang="en-US" dirty="0" err="1" smtClean="0"/>
              <a:t>Internasional</a:t>
            </a:r>
            <a:r>
              <a:rPr lang="en-US" dirty="0" smtClean="0"/>
              <a:t>)</a:t>
            </a:r>
            <a:endParaRPr lang="en-US" dirty="0"/>
          </a:p>
        </p:txBody>
      </p:sp>
    </p:spTree>
    <p:extLst>
      <p:ext uri="{BB962C8B-B14F-4D97-AF65-F5344CB8AC3E}">
        <p14:creationId xmlns:p14="http://schemas.microsoft.com/office/powerpoint/2010/main" xmlns="" val="2158545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381000"/>
            <a:ext cx="8382000" cy="617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4788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a:bodyPr>
          <a:lstStyle/>
          <a:p>
            <a:r>
              <a:rPr lang="it-IT" sz="800" dirty="0" smtClean="0"/>
              <a:t>.</a:t>
            </a:r>
            <a:endParaRPr lang="id-ID" sz="800"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66800" y="1219200"/>
            <a:ext cx="70104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43225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p:txBody>
          <a:bodyPr/>
          <a:lstStyle/>
          <a:p>
            <a:endParaRPr lang="id-ID"/>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990600"/>
            <a:ext cx="8458199" cy="5257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6618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457200" y="381000"/>
            <a:ext cx="152400" cy="533400"/>
          </a:xfrm>
        </p:spPr>
        <p:txBody>
          <a:bodyPr>
            <a:normAutofit/>
          </a:bodyPr>
          <a:lstStyle/>
          <a:p>
            <a:r>
              <a:rPr lang="en-US" sz="800" dirty="0" smtClean="0"/>
              <a:t>.</a:t>
            </a:r>
            <a:endParaRPr lang="id-ID" sz="800" dirty="0"/>
          </a:p>
        </p:txBody>
      </p:sp>
      <p:sp>
        <p:nvSpPr>
          <p:cNvPr id="3" name="Content Placeholder 2"/>
          <p:cNvSpPr>
            <a:spLocks noGrp="1"/>
          </p:cNvSpPr>
          <p:nvPr>
            <p:ph idx="1"/>
          </p:nvPr>
        </p:nvSpPr>
        <p:spPr>
          <a:xfrm>
            <a:off x="533400" y="685800"/>
            <a:ext cx="8183880" cy="5791200"/>
          </a:xfrm>
          <a:ln>
            <a:solidFill>
              <a:schemeClr val="accent1"/>
            </a:solidFill>
          </a:ln>
        </p:spPr>
        <p:txBody>
          <a:bodyPr>
            <a:normAutofit fontScale="70000" lnSpcReduction="20000"/>
          </a:bodyPr>
          <a:lstStyle/>
          <a:p>
            <a:r>
              <a:rPr lang="it-IT" sz="2600" spc="300" dirty="0" smtClean="0"/>
              <a:t>Lalu saya diminta supaya tema ini hrs dikaitkan dgn </a:t>
            </a:r>
            <a:r>
              <a:rPr lang="it-IT" sz="2600" b="1" spc="300" dirty="0" smtClean="0">
                <a:solidFill>
                  <a:srgbClr val="002060"/>
                </a:solidFill>
              </a:rPr>
              <a:t>Sistem </a:t>
            </a:r>
            <a:r>
              <a:rPr lang="it-IT" b="1" spc="300" dirty="0" smtClean="0">
                <a:solidFill>
                  <a:srgbClr val="002060"/>
                </a:solidFill>
              </a:rPr>
              <a:t>Ekonom Pasar Bebas</a:t>
            </a:r>
            <a:r>
              <a:rPr lang="it-IT" spc="300" dirty="0" smtClean="0"/>
              <a:t> (SEPB).</a:t>
            </a:r>
          </a:p>
          <a:p>
            <a:r>
              <a:rPr lang="it-IT" spc="300" dirty="0" smtClean="0"/>
              <a:t>Lalu apa hubungan antara keduanya?</a:t>
            </a:r>
          </a:p>
          <a:p>
            <a:pPr>
              <a:buNone/>
            </a:pPr>
            <a:r>
              <a:rPr lang="it-IT" spc="300" dirty="0" smtClean="0"/>
              <a:t>  Apa ada hubungan keluarga?</a:t>
            </a:r>
          </a:p>
          <a:p>
            <a:pPr>
              <a:buNone/>
            </a:pPr>
            <a:r>
              <a:rPr lang="it-IT" spc="300" dirty="0" smtClean="0"/>
              <a:t>  Apa ada hubungan simbiosis?</a:t>
            </a:r>
          </a:p>
          <a:p>
            <a:pPr marL="0" indent="0">
              <a:buNone/>
            </a:pPr>
            <a:r>
              <a:rPr lang="it-IT" spc="300" dirty="0" smtClean="0"/>
              <a:t>  Jawabannya: Tidak</a:t>
            </a:r>
          </a:p>
          <a:p>
            <a:pPr marL="0" indent="0">
              <a:buNone/>
            </a:pPr>
            <a:r>
              <a:rPr lang="it-IT" spc="300" dirty="0" smtClean="0"/>
              <a:t>  Sebaliknya:SEPB=faktor  yang mencampakkan   </a:t>
            </a:r>
          </a:p>
          <a:p>
            <a:pPr marL="0" indent="0">
              <a:buNone/>
            </a:pPr>
            <a:r>
              <a:rPr lang="it-IT" spc="300" dirty="0" smtClean="0"/>
              <a:t>                 PS dan membuatnya tidak sakti </a:t>
            </a:r>
          </a:p>
          <a:p>
            <a:pPr marL="0" indent="0">
              <a:buNone/>
            </a:pPr>
            <a:r>
              <a:rPr lang="it-IT" spc="300" dirty="0" smtClean="0"/>
              <a:t>                 lagi sejak 1 Oktober 1965.</a:t>
            </a:r>
          </a:p>
          <a:p>
            <a:r>
              <a:rPr lang="it-IT" spc="300" dirty="0" smtClean="0"/>
              <a:t>Karena hampir semua krisis sejak saat itu sd hari ini:krisis gerakan 30 Sept 1965, krisis-krisis kemanusiaan yg lain, krisis demokrasi, politik, ketakadilan sosial ekonomi, korupsi, pilpres dan  pilkada yang korup, pelanggaran HAM, krisis ekologi, human trafficking, gap kaya &amp; miskin, gap embangunan regional (Jawa vs luar Jawa, kota vs desa) yang semakin lebar, merupakan anak kandung dari sebuah sistem ekonomi yg tak adil, tak manusiawi, tak demokratis dan dgn sendirinya      </a:t>
            </a:r>
          </a:p>
          <a:p>
            <a:pPr>
              <a:buNone/>
            </a:pPr>
            <a:r>
              <a:rPr lang="it-IT" spc="300" dirty="0" smtClean="0"/>
              <a:t>                 </a:t>
            </a:r>
            <a:r>
              <a:rPr lang="it-IT" b="1" spc="300" dirty="0" smtClean="0"/>
              <a:t>TIDAK PANCASILAIS yaitu...</a:t>
            </a:r>
            <a:endParaRPr lang="it-IT" spc="300" dirty="0" smtClean="0"/>
          </a:p>
        </p:txBody>
      </p:sp>
      <p:sp>
        <p:nvSpPr>
          <p:cNvPr id="6" name="Oval 5"/>
          <p:cNvSpPr/>
          <p:nvPr/>
        </p:nvSpPr>
        <p:spPr>
          <a:xfrm>
            <a:off x="685800" y="1828800"/>
            <a:ext cx="7924800" cy="4267200"/>
          </a:xfrm>
          <a:prstGeom prst="ellipse">
            <a:avLst/>
          </a:prstGeom>
          <a:scene3d>
            <a:camera prst="orthographicFront"/>
            <a:lightRig rig="threePt" dir="t"/>
          </a:scene3d>
          <a:sp3d>
            <a:bevelT w="165100" prst="coolSlant"/>
          </a:sp3d>
        </p:spPr>
        <p:style>
          <a:lnRef idx="3">
            <a:schemeClr val="lt1"/>
          </a:lnRef>
          <a:fillRef idx="1">
            <a:schemeClr val="dk1"/>
          </a:fillRef>
          <a:effectRef idx="1">
            <a:schemeClr val="dk1"/>
          </a:effectRef>
          <a:fontRef idx="minor">
            <a:schemeClr val="lt1"/>
          </a:fontRef>
        </p:style>
        <p:txBody>
          <a:bodyPr rtlCol="0" anchor="ctr"/>
          <a:lstStyle/>
          <a:p>
            <a:pPr algn="ctr"/>
            <a:endParaRPr lang="it-IT" dirty="0" smtClean="0"/>
          </a:p>
          <a:p>
            <a:pPr algn="ctr"/>
            <a:endParaRPr lang="it-IT" dirty="0"/>
          </a:p>
          <a:p>
            <a:pPr algn="ctr"/>
            <a:endParaRPr lang="it-IT" dirty="0" smtClean="0"/>
          </a:p>
          <a:p>
            <a:pPr algn="ctr"/>
            <a:endParaRPr lang="it-IT" dirty="0" smtClean="0"/>
          </a:p>
          <a:p>
            <a:pPr algn="ctr"/>
            <a:r>
              <a:rPr lang="it-IT" sz="2200" b="1" dirty="0" smtClean="0">
                <a:solidFill>
                  <a:srgbClr val="FFFF00"/>
                </a:solidFill>
              </a:rPr>
              <a:t>SISTEM EKONOMI KAPITALIS LIBERAL</a:t>
            </a:r>
          </a:p>
          <a:p>
            <a:pPr algn="ctr"/>
            <a:r>
              <a:rPr lang="it-IT" dirty="0" smtClean="0"/>
              <a:t> </a:t>
            </a:r>
          </a:p>
          <a:p>
            <a:pPr algn="ctr"/>
            <a:r>
              <a:rPr lang="it-IT" dirty="0" smtClean="0"/>
              <a:t>atau </a:t>
            </a:r>
          </a:p>
          <a:p>
            <a:pPr algn="ctr"/>
            <a:endParaRPr lang="it-IT" dirty="0" smtClean="0"/>
          </a:p>
          <a:p>
            <a:pPr algn="ctr"/>
            <a:r>
              <a:rPr lang="it-IT" dirty="0" smtClean="0">
                <a:solidFill>
                  <a:srgbClr val="FFFF00"/>
                </a:solidFill>
              </a:rPr>
              <a:t>EKONOMI KAPITALIS LIBERAL TANPA KENDALI </a:t>
            </a:r>
          </a:p>
          <a:p>
            <a:pPr algn="ctr"/>
            <a:endParaRPr lang="it-IT" dirty="0"/>
          </a:p>
          <a:p>
            <a:pPr algn="ctr"/>
            <a:r>
              <a:rPr lang="it-IT" dirty="0" smtClean="0"/>
              <a:t>Di Indonesia, sistem ekonomi ini dibaptis dengan nama yang  netral,  manis dan cantik:</a:t>
            </a:r>
          </a:p>
          <a:p>
            <a:pPr algn="ctr"/>
            <a:endParaRPr lang="it-IT" dirty="0"/>
          </a:p>
          <a:p>
            <a:pPr algn="ctr"/>
            <a:r>
              <a:rPr lang="it-IT" sz="2400" b="1" dirty="0" smtClean="0">
                <a:solidFill>
                  <a:srgbClr val="00B050"/>
                </a:solidFill>
              </a:rPr>
              <a:t>EKONOMI PASAR BEBAS </a:t>
            </a:r>
          </a:p>
          <a:p>
            <a:pPr algn="ctr"/>
            <a:r>
              <a:rPr lang="it-IT" dirty="0" smtClean="0"/>
              <a:t>(tanpa ada embel-embel lain) </a:t>
            </a:r>
          </a:p>
          <a:p>
            <a:pPr algn="ctr"/>
            <a:r>
              <a:rPr lang="it-IT" dirty="0"/>
              <a:t>	</a:t>
            </a:r>
          </a:p>
          <a:p>
            <a:pPr algn="ctr"/>
            <a:endParaRPr lang="it-IT" dirty="0" smtClean="0"/>
          </a:p>
          <a:p>
            <a:pPr algn="ctr"/>
            <a:endParaRPr lang="id-ID" dirty="0"/>
          </a:p>
        </p:txBody>
      </p:sp>
    </p:spTree>
    <p:extLst>
      <p:ext uri="{BB962C8B-B14F-4D97-AF65-F5344CB8AC3E}">
        <p14:creationId xmlns:p14="http://schemas.microsoft.com/office/powerpoint/2010/main" xmlns="" val="323110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630362"/>
          </a:xfrm>
        </p:spPr>
        <p:txBody>
          <a:bodyPr>
            <a:normAutofit fontScale="90000"/>
          </a:bodyPr>
          <a:lstStyle/>
          <a:p>
            <a:r>
              <a:rPr lang="it-IT" sz="2200" dirty="0" smtClean="0"/>
              <a:t/>
            </a:r>
            <a:br>
              <a:rPr lang="it-IT" sz="2200" dirty="0" smtClean="0"/>
            </a:br>
            <a:r>
              <a:rPr lang="it-IT" sz="2200" dirty="0" smtClean="0"/>
              <a:t>Menurut sebuah data thn 2006: penduduk kaya dunia yg jumlahnya hanya 20% mengkonsumi 80% kekayaan pelanet bumi!</a:t>
            </a:r>
            <a:br>
              <a:rPr lang="it-IT" sz="2200" dirty="0" smtClean="0"/>
            </a:br>
            <a:r>
              <a:rPr lang="it-IT" sz="2200" dirty="0" smtClean="0"/>
              <a:t/>
            </a:r>
            <a:br>
              <a:rPr lang="it-IT" sz="2200" dirty="0" smtClean="0"/>
            </a:br>
            <a:r>
              <a:rPr lang="it-IT" sz="2200" dirty="0" smtClean="0"/>
              <a:t>Lalu 80% penduduk dunia yang miskin hanya mengkonsumi 20% dari kekayaan alam pelanet bumi (sisa dari rekan mereka yg kaya yg jumlahnya 20%!</a:t>
            </a:r>
            <a:br>
              <a:rPr lang="it-IT" sz="2200" dirty="0" smtClean="0"/>
            </a:br>
            <a:r>
              <a:rPr lang="it-IT" sz="2200" dirty="0" smtClean="0"/>
              <a:t> </a:t>
            </a:r>
            <a:endParaRPr lang="id-ID" sz="2200" dirty="0"/>
          </a:p>
        </p:txBody>
      </p:sp>
      <p:sp>
        <p:nvSpPr>
          <p:cNvPr id="3" name="Content Placeholder 2"/>
          <p:cNvSpPr>
            <a:spLocks noGrp="1"/>
          </p:cNvSpPr>
          <p:nvPr>
            <p:ph idx="1"/>
          </p:nvPr>
        </p:nvSpPr>
        <p:spPr/>
        <p:txBody>
          <a:bodyPr>
            <a:normAutofit/>
          </a:bodyPr>
          <a:lstStyle/>
          <a:p>
            <a:pPr marL="0" indent="0">
              <a:buNone/>
            </a:pPr>
            <a:r>
              <a:rPr lang="it-IT" sz="800" dirty="0" smtClean="0"/>
              <a:t>.</a:t>
            </a:r>
            <a:endParaRPr lang="id-ID" sz="800" dirty="0"/>
          </a:p>
        </p:txBody>
      </p:sp>
      <p:graphicFrame>
        <p:nvGraphicFramePr>
          <p:cNvPr id="5" name="Chart 4"/>
          <p:cNvGraphicFramePr>
            <a:graphicFrameLocks noChangeAspect="1"/>
          </p:cNvGraphicFramePr>
          <p:nvPr>
            <p:extLst>
              <p:ext uri="{D42A27DB-BD31-4B8C-83A1-F6EECF244321}">
                <p14:modId xmlns:p14="http://schemas.microsoft.com/office/powerpoint/2010/main" xmlns="" val="3076682771"/>
              </p:ext>
            </p:extLst>
          </p:nvPr>
        </p:nvGraphicFramePr>
        <p:xfrm>
          <a:off x="-381000" y="2057400"/>
          <a:ext cx="44958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xmlns="" val="1424486504"/>
              </p:ext>
            </p:extLst>
          </p:nvPr>
        </p:nvGraphicFramePr>
        <p:xfrm>
          <a:off x="4191000" y="2057400"/>
          <a:ext cx="5334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70096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p:txBody>
          <a:bodyPr/>
          <a:lstStyle/>
          <a:p>
            <a:endParaRPr lang="id-ID"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533400"/>
            <a:ext cx="8305799" cy="5943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0" name="Picture 2" descr="Image result for pictures of water privatization"/>
          <p:cNvPicPr>
            <a:picLocks noChangeAspect="1" noChangeArrowheads="1"/>
          </p:cNvPicPr>
          <p:nvPr/>
        </p:nvPicPr>
        <p:blipFill>
          <a:blip r:embed="rId3"/>
          <a:srcRect/>
          <a:stretch>
            <a:fillRect/>
          </a:stretch>
        </p:blipFill>
        <p:spPr bwMode="auto">
          <a:xfrm>
            <a:off x="155575" y="-830263"/>
            <a:ext cx="2619375" cy="1743076"/>
          </a:xfrm>
          <a:prstGeom prst="rect">
            <a:avLst/>
          </a:prstGeom>
          <a:noFill/>
        </p:spPr>
      </p:pic>
    </p:spTree>
    <p:extLst>
      <p:ext uri="{BB962C8B-B14F-4D97-AF65-F5344CB8AC3E}">
        <p14:creationId xmlns:p14="http://schemas.microsoft.com/office/powerpoint/2010/main" xmlns="" val="3161723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66800" y="685800"/>
            <a:ext cx="7391400" cy="556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0908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1138" name="Picture 2" descr="Image result for pictures of water privatization"/>
          <p:cNvPicPr>
            <a:picLocks noChangeAspect="1" noChangeArrowheads="1"/>
          </p:cNvPicPr>
          <p:nvPr/>
        </p:nvPicPr>
        <p:blipFill>
          <a:blip r:embed="rId2"/>
          <a:srcRect/>
          <a:stretch>
            <a:fillRect/>
          </a:stretch>
        </p:blipFill>
        <p:spPr bwMode="auto">
          <a:xfrm>
            <a:off x="457200" y="304800"/>
            <a:ext cx="2619375" cy="1743076"/>
          </a:xfrm>
          <a:prstGeom prst="rect">
            <a:avLst/>
          </a:prstGeom>
          <a:noFill/>
        </p:spPr>
      </p:pic>
      <p:pic>
        <p:nvPicPr>
          <p:cNvPr id="91140" name="Picture 4" descr="Image result for pictures of water privatization"/>
          <p:cNvPicPr>
            <a:picLocks noChangeAspect="1" noChangeArrowheads="1"/>
          </p:cNvPicPr>
          <p:nvPr/>
        </p:nvPicPr>
        <p:blipFill>
          <a:blip r:embed="rId3"/>
          <a:srcRect/>
          <a:stretch>
            <a:fillRect/>
          </a:stretch>
        </p:blipFill>
        <p:spPr bwMode="auto">
          <a:xfrm>
            <a:off x="2667000" y="2057400"/>
            <a:ext cx="2619375" cy="1743076"/>
          </a:xfrm>
          <a:prstGeom prst="rect">
            <a:avLst/>
          </a:prstGeom>
          <a:noFill/>
        </p:spPr>
      </p:pic>
      <p:sp>
        <p:nvSpPr>
          <p:cNvPr id="91142" name="AutoShape 6" descr="Image result for pictures of water privatiz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4" name="AutoShape 8" descr="Image result for pictures of water privatiz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6" name="AutoShape 10" descr="Image result for pictures of water privatiz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8" name="AutoShape 12" descr="Image result for pictures of water privatiz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50" name="AutoShape 14" descr="Image result for pictures of water privatiz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sz="800" dirty="0" smtClean="0"/>
              <a:t>.</a:t>
            </a:r>
            <a:endParaRPr lang="id-ID" sz="800"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419600" y="228600"/>
            <a:ext cx="44958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28600"/>
            <a:ext cx="32766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900" y="3505200"/>
            <a:ext cx="3581400"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9600" y="3733800"/>
            <a:ext cx="441960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5465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30723"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48200" y="167640"/>
            <a:ext cx="4038600" cy="3566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152400"/>
            <a:ext cx="4191000" cy="358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4038600"/>
            <a:ext cx="4038600" cy="2590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24400" y="4069080"/>
            <a:ext cx="3962400" cy="2560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08713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pPr algn="just"/>
            <a:r>
              <a:rPr lang="it-IT" sz="2400" dirty="0" smtClean="0"/>
              <a:t>Tema ekonomi pasar bebas alias kapitalisme neoliberal yang sedang melanda dunia termasuk Indonesia merupakan sebuah tema besar dan tak bisa dideskripsikan hanya dalam beberapa kalimat dan dalam waktu 1 jam apalagi dalam waktu 15 menit!</a:t>
            </a:r>
            <a:endParaRPr lang="id-ID" sz="2400" dirty="0"/>
          </a:p>
        </p:txBody>
      </p:sp>
      <p:sp>
        <p:nvSpPr>
          <p:cNvPr id="3" name="Content Placeholder 2"/>
          <p:cNvSpPr>
            <a:spLocks noGrp="1"/>
          </p:cNvSpPr>
          <p:nvPr>
            <p:ph idx="1"/>
          </p:nvPr>
        </p:nvSpPr>
        <p:spPr>
          <a:xfrm>
            <a:off x="152400" y="1600200"/>
            <a:ext cx="8839200" cy="4953000"/>
          </a:xfrm>
          <a:ln>
            <a:solidFill>
              <a:schemeClr val="accent6">
                <a:lumMod val="75000"/>
              </a:schemeClr>
            </a:solidFill>
          </a:ln>
        </p:spPr>
        <p:txBody>
          <a:bodyPr>
            <a:normAutofit fontScale="92500"/>
          </a:bodyPr>
          <a:lstStyle/>
          <a:p>
            <a:pPr marL="0" indent="0">
              <a:buNone/>
            </a:pPr>
            <a:r>
              <a:rPr lang="it-IT" dirty="0" smtClean="0"/>
              <a:t>Karena itu untuk membantu anda  dengan cepat mendalami tema ini bisa  baca, misalnya:</a:t>
            </a:r>
          </a:p>
          <a:p>
            <a:pPr marL="514350" indent="-514350">
              <a:buAutoNum type="arabicPeriod"/>
            </a:pPr>
            <a:r>
              <a:rPr lang="it-IT" dirty="0" smtClean="0">
                <a:latin typeface="Times New Roman" panose="02020603050405020304" pitchFamily="18" charset="0"/>
                <a:cs typeface="Times New Roman" panose="02020603050405020304" pitchFamily="18" charset="0"/>
              </a:rPr>
              <a:t>Jebadu Alex, </a:t>
            </a:r>
            <a:r>
              <a:rPr lang="it-IT" dirty="0">
                <a:latin typeface="Times New Roman" panose="02020603050405020304" pitchFamily="18" charset="0"/>
                <a:cs typeface="Times New Roman" panose="02020603050405020304" pitchFamily="18" charset="0"/>
              </a:rPr>
              <a:t>«</a:t>
            </a:r>
            <a:r>
              <a:rPr lang="it-IT" b="1" dirty="0">
                <a:latin typeface="Times New Roman" panose="02020603050405020304" pitchFamily="18" charset="0"/>
                <a:cs typeface="Times New Roman" panose="02020603050405020304" pitchFamily="18" charset="0"/>
              </a:rPr>
              <a:t>Relasi Pertambangan, Kekejaman Neoliberalisme dan Ilusi Pertumbuhan Ekonomi»</a:t>
            </a:r>
            <a:r>
              <a:rPr lang="it-IT" dirty="0">
                <a:latin typeface="Times New Roman" panose="02020603050405020304" pitchFamily="18" charset="0"/>
                <a:cs typeface="Times New Roman" panose="02020603050405020304" pitchFamily="18" charset="0"/>
              </a:rPr>
              <a:t> dalam Richard Rahmat (ed), </a:t>
            </a:r>
            <a:r>
              <a:rPr lang="it-IT" b="1" i="1" dirty="0">
                <a:latin typeface="Times New Roman" panose="02020603050405020304" pitchFamily="18" charset="0"/>
                <a:cs typeface="Times New Roman" panose="02020603050405020304" pitchFamily="18" charset="0"/>
              </a:rPr>
              <a:t>Gereja Itu Politis </a:t>
            </a:r>
            <a:r>
              <a:rPr lang="it-IT" dirty="0">
                <a:latin typeface="Times New Roman" panose="02020603050405020304" pitchFamily="18" charset="0"/>
                <a:cs typeface="Times New Roman" panose="02020603050405020304" pitchFamily="18" charset="0"/>
              </a:rPr>
              <a:t>(Jakarta: JPIC OFM Indonesia, 2012), hal. 159-193</a:t>
            </a:r>
            <a:r>
              <a:rPr lang="it-IT" dirty="0" smtClean="0">
                <a:latin typeface="Times New Roman" panose="02020603050405020304" pitchFamily="18" charset="0"/>
                <a:cs typeface="Times New Roman" panose="02020603050405020304" pitchFamily="18" charset="0"/>
              </a:rPr>
              <a:t>.</a:t>
            </a:r>
          </a:p>
          <a:p>
            <a:pPr marL="514350" indent="-514350">
              <a:buAutoNum type="arabicPeriod"/>
            </a:pPr>
            <a:r>
              <a:rPr lang="it-IT" dirty="0" smtClean="0">
                <a:latin typeface="Times New Roman" panose="02020603050405020304" pitchFamily="18" charset="0"/>
                <a:cs typeface="Times New Roman" panose="02020603050405020304" pitchFamily="18" charset="0"/>
              </a:rPr>
              <a:t>Jebadu Alex, «</a:t>
            </a:r>
            <a:r>
              <a:rPr lang="it-IT" b="1" dirty="0" smtClean="0">
                <a:latin typeface="Times New Roman" panose="02020603050405020304" pitchFamily="18" charset="0"/>
                <a:cs typeface="Times New Roman" panose="02020603050405020304" pitchFamily="18" charset="0"/>
              </a:rPr>
              <a:t>Mengendus Kejahatan Korporasi Transnasional  sejak Era Sukarno Hingga Otonomi Daer</a:t>
            </a:r>
            <a:r>
              <a:rPr lang="it-IT" dirty="0" smtClean="0">
                <a:latin typeface="Times New Roman" panose="02020603050405020304" pitchFamily="18" charset="0"/>
                <a:cs typeface="Times New Roman" panose="02020603050405020304" pitchFamily="18" charset="0"/>
              </a:rPr>
              <a:t>ah» dalam  </a:t>
            </a:r>
            <a:r>
              <a:rPr lang="it-IT" b="1" i="1" dirty="0" smtClean="0">
                <a:latin typeface="Times New Roman" panose="02020603050405020304" pitchFamily="18" charset="0"/>
                <a:cs typeface="Times New Roman" panose="02020603050405020304" pitchFamily="18" charset="0"/>
              </a:rPr>
              <a:t>Vox</a:t>
            </a:r>
            <a:r>
              <a:rPr lang="it-IT" i="1"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Seri 60/01/2015 hal. 93-126.</a:t>
            </a:r>
          </a:p>
          <a:p>
            <a:pPr marL="0" indent="0">
              <a:buNone/>
            </a:pPr>
            <a:endParaRPr lang="it-IT" dirty="0">
              <a:latin typeface="Times New Roman" panose="02020603050405020304" pitchFamily="18" charset="0"/>
              <a:cs typeface="Times New Roman" panose="02020603050405020304" pitchFamily="18" charset="0"/>
            </a:endParaRPr>
          </a:p>
          <a:p>
            <a:pPr marL="514350" indent="-514350">
              <a:buAutoNum type="arabicPeriod"/>
            </a:pPr>
            <a:endParaRPr lang="it-IT" dirty="0" smtClean="0"/>
          </a:p>
        </p:txBody>
      </p:sp>
    </p:spTree>
    <p:extLst>
      <p:ext uri="{BB962C8B-B14F-4D97-AF65-F5344CB8AC3E}">
        <p14:creationId xmlns:p14="http://schemas.microsoft.com/office/powerpoint/2010/main" xmlns="" val="721837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990600"/>
            <a:ext cx="3008313" cy="1162050"/>
          </a:xfrm>
        </p:spPr>
        <p:txBody>
          <a:bodyPr/>
          <a:lstStyle/>
          <a:p>
            <a:r>
              <a:rPr lang="it-IT" dirty="0" smtClean="0"/>
              <a:t>.</a:t>
            </a:r>
            <a:endParaRPr lang="id-ID" dirty="0"/>
          </a:p>
        </p:txBody>
      </p:sp>
      <p:sp>
        <p:nvSpPr>
          <p:cNvPr id="3" name="Content Placeholder 2"/>
          <p:cNvSpPr>
            <a:spLocks noGrp="1"/>
          </p:cNvSpPr>
          <p:nvPr>
            <p:ph idx="1"/>
          </p:nvPr>
        </p:nvSpPr>
        <p:spPr>
          <a:xfrm>
            <a:off x="5029200" y="1219200"/>
            <a:ext cx="3962400" cy="4419600"/>
          </a:xfrm>
        </p:spPr>
        <p:txBody>
          <a:bodyPr/>
          <a:lstStyle/>
          <a:p>
            <a:pPr marL="0" indent="0" algn="ctr">
              <a:buNone/>
            </a:pPr>
            <a:endParaRPr lang="it-IT" dirty="0" smtClean="0"/>
          </a:p>
          <a:p>
            <a:pPr marL="0" indent="0" algn="ctr">
              <a:buNone/>
            </a:pPr>
            <a:r>
              <a:rPr lang="it-IT" dirty="0" smtClean="0"/>
              <a:t>Awalil Risky &amp; Nasyith Majidi, </a:t>
            </a:r>
            <a:r>
              <a:rPr lang="it-IT" b="1" i="1" dirty="0" smtClean="0"/>
              <a:t>Neoliberalisme Mencengkram Indonesia  </a:t>
            </a:r>
            <a:r>
              <a:rPr lang="it-IT" dirty="0" smtClean="0"/>
              <a:t>(E-Publisher 2008).</a:t>
            </a:r>
            <a:endParaRPr lang="id-ID" dirty="0"/>
          </a:p>
        </p:txBody>
      </p:sp>
      <p:sp>
        <p:nvSpPr>
          <p:cNvPr id="4" name="Text Placeholder 3"/>
          <p:cNvSpPr>
            <a:spLocks noGrp="1"/>
          </p:cNvSpPr>
          <p:nvPr>
            <p:ph type="body" sz="half" idx="2"/>
          </p:nvPr>
        </p:nvSpPr>
        <p:spPr/>
        <p:txBody>
          <a:bodyPr/>
          <a:lstStyle/>
          <a:p>
            <a:endParaRPr lang="id-ID"/>
          </a:p>
        </p:txBody>
      </p:sp>
      <p:graphicFrame>
        <p:nvGraphicFramePr>
          <p:cNvPr id="5" name="Object 4"/>
          <p:cNvGraphicFramePr>
            <a:graphicFrameLocks noChangeAspect="1"/>
          </p:cNvGraphicFramePr>
          <p:nvPr>
            <p:extLst>
              <p:ext uri="{D42A27DB-BD31-4B8C-83A1-F6EECF244321}">
                <p14:modId xmlns:p14="http://schemas.microsoft.com/office/powerpoint/2010/main" xmlns="" val="1019371171"/>
              </p:ext>
            </p:extLst>
          </p:nvPr>
        </p:nvGraphicFramePr>
        <p:xfrm>
          <a:off x="457200" y="609600"/>
          <a:ext cx="4419600" cy="5638800"/>
        </p:xfrm>
        <a:graphic>
          <a:graphicData uri="http://schemas.openxmlformats.org/presentationml/2006/ole">
            <p:oleObj spid="_x0000_s2068" name="Acrobat Document" r:id="rId3" imgW="3638533" imgH="5648090" progId="">
              <p:embed/>
            </p:oleObj>
          </a:graphicData>
        </a:graphic>
      </p:graphicFrame>
    </p:spTree>
    <p:extLst>
      <p:ext uri="{BB962C8B-B14F-4D97-AF65-F5344CB8AC3E}">
        <p14:creationId xmlns:p14="http://schemas.microsoft.com/office/powerpoint/2010/main" xmlns="" val="1789875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09600"/>
            <a:ext cx="4876800" cy="5334000"/>
          </a:xfrm>
        </p:spPr>
        <p:txBody>
          <a:bodyPr>
            <a:noAutofit/>
          </a:bodyPr>
          <a:lstStyle/>
          <a:p>
            <a:pPr algn="ctr"/>
            <a:r>
              <a:rPr lang="it-IT" sz="4400" dirty="0" smtClean="0"/>
              <a:t/>
            </a:r>
            <a:br>
              <a:rPr lang="it-IT" sz="4400" dirty="0" smtClean="0"/>
            </a:br>
            <a:r>
              <a:rPr lang="it-IT" sz="4400" dirty="0"/>
              <a:t/>
            </a:r>
            <a:br>
              <a:rPr lang="it-IT" sz="4400" dirty="0"/>
            </a:br>
            <a:r>
              <a:rPr lang="it-IT" sz="4400" dirty="0" smtClean="0"/>
              <a:t/>
            </a:r>
            <a:br>
              <a:rPr lang="it-IT" sz="4400" dirty="0" smtClean="0"/>
            </a:br>
            <a:r>
              <a:rPr lang="it-IT" sz="3200" dirty="0" smtClean="0"/>
              <a:t>Naomi Klein</a:t>
            </a:r>
            <a:br>
              <a:rPr lang="it-IT" sz="3200" dirty="0" smtClean="0"/>
            </a:br>
            <a:r>
              <a:rPr lang="it-IT" sz="3200" i="1" dirty="0" smtClean="0"/>
              <a:t>The Shock Doctrine: The Rise of Disaster Capitalism </a:t>
            </a:r>
            <a:r>
              <a:rPr lang="it-IT" sz="3200" dirty="0" smtClean="0"/>
              <a:t>(New York, 2008)</a:t>
            </a:r>
            <a:endParaRPr lang="id-ID" sz="3200" dirty="0"/>
          </a:p>
        </p:txBody>
      </p:sp>
      <p:pic>
        <p:nvPicPr>
          <p:cNvPr id="1026" name="Picture 2" descr="C:\Users\Alexander Jebadu\00 BUKU YG SDH DIBELI\Favorites\Desktop\buk naomi klein.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0"/>
            <a:ext cx="3886200"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half" idx="2"/>
          </p:nvPr>
        </p:nvSpPr>
        <p:spPr>
          <a:xfrm>
            <a:off x="1524000" y="2286000"/>
            <a:ext cx="1371600" cy="3624263"/>
          </a:xfrm>
        </p:spPr>
        <p:txBody>
          <a:bodyPr/>
          <a:lstStyle/>
          <a:p>
            <a:r>
              <a:rPr lang="it-IT" dirty="0" smtClean="0"/>
              <a:t>The </a:t>
            </a:r>
            <a:endParaRPr lang="id-ID" dirty="0"/>
          </a:p>
        </p:txBody>
      </p:sp>
      <p:pic>
        <p:nvPicPr>
          <p:cNvPr id="1027" name="Picture 3" descr="C:\Users\Alexander Jebadu\00 BUKU YG SDH DIBELI\Favorites\Desktop\51zpju9-rmL._SL90_RO5,1,174,177,178,255,255,255,15_AA115_.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1219200"/>
            <a:ext cx="426720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4945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Autofit/>
          </a:bodyPr>
          <a:lstStyle/>
          <a:p>
            <a:r>
              <a:rPr lang="it-IT" sz="3600" dirty="0" smtClean="0"/>
              <a:t>Prof. Haa-Jon Chang, </a:t>
            </a:r>
            <a:r>
              <a:rPr lang="it-IT" sz="3600" b="1" i="1" dirty="0" smtClean="0"/>
              <a:t>Bad Samaritans: The Myth of Free Trade and the Secret History of Capitalism </a:t>
            </a:r>
            <a:r>
              <a:rPr lang="it-IT" sz="3600" dirty="0" smtClean="0"/>
              <a:t>(2008)</a:t>
            </a:r>
            <a:endParaRPr lang="id-ID" sz="3600" dirty="0"/>
          </a:p>
        </p:txBody>
      </p:sp>
      <p:sp>
        <p:nvSpPr>
          <p:cNvPr id="3" name="Content Placeholder 2"/>
          <p:cNvSpPr>
            <a:spLocks noGrp="1"/>
          </p:cNvSpPr>
          <p:nvPr>
            <p:ph sz="half" idx="1"/>
          </p:nvPr>
        </p:nvSpPr>
        <p:spPr>
          <a:xfrm>
            <a:off x="457200" y="2057400"/>
            <a:ext cx="4038600" cy="4068763"/>
          </a:xfrm>
        </p:spPr>
        <p:txBody>
          <a:bodyPr/>
          <a:lstStyle/>
          <a:p>
            <a:endParaRPr lang="id-ID" dirty="0"/>
          </a:p>
        </p:txBody>
      </p:sp>
      <p:sp>
        <p:nvSpPr>
          <p:cNvPr id="4" name="Content Placeholder 3"/>
          <p:cNvSpPr>
            <a:spLocks noGrp="1"/>
          </p:cNvSpPr>
          <p:nvPr>
            <p:ph sz="half" idx="2"/>
          </p:nvPr>
        </p:nvSpPr>
        <p:spPr>
          <a:xfrm>
            <a:off x="4648200" y="2057400"/>
            <a:ext cx="4038600" cy="4068763"/>
          </a:xfrm>
        </p:spPr>
        <p:txBody>
          <a:bodyPr>
            <a:normAutofit/>
          </a:bodyPr>
          <a:lstStyle/>
          <a:p>
            <a:pPr marL="0" indent="0">
              <a:buNone/>
            </a:pPr>
            <a:r>
              <a:rPr lang="it-IT" sz="800" dirty="0" smtClean="0"/>
              <a:t>.</a:t>
            </a:r>
            <a:endParaRPr lang="id-ID"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057400"/>
            <a:ext cx="41910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2057400"/>
            <a:ext cx="32004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4566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502920" y="685800"/>
            <a:ext cx="8183880" cy="5562600"/>
          </a:xfrm>
        </p:spPr>
        <p:txBody>
          <a:bodyPr>
            <a:normAutofit fontScale="40000" lnSpcReduction="20000"/>
          </a:bodyPr>
          <a:lstStyle/>
          <a:p>
            <a:r>
              <a:rPr lang="it-IT" dirty="0" smtClean="0"/>
              <a:t> </a:t>
            </a:r>
            <a:r>
              <a:rPr lang="it-IT" sz="5000" dirty="0" smtClean="0"/>
              <a:t>KONTRAK SOSIAL EKONOMI DAN POLITIK 1945:</a:t>
            </a:r>
            <a:endParaRPr lang="it-IT" sz="5000" spc="300" dirty="0" smtClean="0"/>
          </a:p>
          <a:p>
            <a:pPr marL="0" indent="0">
              <a:buNone/>
            </a:pPr>
            <a:endParaRPr lang="it-IT" sz="5000" spc="300" dirty="0" smtClean="0"/>
          </a:p>
          <a:p>
            <a:r>
              <a:rPr lang="it-IT" sz="5000" spc="300" dirty="0" smtClean="0"/>
              <a:t>Tahun 1945: </a:t>
            </a:r>
          </a:p>
          <a:p>
            <a:pPr lvl="1">
              <a:buFont typeface="Wingdings" pitchFamily="2" charset="2"/>
              <a:buChar char="Ø"/>
            </a:pPr>
            <a:r>
              <a:rPr lang="it-IT" sz="4200" spc="300" dirty="0" smtClean="0"/>
              <a:t>200an suku di Kep. Nusantara merdekakan diri dari exploitasi bangsa asing!</a:t>
            </a:r>
          </a:p>
          <a:p>
            <a:pPr lvl="1">
              <a:buFont typeface="Wingdings" pitchFamily="2" charset="2"/>
              <a:buChar char="Ø"/>
            </a:pPr>
            <a:r>
              <a:rPr lang="it-IT" sz="4200" spc="300" dirty="0" smtClean="0"/>
              <a:t>Mereka bersatu utk pertahankan dan lindungi sumber-sumber ekonomi mereka: hutan, mineral etc.  </a:t>
            </a:r>
          </a:p>
          <a:p>
            <a:pPr lvl="1">
              <a:buNone/>
            </a:pPr>
            <a:r>
              <a:rPr lang="it-IT" sz="4200" spc="300" dirty="0" smtClean="0"/>
              <a:t>  Ini yg dilakukan Sukarno dari tahun 1945 sd 1966...!</a:t>
            </a:r>
          </a:p>
          <a:p>
            <a:pPr lvl="1">
              <a:buFont typeface="Wingdings" pitchFamily="2" charset="2"/>
              <a:buChar char="Ø"/>
            </a:pPr>
            <a:r>
              <a:rPr lang="it-IT" sz="4200" spc="300" dirty="0" smtClean="0"/>
              <a:t>Bersama-sama membangun masa depan yang sejahtera, adil &amp; makmur seperti dirumuskan Pancasila &amp; UUD45.</a:t>
            </a:r>
          </a:p>
          <a:p>
            <a:pPr lvl="1">
              <a:buFont typeface="Wingdings" pitchFamily="2" charset="2"/>
              <a:buChar char="Ø"/>
            </a:pPr>
            <a:r>
              <a:rPr lang="it-IT" sz="4200" spc="300" dirty="0" smtClean="0"/>
              <a:t>PANCASILA menjadi intisari jatidiri bansa Indonesia: asal, eksistensi dan tujuan orang Indonesia berbansa dan bernegara:</a:t>
            </a:r>
          </a:p>
          <a:p>
            <a:pPr lvl="1">
              <a:buNone/>
            </a:pPr>
            <a:r>
              <a:rPr lang="it-IT" sz="4200" spc="300" dirty="0" smtClean="0"/>
              <a:t>   1) Believe in One God</a:t>
            </a:r>
          </a:p>
          <a:p>
            <a:pPr lvl="1">
              <a:buNone/>
            </a:pPr>
            <a:r>
              <a:rPr lang="it-IT" sz="4200" spc="300" dirty="0" smtClean="0"/>
              <a:t>   2) Civilized and Just Humanity </a:t>
            </a:r>
          </a:p>
          <a:p>
            <a:pPr lvl="1">
              <a:buNone/>
            </a:pPr>
            <a:r>
              <a:rPr lang="it-IT" sz="4200" spc="300" dirty="0" smtClean="0"/>
              <a:t>   3) The Unity of Indonesia</a:t>
            </a:r>
          </a:p>
          <a:p>
            <a:pPr lvl="1">
              <a:buNone/>
            </a:pPr>
            <a:r>
              <a:rPr lang="it-IT" sz="4200" spc="300" dirty="0" smtClean="0"/>
              <a:t>   4) Democracy </a:t>
            </a:r>
          </a:p>
          <a:p>
            <a:pPr lvl="1">
              <a:buNone/>
            </a:pPr>
            <a:r>
              <a:rPr lang="it-IT" sz="4200" spc="300" dirty="0" smtClean="0"/>
              <a:t>   5) Social Justice for All Indonesian People</a:t>
            </a:r>
            <a:r>
              <a:rPr lang="it-IT" sz="3200" spc="300" dirty="0" smtClean="0"/>
              <a:t>.</a:t>
            </a:r>
            <a:endParaRPr lang="id-ID" sz="3200" spc="300" dirty="0"/>
          </a:p>
        </p:txBody>
      </p:sp>
    </p:spTree>
    <p:extLst>
      <p:ext uri="{BB962C8B-B14F-4D97-AF65-F5344CB8AC3E}">
        <p14:creationId xmlns:p14="http://schemas.microsoft.com/office/powerpoint/2010/main" xmlns="" val="938648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it-IT" dirty="0" smtClean="0"/>
              <a:t>Indonesia sdh kehilangan kedaulatan ekonomi!</a:t>
            </a:r>
            <a:endParaRPr lang="id-ID" dirty="0"/>
          </a:p>
        </p:txBody>
      </p:sp>
      <p:sp>
        <p:nvSpPr>
          <p:cNvPr id="3" name="Content Placeholder 2"/>
          <p:cNvSpPr>
            <a:spLocks noGrp="1"/>
          </p:cNvSpPr>
          <p:nvPr>
            <p:ph idx="1"/>
          </p:nvPr>
        </p:nvSpPr>
        <p:spPr>
          <a:xfrm>
            <a:off x="228600" y="1295400"/>
            <a:ext cx="8763000" cy="5181600"/>
          </a:xfrm>
        </p:spPr>
        <p:txBody>
          <a:bodyPr>
            <a:normAutofit fontScale="92500" lnSpcReduction="20000"/>
          </a:bodyPr>
          <a:lstStyle/>
          <a:p>
            <a:r>
              <a:rPr lang="it-IT" dirty="0" smtClean="0"/>
              <a:t>Hingga hari ini Indonesia sesungguhnya termasuk salah 1 negara sesungguhnya sudah kehilangan kedaulatan ekonomi karena tidak sanggup membayar utang luar negeri yang dipinjam dengan hidden agenda sejak akhir tahun 1960an.</a:t>
            </a:r>
          </a:p>
          <a:p>
            <a:r>
              <a:rPr lang="it-IT" dirty="0" smtClean="0"/>
              <a:t>Karena tidak sanggup membayar utang LN, maka Indonesia dipaksa menerima ekonomi pasar bebas (neoliberal economic system).</a:t>
            </a:r>
          </a:p>
          <a:p>
            <a:r>
              <a:rPr lang="it-IT" dirty="0" smtClean="0"/>
              <a:t>Indonesia harus membuka rahim buminya untuk diexploitasi secara bebas oleh korporasi-korporasi dari negara-negara  kreditor (negara2 industri sebagai pemegang saham terbesar di Bank Dunia dan IMF!)</a:t>
            </a:r>
            <a:endParaRPr lang="id-ID" dirty="0"/>
          </a:p>
        </p:txBody>
      </p:sp>
      <p:sp>
        <p:nvSpPr>
          <p:cNvPr id="4" name="Oval 3"/>
          <p:cNvSpPr/>
          <p:nvPr/>
        </p:nvSpPr>
        <p:spPr>
          <a:xfrm>
            <a:off x="228600" y="1828800"/>
            <a:ext cx="8305800" cy="5334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sz="2400" dirty="0" smtClean="0"/>
              <a:t>Para Pengeritik  EP Bebas:  </a:t>
            </a:r>
          </a:p>
          <a:p>
            <a:pPr algn="ctr"/>
            <a:r>
              <a:rPr lang="it-IT" sz="2400" dirty="0" smtClean="0">
                <a:solidFill>
                  <a:srgbClr val="FFFF00"/>
                </a:solidFill>
              </a:rPr>
              <a:t>PASAR BEBAS ADALAH STRATEGI NEGARA-NEGARA KREDITOR/INDUSTRI    UNTUK MEMAKSA NEGARA-NEGARA DEBITOR MEMBUKA ASET-ASET EKONOMI (KEKAYAANAN ALAM) MEREKA SELUAS-LUASNYA AGAR KORPORASI-KORPORASI MEREKA BISA DENGAN BEBAS MENGEKSPLOITASI KEKAYAAN ALAM NEGARA-NEGARA YANG SUDAH DIIKAT LEBIH DAHULU DENGAN UTANG LN SEJAK AKHIR TAHUN 1960AN!</a:t>
            </a:r>
            <a:endParaRPr lang="id-ID" sz="2400" dirty="0">
              <a:solidFill>
                <a:srgbClr val="FFFF00"/>
              </a:solidFill>
            </a:endParaRPr>
          </a:p>
        </p:txBody>
      </p:sp>
      <p:sp>
        <p:nvSpPr>
          <p:cNvPr id="5" name="Oval 4"/>
          <p:cNvSpPr/>
          <p:nvPr/>
        </p:nvSpPr>
        <p:spPr>
          <a:xfrm>
            <a:off x="1752600" y="3048000"/>
            <a:ext cx="5410200" cy="2895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Dan </a:t>
            </a:r>
            <a:r>
              <a:rPr lang="en-US" sz="2800" dirty="0" err="1" smtClean="0"/>
              <a:t>karena</a:t>
            </a:r>
            <a:r>
              <a:rPr lang="en-US" sz="2800" dirty="0" smtClean="0"/>
              <a:t> </a:t>
            </a:r>
            <a:r>
              <a:rPr lang="en-US" sz="2800" dirty="0" err="1" smtClean="0"/>
              <a:t>itu</a:t>
            </a:r>
            <a:r>
              <a:rPr lang="en-US" sz="2800" dirty="0" smtClean="0"/>
              <a:t>,</a:t>
            </a:r>
          </a:p>
          <a:p>
            <a:pPr algn="ctr"/>
            <a:r>
              <a:rPr lang="en-US" sz="2800" dirty="0" smtClean="0"/>
              <a:t> MIMPI PANCASILA SEMAKIN JAUH PANGGANG DARI API !</a:t>
            </a:r>
            <a:endParaRPr lang="en-US" sz="2800" dirty="0"/>
          </a:p>
        </p:txBody>
      </p:sp>
    </p:spTree>
    <p:extLst>
      <p:ext uri="{BB962C8B-B14F-4D97-AF65-F5344CB8AC3E}">
        <p14:creationId xmlns:p14="http://schemas.microsoft.com/office/powerpoint/2010/main" xmlns="" val="370280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5">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533400" y="1143000"/>
            <a:ext cx="8229600" cy="4525963"/>
          </a:xfrm>
        </p:spPr>
        <p:txBody>
          <a:bodyPr>
            <a:normAutofit/>
          </a:bodyPr>
          <a:lstStyle/>
          <a:p>
            <a:pPr marL="0" indent="0">
              <a:buNone/>
            </a:pPr>
            <a:r>
              <a:rPr lang="it-IT" sz="800" dirty="0" smtClean="0"/>
              <a:t>.</a:t>
            </a:r>
            <a:endParaRPr lang="id-ID" sz="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685800"/>
            <a:ext cx="8839200" cy="5791199"/>
          </a:xfrm>
          <a:prstGeom prst="rect">
            <a:avLst/>
          </a:prstGeom>
          <a:ln/>
        </p:spPr>
        <p:style>
          <a:lnRef idx="1">
            <a:schemeClr val="accent2"/>
          </a:lnRef>
          <a:fillRef idx="2">
            <a:schemeClr val="accent2"/>
          </a:fillRef>
          <a:effectRef idx="1">
            <a:schemeClr val="accent2"/>
          </a:effectRef>
          <a:fontRef idx="minor">
            <a:schemeClr val="dk1"/>
          </a:fontRef>
        </p:style>
      </p:pic>
      <p:sp>
        <p:nvSpPr>
          <p:cNvPr id="4" name="Oval 3"/>
          <p:cNvSpPr/>
          <p:nvPr/>
        </p:nvSpPr>
        <p:spPr>
          <a:xfrm>
            <a:off x="1600200" y="1143000"/>
            <a:ext cx="5257800" cy="32004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sz="2000" dirty="0" smtClean="0"/>
              <a:t>Hinggal  Januari  2016 total utang LN Indonesia</a:t>
            </a:r>
            <a:r>
              <a:rPr lang="it-IT" sz="2000" b="1" dirty="0" smtClean="0">
                <a:solidFill>
                  <a:srgbClr val="FFFF00"/>
                </a:solidFill>
              </a:rPr>
              <a:t>: Rp4.234 trilliun</a:t>
            </a:r>
          </a:p>
          <a:p>
            <a:pPr algn="ctr"/>
            <a:endParaRPr lang="it-IT" sz="2000" dirty="0"/>
          </a:p>
          <a:p>
            <a:pPr algn="ctr"/>
            <a:r>
              <a:rPr lang="it-IT" sz="2000" dirty="0" smtClean="0"/>
              <a:t>Dibagi kepada 240 juta jiwa rakyat Indonesia saat</a:t>
            </a:r>
          </a:p>
          <a:p>
            <a:pPr algn="ctr"/>
            <a:r>
              <a:rPr lang="it-IT" sz="2000" dirty="0" smtClean="0"/>
              <a:t>= </a:t>
            </a:r>
            <a:r>
              <a:rPr lang="it-IT" sz="2000" b="1" dirty="0" smtClean="0">
                <a:solidFill>
                  <a:srgbClr val="FFFF00"/>
                </a:solidFill>
              </a:rPr>
              <a:t>Rp 17.641.000  </a:t>
            </a:r>
            <a:r>
              <a:rPr lang="it-IT" sz="2000" dirty="0" smtClean="0"/>
              <a:t>per  orang Indonesia</a:t>
            </a:r>
            <a:endParaRPr lang="id-ID" sz="2000" dirty="0"/>
          </a:p>
        </p:txBody>
      </p:sp>
    </p:spTree>
    <p:extLst>
      <p:ext uri="{BB962C8B-B14F-4D97-AF65-F5344CB8AC3E}">
        <p14:creationId xmlns:p14="http://schemas.microsoft.com/office/powerpoint/2010/main" xmlns="" val="209764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it-IT" dirty="0" smtClean="0"/>
              <a:t>Menurut data dari Paris Club....</a:t>
            </a:r>
            <a:endParaRPr lang="id-ID" dirty="0"/>
          </a:p>
        </p:txBody>
      </p:sp>
      <p:sp>
        <p:nvSpPr>
          <p:cNvPr id="3" name="Content Placeholder 2"/>
          <p:cNvSpPr>
            <a:spLocks noGrp="1"/>
          </p:cNvSpPr>
          <p:nvPr>
            <p:ph idx="1"/>
          </p:nvPr>
        </p:nvSpPr>
        <p:spPr>
          <a:xfrm>
            <a:off x="152400" y="1600200"/>
            <a:ext cx="8839200" cy="5181600"/>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it-IT" dirty="0" smtClean="0"/>
              <a:t>Total </a:t>
            </a:r>
            <a:r>
              <a:rPr lang="it-IT" dirty="0"/>
              <a:t>utang publik eksternal yang Indonesia harus bayar </a:t>
            </a:r>
            <a:r>
              <a:rPr lang="it-IT" dirty="0" smtClean="0"/>
              <a:t>kepada Australia,  </a:t>
            </a:r>
            <a:r>
              <a:rPr lang="it-IT" dirty="0"/>
              <a:t>Austria, Belgia, Kanada, Denmark, Finlandia, Perancis, Jerman, Italia, Jepang, Korea Selatan, Belanda, Norwegia, Spanyol, Swedia, Swiss, Inggris, Amerika Serikat hingga </a:t>
            </a:r>
            <a:r>
              <a:rPr lang="it-IT" b="1" dirty="0">
                <a:solidFill>
                  <a:srgbClr val="FFFF00"/>
                </a:solidFill>
              </a:rPr>
              <a:t>tgl 12 April 2002 </a:t>
            </a:r>
            <a:r>
              <a:rPr lang="it-IT" dirty="0"/>
              <a:t>adalah </a:t>
            </a:r>
            <a:r>
              <a:rPr lang="it-IT" b="1" dirty="0">
                <a:solidFill>
                  <a:srgbClr val="FFFF00"/>
                </a:solidFill>
              </a:rPr>
              <a:t>US$75,900 miliar</a:t>
            </a:r>
            <a:r>
              <a:rPr lang="it-IT" dirty="0"/>
              <a:t>, namun total yang bisa dibayar hanya sebesar </a:t>
            </a:r>
            <a:r>
              <a:rPr lang="it-IT" b="1" dirty="0">
                <a:solidFill>
                  <a:srgbClr val="FFFF00"/>
                </a:solidFill>
              </a:rPr>
              <a:t>US$5,473 miliar</a:t>
            </a:r>
            <a:r>
              <a:rPr lang="it-IT" dirty="0"/>
              <a:t> dan pada </a:t>
            </a:r>
            <a:r>
              <a:rPr lang="it-IT" b="1" dirty="0">
                <a:solidFill>
                  <a:srgbClr val="FFFF00"/>
                </a:solidFill>
              </a:rPr>
              <a:t>10 Mei 2005 </a:t>
            </a:r>
            <a:r>
              <a:rPr lang="it-IT" dirty="0"/>
              <a:t>total utang publik eksternal Indonesia adalah US$137 miliar seperti  terlihat pada gambar 1.2</a:t>
            </a:r>
            <a:endParaRPr lang="id-ID" dirty="0"/>
          </a:p>
        </p:txBody>
      </p:sp>
    </p:spTree>
    <p:extLst>
      <p:ext uri="{BB962C8B-B14F-4D97-AF65-F5344CB8AC3E}">
        <p14:creationId xmlns:p14="http://schemas.microsoft.com/office/powerpoint/2010/main" xmlns="" val="1226851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p:txBody>
          <a:bodyPr>
            <a:normAutofit/>
          </a:bodyPr>
          <a:lstStyle/>
          <a:p>
            <a:pPr marL="0" indent="0">
              <a:buNone/>
            </a:pPr>
            <a:r>
              <a:rPr lang="it-IT" sz="800" dirty="0" smtClean="0"/>
              <a:t>.</a:t>
            </a:r>
            <a:endParaRPr lang="id-ID"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304800"/>
            <a:ext cx="8839200" cy="6172200"/>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xmlns="" val="1744474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i="1" dirty="0" smtClean="0"/>
              <a:t>Richard Peet, </a:t>
            </a:r>
            <a:r>
              <a:rPr lang="it-IT" b="1" i="1" dirty="0" smtClean="0"/>
              <a:t>Unholy </a:t>
            </a:r>
            <a:r>
              <a:rPr lang="it-IT" b="1" i="1" dirty="0"/>
              <a:t>Trinity: The IMF, the World Bank and </a:t>
            </a:r>
            <a:r>
              <a:rPr lang="it-IT" b="1" i="1" dirty="0" smtClean="0"/>
              <a:t>WTO </a:t>
            </a:r>
            <a:r>
              <a:rPr lang="it-IT" i="1" dirty="0" smtClean="0"/>
              <a:t>(2010)</a:t>
            </a:r>
            <a:endParaRPr lang="id-ID" dirty="0"/>
          </a:p>
        </p:txBody>
      </p:sp>
      <p:sp>
        <p:nvSpPr>
          <p:cNvPr id="3" name="Content Placeholder 2"/>
          <p:cNvSpPr>
            <a:spLocks noGrp="1"/>
          </p:cNvSpPr>
          <p:nvPr>
            <p:ph sz="half" idx="1"/>
          </p:nvPr>
        </p:nvSpPr>
        <p:spPr/>
        <p:txBody>
          <a:bodyPr>
            <a:normAutofit/>
          </a:bodyPr>
          <a:lstStyle/>
          <a:p>
            <a:pPr marL="0" indent="0">
              <a:buNone/>
            </a:pPr>
            <a:r>
              <a:rPr lang="it-IT" sz="800" dirty="0" smtClean="0"/>
              <a:t>.</a:t>
            </a:r>
            <a:endParaRPr lang="id-ID" sz="800" dirty="0"/>
          </a:p>
        </p:txBody>
      </p:sp>
      <p:sp>
        <p:nvSpPr>
          <p:cNvPr id="4" name="Content Placeholder 3"/>
          <p:cNvSpPr>
            <a:spLocks noGrp="1"/>
          </p:cNvSpPr>
          <p:nvPr>
            <p:ph sz="half" idx="2"/>
          </p:nvPr>
        </p:nvSpPr>
        <p:spPr>
          <a:xfrm>
            <a:off x="4724400" y="1981201"/>
            <a:ext cx="4038600" cy="4267200"/>
          </a:xfrm>
        </p:spPr>
        <p:txBody>
          <a:bodyPr>
            <a:normAutofit/>
          </a:bodyPr>
          <a:lstStyle/>
          <a:p>
            <a:pPr marL="0" indent="0">
              <a:buNone/>
            </a:pPr>
            <a:r>
              <a:rPr lang="it-IT" sz="800" dirty="0" smtClean="0"/>
              <a:t>.</a:t>
            </a:r>
            <a:endParaRPr lang="id-ID" sz="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600200"/>
            <a:ext cx="35052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2438400"/>
            <a:ext cx="3581400"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9462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265238"/>
          </a:xfrm>
        </p:spPr>
        <p:txBody>
          <a:bodyPr>
            <a:normAutofit fontScale="90000"/>
          </a:bodyPr>
          <a:lstStyle/>
          <a:p>
            <a:r>
              <a:rPr lang="it-IT" sz="3100" dirty="0" smtClean="0"/>
              <a:t>Harry Glasbeek, </a:t>
            </a:r>
            <a:r>
              <a:rPr lang="it-IT" sz="3100" b="1" i="1" dirty="0" smtClean="0"/>
              <a:t>Wealth by Stealth: Corporate Crime, Corporate Law and the Perversion of Democracy (Toronton, 2002</a:t>
            </a:r>
            <a:r>
              <a:rPr lang="it-IT" b="1" i="1" dirty="0" smtClean="0"/>
              <a:t>) </a:t>
            </a:r>
            <a:endParaRPr lang="id-ID" b="1" i="1" dirty="0"/>
          </a:p>
        </p:txBody>
      </p:sp>
      <p:sp>
        <p:nvSpPr>
          <p:cNvPr id="3" name="Content Placeholder 2"/>
          <p:cNvSpPr>
            <a:spLocks noGrp="1"/>
          </p:cNvSpPr>
          <p:nvPr>
            <p:ph sz="half" idx="1"/>
          </p:nvPr>
        </p:nvSpPr>
        <p:spPr>
          <a:xfrm>
            <a:off x="914400" y="2514600"/>
            <a:ext cx="3048000" cy="3611563"/>
          </a:xfrm>
        </p:spPr>
        <p:txBody>
          <a:bodyPr/>
          <a:lstStyle/>
          <a:p>
            <a:endParaRPr lang="id-ID" dirty="0"/>
          </a:p>
        </p:txBody>
      </p:sp>
      <p:sp>
        <p:nvSpPr>
          <p:cNvPr id="4" name="Content Placeholder 3"/>
          <p:cNvSpPr>
            <a:spLocks noGrp="1"/>
          </p:cNvSpPr>
          <p:nvPr>
            <p:ph sz="half" idx="2"/>
          </p:nvPr>
        </p:nvSpPr>
        <p:spPr>
          <a:xfrm>
            <a:off x="5105400" y="2743199"/>
            <a:ext cx="3048000" cy="2743201"/>
          </a:xfrm>
        </p:spPr>
        <p:txBody>
          <a:bodyPr/>
          <a:lstStyle/>
          <a:p>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2362200"/>
            <a:ext cx="4038600" cy="388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369820"/>
            <a:ext cx="3886200" cy="38785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7246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447800"/>
          </a:xfrm>
        </p:spPr>
        <p:txBody>
          <a:bodyPr>
            <a:normAutofit/>
          </a:bodyPr>
          <a:lstStyle/>
          <a:p>
            <a:r>
              <a:rPr lang="it-IT" sz="3600" spc="-300" dirty="0" smtClean="0"/>
              <a:t>Prof. Dr. Noreena Hertz, </a:t>
            </a:r>
            <a:r>
              <a:rPr lang="it-IT" sz="3600" b="1" i="1" spc="-300" dirty="0" smtClean="0"/>
              <a:t>The Silent Takeover: Global Capitalism and the Death of Democracy</a:t>
            </a:r>
            <a:r>
              <a:rPr lang="it-IT" sz="3600" b="1" spc="-300" dirty="0" smtClean="0"/>
              <a:t> </a:t>
            </a:r>
            <a:r>
              <a:rPr lang="it-IT" sz="3600" spc="-300" dirty="0" smtClean="0"/>
              <a:t>(London, 2002) </a:t>
            </a:r>
            <a:endParaRPr lang="id-ID" sz="3600" spc="-300" dirty="0"/>
          </a:p>
        </p:txBody>
      </p:sp>
      <p:pic>
        <p:nvPicPr>
          <p:cNvPr id="6148" name="Picture 4"/>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81000" y="1981200"/>
            <a:ext cx="3810000" cy="4495800"/>
          </a:xfrm>
          <a:prstGeom prst="rect">
            <a:avLst/>
          </a:prstGeom>
          <a:solidFill>
            <a:schemeClr val="accent2"/>
          </a:solidFill>
          <a:ln w="9525">
            <a:solidFill>
              <a:schemeClr val="tx1"/>
            </a:solidFill>
            <a:miter lim="800000"/>
            <a:headEnd/>
            <a:tailEnd/>
          </a:ln>
        </p:spPr>
      </p:pic>
      <p:sp>
        <p:nvSpPr>
          <p:cNvPr id="5" name="Content Placeholder 4"/>
          <p:cNvSpPr>
            <a:spLocks noGrp="1"/>
          </p:cNvSpPr>
          <p:nvPr>
            <p:ph sz="half" idx="2"/>
          </p:nvPr>
        </p:nvSpPr>
        <p:spPr>
          <a:xfrm>
            <a:off x="5334000" y="2819400"/>
            <a:ext cx="1971675" cy="3306763"/>
          </a:xfrm>
        </p:spPr>
        <p:txBody>
          <a:bodyPr>
            <a:normAutofit/>
          </a:bodyPr>
          <a:lstStyle/>
          <a:p>
            <a:pPr marL="0" indent="0">
              <a:buNone/>
            </a:pPr>
            <a:r>
              <a:rPr lang="it-IT" sz="800" dirty="0" smtClean="0"/>
              <a:t>.</a:t>
            </a:r>
            <a:endParaRPr lang="id-ID" sz="8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1981200"/>
            <a:ext cx="32004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54750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8200" cy="434022"/>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457200" y="609600"/>
            <a:ext cx="8229600" cy="6019800"/>
          </a:xfrm>
          <a:ln>
            <a:solidFill>
              <a:schemeClr val="accent6">
                <a:lumMod val="75000"/>
              </a:schemeClr>
            </a:solidFill>
          </a:ln>
        </p:spPr>
        <p:txBody>
          <a:bodyPr>
            <a:normAutofit/>
          </a:bodyPr>
          <a:lstStyle/>
          <a:p>
            <a:pPr marL="0" indent="0">
              <a:buNone/>
            </a:pPr>
            <a:endParaRPr lang="it-IT" dirty="0" smtClean="0"/>
          </a:p>
          <a:p>
            <a:pPr marL="0" indent="0">
              <a:buNone/>
            </a:pPr>
            <a:r>
              <a:rPr lang="it-IT" dirty="0" smtClean="0"/>
              <a:t>Apa yang saya paparkan secara garis besar ini telah menjadi sebuah pergumulan akademis kami dengan judul:</a:t>
            </a:r>
          </a:p>
          <a:p>
            <a:pPr marL="0" indent="0">
              <a:buNone/>
            </a:pPr>
            <a:r>
              <a:rPr lang="it-IT" dirty="0" smtClean="0"/>
              <a:t> </a:t>
            </a:r>
          </a:p>
          <a:p>
            <a:pPr marL="0" indent="0" algn="ctr">
              <a:buNone/>
            </a:pPr>
            <a:r>
              <a:rPr lang="it-IT" sz="3500" b="1" dirty="0" smtClean="0">
                <a:solidFill>
                  <a:srgbClr val="002060"/>
                </a:solidFill>
              </a:rPr>
              <a:t>THE IMPACT OF ECOLOGICAL EXPLOITATION</a:t>
            </a:r>
          </a:p>
          <a:p>
            <a:pPr marL="0" indent="0" algn="ctr">
              <a:buNone/>
            </a:pPr>
            <a:r>
              <a:rPr lang="it-IT" sz="3500" b="1" dirty="0" smtClean="0">
                <a:solidFill>
                  <a:srgbClr val="002060"/>
                </a:solidFill>
              </a:rPr>
              <a:t> ON PEOPLE AND NATURE: </a:t>
            </a:r>
          </a:p>
          <a:p>
            <a:pPr marL="0" indent="0" algn="ctr">
              <a:buNone/>
            </a:pPr>
            <a:r>
              <a:rPr lang="it-IT" sz="3500" b="1" dirty="0" smtClean="0">
                <a:solidFill>
                  <a:srgbClr val="002060"/>
                </a:solidFill>
              </a:rPr>
              <a:t>A MISSIOLOGICAL INVESTIGATION  </a:t>
            </a:r>
          </a:p>
          <a:p>
            <a:pPr marL="0" indent="0" algn="ctr">
              <a:buNone/>
            </a:pPr>
            <a:r>
              <a:rPr lang="it-IT" sz="3500" b="1" dirty="0" smtClean="0">
                <a:solidFill>
                  <a:srgbClr val="002060"/>
                </a:solidFill>
              </a:rPr>
              <a:t>WITH A CASE STUDY IN FLORES ISLAND-INDONESIA </a:t>
            </a:r>
          </a:p>
          <a:p>
            <a:pPr marL="0" indent="0" algn="ctr">
              <a:buNone/>
            </a:pPr>
            <a:endParaRPr lang="it-IT" sz="2800" b="1" dirty="0" smtClean="0"/>
          </a:p>
        </p:txBody>
      </p:sp>
    </p:spTree>
    <p:extLst>
      <p:ext uri="{BB962C8B-B14F-4D97-AF65-F5344CB8AC3E}">
        <p14:creationId xmlns:p14="http://schemas.microsoft.com/office/powerpoint/2010/main" xmlns="" val="3050619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6200" cy="563562"/>
          </a:xfrm>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152400" y="533400"/>
            <a:ext cx="8763000" cy="6172200"/>
          </a:xfrm>
          <a:ln>
            <a:solidFill>
              <a:schemeClr val="accent6">
                <a:lumMod val="75000"/>
              </a:schemeClr>
            </a:solidFill>
          </a:ln>
        </p:spPr>
        <p:txBody>
          <a:bodyPr>
            <a:normAutofit fontScale="77500" lnSpcReduction="20000"/>
          </a:bodyPr>
          <a:lstStyle/>
          <a:p>
            <a:r>
              <a:rPr lang="it-IT" dirty="0"/>
              <a:t>Dalam riset akademis ini kami antara </a:t>
            </a:r>
            <a:r>
              <a:rPr lang="it-IT" dirty="0" smtClean="0"/>
              <a:t>lain ditemukan </a:t>
            </a:r>
            <a:r>
              <a:rPr lang="it-IT" dirty="0"/>
              <a:t>bahwa chaos ekonomi dan politik yang menimpa negara-negara berkembang </a:t>
            </a:r>
            <a:r>
              <a:rPr lang="it-IT" b="1" dirty="0">
                <a:solidFill>
                  <a:srgbClr val="002060"/>
                </a:solidFill>
              </a:rPr>
              <a:t>termasuk Indonesia hingga </a:t>
            </a:r>
            <a:r>
              <a:rPr lang="it-IT" b="1" dirty="0" smtClean="0">
                <a:solidFill>
                  <a:srgbClr val="002060"/>
                </a:solidFill>
              </a:rPr>
              <a:t>saat </a:t>
            </a:r>
            <a:r>
              <a:rPr lang="it-IT" dirty="0" smtClean="0"/>
              <a:t>tidak </a:t>
            </a:r>
            <a:r>
              <a:rPr lang="it-IT" dirty="0"/>
              <a:t>dapat dimengerti dengan baik tanpa mempelajari  </a:t>
            </a:r>
            <a:r>
              <a:rPr lang="it-IT" b="1" dirty="0"/>
              <a:t>protagonists utamanya </a:t>
            </a:r>
            <a:r>
              <a:rPr lang="it-IT" dirty="0"/>
              <a:t>– yaitu </a:t>
            </a:r>
            <a:r>
              <a:rPr lang="it-IT" b="1" i="1" dirty="0"/>
              <a:t>regim ekonomi neoliberal</a:t>
            </a:r>
            <a:r>
              <a:rPr lang="it-IT" dirty="0"/>
              <a:t> atau ekonomi pasar bebas </a:t>
            </a:r>
            <a:r>
              <a:rPr lang="it-IT" b="1" dirty="0"/>
              <a:t>dan </a:t>
            </a:r>
            <a:r>
              <a:rPr lang="it-IT" b="1" i="1" dirty="0"/>
              <a:t>korporasi transnasional</a:t>
            </a:r>
            <a:r>
              <a:rPr lang="it-IT" b="1" dirty="0"/>
              <a:t> </a:t>
            </a:r>
            <a:r>
              <a:rPr lang="it-IT" dirty="0"/>
              <a:t>sebagai eksekutornya. </a:t>
            </a:r>
            <a:endParaRPr lang="it-IT" dirty="0" smtClean="0"/>
          </a:p>
          <a:p>
            <a:r>
              <a:rPr lang="it-IT" dirty="0" smtClean="0"/>
              <a:t>Regim </a:t>
            </a:r>
            <a:r>
              <a:rPr lang="it-IT" dirty="0"/>
              <a:t>ekonomi neoliberal sesungguhnya mengancam menghancurkan segala-galanya: </a:t>
            </a:r>
            <a:r>
              <a:rPr lang="it-IT" b="1" dirty="0"/>
              <a:t>peradaban manusia </a:t>
            </a:r>
            <a:r>
              <a:rPr lang="it-IT" dirty="0"/>
              <a:t>(</a:t>
            </a:r>
            <a:r>
              <a:rPr lang="it-IT" i="1" dirty="0"/>
              <a:t>human civilization</a:t>
            </a:r>
            <a:r>
              <a:rPr lang="it-IT" dirty="0"/>
              <a:t>), </a:t>
            </a:r>
            <a:r>
              <a:rPr lang="it-IT" b="1" dirty="0"/>
              <a:t>martabat manusia </a:t>
            </a:r>
            <a:r>
              <a:rPr lang="it-IT" dirty="0"/>
              <a:t>(</a:t>
            </a:r>
            <a:r>
              <a:rPr lang="it-IT" i="1" dirty="0"/>
              <a:t>the dignity of human person</a:t>
            </a:r>
            <a:r>
              <a:rPr lang="it-IT" dirty="0"/>
              <a:t>), </a:t>
            </a:r>
            <a:r>
              <a:rPr lang="it-IT" b="1" dirty="0"/>
              <a:t>lingkungan hidup sebagai tempat manusia bergantung secara mutlak </a:t>
            </a:r>
            <a:r>
              <a:rPr lang="it-IT" dirty="0"/>
              <a:t>(</a:t>
            </a:r>
            <a:r>
              <a:rPr lang="it-IT" i="1" dirty="0"/>
              <a:t>environment</a:t>
            </a:r>
            <a:r>
              <a:rPr lang="it-IT" b="1" dirty="0"/>
              <a:t>), pemerintahan kerakyatan</a:t>
            </a:r>
            <a:r>
              <a:rPr lang="it-IT" dirty="0"/>
              <a:t> (</a:t>
            </a:r>
            <a:r>
              <a:rPr lang="it-IT" i="1" dirty="0"/>
              <a:t>democracy</a:t>
            </a:r>
            <a:r>
              <a:rPr lang="it-IT" dirty="0"/>
              <a:t>) dan </a:t>
            </a:r>
            <a:r>
              <a:rPr lang="it-IT" b="1" dirty="0"/>
              <a:t>kedaulatan negara </a:t>
            </a:r>
            <a:r>
              <a:rPr lang="it-IT" dirty="0"/>
              <a:t>(</a:t>
            </a:r>
            <a:r>
              <a:rPr lang="it-IT" i="1" dirty="0"/>
              <a:t>state</a:t>
            </a:r>
            <a:r>
              <a:rPr lang="it-IT" dirty="0"/>
              <a:t> </a:t>
            </a:r>
            <a:r>
              <a:rPr lang="it-IT" i="1" dirty="0"/>
              <a:t>sovreignty</a:t>
            </a:r>
            <a:r>
              <a:rPr lang="it-IT" dirty="0"/>
              <a:t>). </a:t>
            </a:r>
            <a:endParaRPr lang="it-IT" dirty="0" smtClean="0"/>
          </a:p>
          <a:p>
            <a:r>
              <a:rPr lang="it-IT" dirty="0" smtClean="0"/>
              <a:t>Ekonomi </a:t>
            </a:r>
            <a:r>
              <a:rPr lang="it-IT" dirty="0"/>
              <a:t>neoliberal sesungguhnya dirancang hanya untuk menguntungkan segelintir orang yang sudah kaya, tapi merusakkan hidup mayoritas masyarakat miskin secara global.</a:t>
            </a:r>
            <a:endParaRPr lang="id-ID" dirty="0"/>
          </a:p>
        </p:txBody>
      </p:sp>
      <p:sp>
        <p:nvSpPr>
          <p:cNvPr id="4" name="Oval 3"/>
          <p:cNvSpPr/>
          <p:nvPr/>
        </p:nvSpPr>
        <p:spPr>
          <a:xfrm>
            <a:off x="914400" y="1676400"/>
            <a:ext cx="7162800" cy="2895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Dan </a:t>
            </a:r>
            <a:r>
              <a:rPr lang="en-US" sz="3200" dirty="0" err="1" smtClean="0"/>
              <a:t>untuk</a:t>
            </a:r>
            <a:r>
              <a:rPr lang="en-US" sz="3200" dirty="0" smtClean="0"/>
              <a:t> Indonesia,</a:t>
            </a:r>
          </a:p>
          <a:p>
            <a:pPr algn="ctr"/>
            <a:r>
              <a:rPr lang="en-US" sz="3200" dirty="0" smtClean="0"/>
              <a:t> </a:t>
            </a:r>
            <a:r>
              <a:rPr lang="en-US" sz="3200" dirty="0" err="1" smtClean="0"/>
              <a:t>ini</a:t>
            </a:r>
            <a:r>
              <a:rPr lang="en-US" sz="3200" dirty="0" smtClean="0"/>
              <a:t> </a:t>
            </a:r>
            <a:r>
              <a:rPr lang="en-US" sz="3200" dirty="0" err="1" smtClean="0"/>
              <a:t>merupakan</a:t>
            </a:r>
            <a:r>
              <a:rPr lang="en-US" sz="3200" dirty="0" smtClean="0"/>
              <a:t> </a:t>
            </a:r>
          </a:p>
          <a:p>
            <a:pPr algn="ctr"/>
            <a:r>
              <a:rPr lang="en-US" sz="3200" b="1" dirty="0" err="1" smtClean="0">
                <a:solidFill>
                  <a:srgbClr val="FFFF00"/>
                </a:solidFill>
              </a:rPr>
              <a:t>sebuah</a:t>
            </a:r>
            <a:r>
              <a:rPr lang="en-US" sz="3200" b="1" dirty="0" smtClean="0">
                <a:solidFill>
                  <a:srgbClr val="FFFF00"/>
                </a:solidFill>
              </a:rPr>
              <a:t> </a:t>
            </a:r>
            <a:r>
              <a:rPr lang="en-US" sz="3200" b="1" dirty="0" err="1" smtClean="0">
                <a:solidFill>
                  <a:srgbClr val="FFFF00"/>
                </a:solidFill>
              </a:rPr>
              <a:t>kekalahan</a:t>
            </a:r>
            <a:r>
              <a:rPr lang="en-US" sz="3200" b="1" dirty="0" smtClean="0">
                <a:solidFill>
                  <a:srgbClr val="FFFF00"/>
                </a:solidFill>
              </a:rPr>
              <a:t> </a:t>
            </a:r>
            <a:r>
              <a:rPr lang="en-US" sz="3200" b="1" dirty="0" err="1" smtClean="0">
                <a:solidFill>
                  <a:srgbClr val="FFFF00"/>
                </a:solidFill>
              </a:rPr>
              <a:t>Pancasila</a:t>
            </a:r>
            <a:r>
              <a:rPr lang="en-US" sz="3200" b="1" dirty="0" smtClean="0">
                <a:solidFill>
                  <a:srgbClr val="FFFF00"/>
                </a:solidFill>
              </a:rPr>
              <a:t> </a:t>
            </a:r>
            <a:r>
              <a:rPr lang="en-US" sz="3200" dirty="0" err="1" smtClean="0"/>
              <a:t>dan</a:t>
            </a:r>
            <a:r>
              <a:rPr lang="en-US" sz="3200" dirty="0" smtClean="0"/>
              <a:t> </a:t>
            </a:r>
            <a:r>
              <a:rPr lang="en-US" sz="3200" b="1" dirty="0" smtClean="0">
                <a:solidFill>
                  <a:srgbClr val="FFFF00"/>
                </a:solidFill>
              </a:rPr>
              <a:t>UUD45 Ps 33</a:t>
            </a:r>
            <a:r>
              <a:rPr lang="en-US" sz="3200" dirty="0" smtClean="0"/>
              <a:t>.</a:t>
            </a:r>
            <a:endParaRPr lang="en-US" sz="3200" dirty="0"/>
          </a:p>
        </p:txBody>
      </p:sp>
    </p:spTree>
    <p:extLst>
      <p:ext uri="{BB962C8B-B14F-4D97-AF65-F5344CB8AC3E}">
        <p14:creationId xmlns:p14="http://schemas.microsoft.com/office/powerpoint/2010/main" xmlns="" val="145159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a:solidFill>
            <a:schemeClr val="accent6">
              <a:lumMod val="60000"/>
              <a:lumOff val="40000"/>
            </a:schemeClr>
          </a:solidFill>
          <a:ln>
            <a:solidFill>
              <a:schemeClr val="accent6">
                <a:lumMod val="75000"/>
              </a:schemeClr>
            </a:solidFill>
          </a:ln>
        </p:spPr>
        <p:txBody>
          <a:bodyPr>
            <a:normAutofit fontScale="90000"/>
          </a:bodyPr>
          <a:lstStyle/>
          <a:p>
            <a:r>
              <a:rPr lang="en-US" sz="3200" dirty="0" err="1" smtClean="0"/>
              <a:t>Tegakkan</a:t>
            </a:r>
            <a:r>
              <a:rPr lang="en-US" sz="3200" dirty="0" smtClean="0"/>
              <a:t> </a:t>
            </a:r>
            <a:r>
              <a:rPr lang="en-US" sz="3200" dirty="0" err="1" smtClean="0"/>
              <a:t>kembali</a:t>
            </a:r>
            <a:r>
              <a:rPr lang="en-US" sz="3200" dirty="0" smtClean="0"/>
              <a:t> </a:t>
            </a:r>
            <a:r>
              <a:rPr lang="en-US" sz="3200" dirty="0" err="1" smtClean="0"/>
              <a:t>Pancasila</a:t>
            </a:r>
            <a:r>
              <a:rPr lang="en-US" sz="3200" dirty="0" smtClean="0"/>
              <a:t> </a:t>
            </a:r>
            <a:r>
              <a:rPr lang="en-US" sz="3200" dirty="0" err="1" smtClean="0"/>
              <a:t>dgn</a:t>
            </a:r>
            <a:r>
              <a:rPr lang="en-US" sz="3200" dirty="0" smtClean="0"/>
              <a:t> </a:t>
            </a:r>
            <a:r>
              <a:rPr lang="en-US" sz="3200" dirty="0" err="1" smtClean="0"/>
              <a:t>Reorientasi</a:t>
            </a:r>
            <a:r>
              <a:rPr lang="en-US" sz="3200" dirty="0" smtClean="0"/>
              <a:t> Pembangunan:</a:t>
            </a:r>
            <a:endParaRPr lang="en-US" sz="3200" dirty="0"/>
          </a:p>
        </p:txBody>
      </p:sp>
      <p:sp>
        <p:nvSpPr>
          <p:cNvPr id="3" name="Content Placeholder 2"/>
          <p:cNvSpPr>
            <a:spLocks noGrp="1"/>
          </p:cNvSpPr>
          <p:nvPr>
            <p:ph idx="1"/>
          </p:nvPr>
        </p:nvSpPr>
        <p:spPr>
          <a:xfrm>
            <a:off x="152400" y="1143000"/>
            <a:ext cx="8763000" cy="5486400"/>
          </a:xfrm>
          <a:ln>
            <a:solidFill>
              <a:schemeClr val="accent6">
                <a:lumMod val="75000"/>
              </a:schemeClr>
            </a:solidFill>
          </a:ln>
        </p:spPr>
        <p:txBody>
          <a:bodyPr>
            <a:normAutofit lnSpcReduction="10000"/>
          </a:bodyPr>
          <a:lstStyle/>
          <a:p>
            <a:pPr>
              <a:buAutoNum type="arabicPeriod"/>
            </a:pPr>
            <a:r>
              <a:rPr lang="en-US" sz="1600" dirty="0" err="1" smtClean="0"/>
              <a:t>Sistem</a:t>
            </a:r>
            <a:r>
              <a:rPr lang="en-US" sz="1600" dirty="0" smtClean="0"/>
              <a:t> </a:t>
            </a:r>
            <a:r>
              <a:rPr lang="en-US" sz="1600" dirty="0" err="1" smtClean="0"/>
              <a:t>ekonomi</a:t>
            </a:r>
            <a:r>
              <a:rPr lang="en-US" sz="1600" dirty="0" smtClean="0"/>
              <a:t> </a:t>
            </a:r>
            <a:r>
              <a:rPr lang="en-US" sz="1600" dirty="0" err="1" smtClean="0"/>
              <a:t>kapitalis</a:t>
            </a:r>
            <a:r>
              <a:rPr lang="en-US" sz="1600" dirty="0" smtClean="0"/>
              <a:t> liberal </a:t>
            </a:r>
            <a:r>
              <a:rPr lang="en-US" sz="1600" dirty="0" err="1" smtClean="0"/>
              <a:t>bukan</a:t>
            </a:r>
            <a:r>
              <a:rPr lang="en-US" sz="1600" dirty="0" smtClean="0"/>
              <a:t> </a:t>
            </a:r>
            <a:r>
              <a:rPr lang="en-US" sz="1600" dirty="0" err="1" smtClean="0"/>
              <a:t>merupakan</a:t>
            </a:r>
            <a:r>
              <a:rPr lang="en-US" sz="1600" dirty="0" smtClean="0"/>
              <a:t> </a:t>
            </a:r>
            <a:r>
              <a:rPr lang="en-US" sz="1600" dirty="0" err="1" smtClean="0"/>
              <a:t>sbh</a:t>
            </a:r>
            <a:r>
              <a:rPr lang="en-US" sz="1600" dirty="0" smtClean="0"/>
              <a:t> </a:t>
            </a:r>
            <a:r>
              <a:rPr lang="en-US" sz="1600" dirty="0" err="1" smtClean="0"/>
              <a:t>ekonomi</a:t>
            </a:r>
            <a:r>
              <a:rPr lang="en-US" sz="1600" dirty="0" smtClean="0"/>
              <a:t> </a:t>
            </a:r>
            <a:r>
              <a:rPr lang="en-US" sz="1600" dirty="0" err="1" smtClean="0"/>
              <a:t>yg</a:t>
            </a:r>
            <a:r>
              <a:rPr lang="en-US" sz="1600" dirty="0" smtClean="0"/>
              <a:t> hrs </a:t>
            </a:r>
            <a:r>
              <a:rPr lang="en-US" sz="1600" dirty="0" err="1" smtClean="0"/>
              <a:t>disambut</a:t>
            </a:r>
            <a:r>
              <a:rPr lang="en-US" sz="1600" dirty="0" smtClean="0"/>
              <a:t> </a:t>
            </a:r>
            <a:r>
              <a:rPr lang="en-US" sz="1600" dirty="0" err="1" smtClean="0"/>
              <a:t>dgn</a:t>
            </a:r>
            <a:r>
              <a:rPr lang="en-US" sz="1600" dirty="0" smtClean="0"/>
              <a:t> </a:t>
            </a:r>
            <a:r>
              <a:rPr lang="en-US" sz="1600" dirty="0" err="1" smtClean="0"/>
              <a:t>sukacita</a:t>
            </a:r>
            <a:r>
              <a:rPr lang="en-US" sz="1600" dirty="0" smtClean="0"/>
              <a:t>! </a:t>
            </a:r>
          </a:p>
          <a:p>
            <a:pPr>
              <a:buAutoNum type="arabicPeriod"/>
            </a:pPr>
            <a:r>
              <a:rPr lang="en-US" sz="1600" dirty="0" err="1" smtClean="0"/>
              <a:t>Sistem</a:t>
            </a:r>
            <a:r>
              <a:rPr lang="en-US" sz="1600" dirty="0" smtClean="0"/>
              <a:t> </a:t>
            </a:r>
            <a:r>
              <a:rPr lang="en-US" sz="1600" dirty="0" err="1" smtClean="0"/>
              <a:t>ekonomi</a:t>
            </a:r>
            <a:r>
              <a:rPr lang="en-US" sz="1600" dirty="0" smtClean="0"/>
              <a:t> </a:t>
            </a:r>
            <a:r>
              <a:rPr lang="en-US" sz="1600" dirty="0" err="1" smtClean="0"/>
              <a:t>kapitalis</a:t>
            </a:r>
            <a:r>
              <a:rPr lang="en-US" sz="1600" dirty="0" smtClean="0"/>
              <a:t> liberal </a:t>
            </a:r>
            <a:r>
              <a:rPr lang="en-US" sz="1600" dirty="0" err="1" smtClean="0"/>
              <a:t>tidak</a:t>
            </a:r>
            <a:r>
              <a:rPr lang="en-US" sz="1600" dirty="0" smtClean="0"/>
              <a:t> </a:t>
            </a:r>
            <a:r>
              <a:rPr lang="en-US" sz="1600" dirty="0" err="1" smtClean="0"/>
              <a:t>demokratis</a:t>
            </a:r>
            <a:r>
              <a:rPr lang="en-US" sz="1600" dirty="0" smtClean="0"/>
              <a:t>, </a:t>
            </a:r>
            <a:r>
              <a:rPr lang="en-US" sz="1600" dirty="0" err="1" smtClean="0"/>
              <a:t>tidak</a:t>
            </a:r>
            <a:r>
              <a:rPr lang="en-US" sz="1600" dirty="0" smtClean="0"/>
              <a:t> </a:t>
            </a:r>
            <a:r>
              <a:rPr lang="en-US" sz="1600" dirty="0" err="1" smtClean="0"/>
              <a:t>manusiawi</a:t>
            </a:r>
            <a:r>
              <a:rPr lang="en-US" sz="1600" dirty="0" smtClean="0"/>
              <a:t>, </a:t>
            </a:r>
            <a:r>
              <a:rPr lang="en-US" sz="1600" dirty="0" err="1" smtClean="0"/>
              <a:t>tidak</a:t>
            </a:r>
            <a:r>
              <a:rPr lang="en-US" sz="1600" dirty="0" smtClean="0"/>
              <a:t> </a:t>
            </a:r>
            <a:r>
              <a:rPr lang="en-US" sz="1600" dirty="0" err="1" smtClean="0"/>
              <a:t>ramah</a:t>
            </a:r>
            <a:r>
              <a:rPr lang="en-US" sz="1600" dirty="0" smtClean="0"/>
              <a:t> </a:t>
            </a:r>
            <a:r>
              <a:rPr lang="en-US" sz="1600" dirty="0" err="1" smtClean="0"/>
              <a:t>lingkungan</a:t>
            </a:r>
            <a:r>
              <a:rPr lang="en-US" sz="1600" dirty="0" smtClean="0"/>
              <a:t>, </a:t>
            </a:r>
            <a:r>
              <a:rPr lang="en-US" sz="1600" dirty="0" err="1" smtClean="0"/>
              <a:t>tidak</a:t>
            </a:r>
            <a:r>
              <a:rPr lang="en-US" sz="1600" dirty="0" smtClean="0"/>
              <a:t> </a:t>
            </a:r>
            <a:r>
              <a:rPr lang="en-US" sz="1600" dirty="0" err="1" smtClean="0"/>
              <a:t>adil</a:t>
            </a:r>
            <a:r>
              <a:rPr lang="en-US" sz="1600" dirty="0" smtClean="0"/>
              <a:t>, </a:t>
            </a:r>
            <a:r>
              <a:rPr lang="en-US" sz="1600" dirty="0" err="1" smtClean="0"/>
              <a:t>tidak</a:t>
            </a:r>
            <a:r>
              <a:rPr lang="en-US" sz="1600" dirty="0" smtClean="0"/>
              <a:t> </a:t>
            </a:r>
            <a:r>
              <a:rPr lang="en-US" sz="1600" dirty="0" err="1" smtClean="0"/>
              <a:t>pancasilais</a:t>
            </a:r>
            <a:r>
              <a:rPr lang="en-US" sz="1600" dirty="0" smtClean="0"/>
              <a:t> </a:t>
            </a:r>
            <a:r>
              <a:rPr lang="en-US" sz="1600" dirty="0" err="1" smtClean="0"/>
              <a:t>dan</a:t>
            </a:r>
            <a:r>
              <a:rPr lang="en-US" sz="1600" dirty="0" smtClean="0"/>
              <a:t> </a:t>
            </a:r>
            <a:r>
              <a:rPr lang="en-US" sz="1600" dirty="0" err="1" smtClean="0"/>
              <a:t>karena</a:t>
            </a:r>
            <a:r>
              <a:rPr lang="en-US" sz="1600" dirty="0" smtClean="0"/>
              <a:t> </a:t>
            </a:r>
            <a:r>
              <a:rPr lang="en-US" sz="1600" dirty="0" err="1" smtClean="0"/>
              <a:t>itu</a:t>
            </a:r>
            <a:r>
              <a:rPr lang="en-US" sz="1600" dirty="0" smtClean="0"/>
              <a:t> </a:t>
            </a:r>
            <a:r>
              <a:rPr lang="en-US" sz="1600" dirty="0" err="1" smtClean="0"/>
              <a:t>mesti</a:t>
            </a:r>
            <a:r>
              <a:rPr lang="en-US" sz="1600" dirty="0" smtClean="0"/>
              <a:t> </a:t>
            </a:r>
            <a:r>
              <a:rPr lang="en-US" sz="1600" dirty="0" err="1" smtClean="0"/>
              <a:t>ditolak</a:t>
            </a:r>
            <a:r>
              <a:rPr lang="en-US" sz="1600" dirty="0" smtClean="0"/>
              <a:t>!</a:t>
            </a:r>
          </a:p>
          <a:p>
            <a:pPr>
              <a:buAutoNum type="arabicPeriod"/>
            </a:pPr>
            <a:r>
              <a:rPr lang="en-US" sz="1600" dirty="0" smtClean="0"/>
              <a:t>Indonesia </a:t>
            </a:r>
            <a:r>
              <a:rPr lang="en-US" sz="1600" dirty="0" err="1" smtClean="0"/>
              <a:t>mesti</a:t>
            </a:r>
            <a:r>
              <a:rPr lang="en-US" sz="1600" dirty="0" smtClean="0"/>
              <a:t> </a:t>
            </a:r>
            <a:r>
              <a:rPr lang="en-US" sz="1600" dirty="0" err="1" smtClean="0"/>
              <a:t>belajar</a:t>
            </a:r>
            <a:r>
              <a:rPr lang="en-US" sz="1600" dirty="0" smtClean="0"/>
              <a:t> </a:t>
            </a:r>
            <a:r>
              <a:rPr lang="en-US" sz="1600" dirty="0" err="1" smtClean="0"/>
              <a:t>kembali</a:t>
            </a:r>
            <a:r>
              <a:rPr lang="en-US" sz="1600" dirty="0" smtClean="0"/>
              <a:t> </a:t>
            </a:r>
            <a:r>
              <a:rPr lang="en-US" sz="1600" dirty="0" err="1" smtClean="0"/>
              <a:t>apa</a:t>
            </a:r>
            <a:r>
              <a:rPr lang="en-US" sz="1600" dirty="0" smtClean="0"/>
              <a:t> </a:t>
            </a:r>
            <a:r>
              <a:rPr lang="en-US" sz="1600" dirty="0" err="1" smtClean="0"/>
              <a:t>sebenarnya</a:t>
            </a:r>
            <a:r>
              <a:rPr lang="en-US" sz="1600" dirty="0" smtClean="0"/>
              <a:t> </a:t>
            </a:r>
            <a:r>
              <a:rPr lang="en-US" sz="1600" dirty="0" err="1" smtClean="0"/>
              <a:t>pembangunan</a:t>
            </a:r>
            <a:r>
              <a:rPr lang="en-US" sz="1600" dirty="0" smtClean="0"/>
              <a:t> </a:t>
            </a:r>
            <a:r>
              <a:rPr lang="en-US" sz="1600" dirty="0" err="1" smtClean="0"/>
              <a:t>manusia</a:t>
            </a:r>
            <a:r>
              <a:rPr lang="en-US" sz="1600" dirty="0" smtClean="0"/>
              <a:t> </a:t>
            </a:r>
            <a:r>
              <a:rPr lang="en-US" sz="1600" dirty="0" err="1" smtClean="0"/>
              <a:t>yg</a:t>
            </a:r>
            <a:r>
              <a:rPr lang="en-US" sz="1600" dirty="0" smtClean="0"/>
              <a:t> </a:t>
            </a:r>
            <a:r>
              <a:rPr lang="en-US" sz="1600" dirty="0" err="1" smtClean="0"/>
              <a:t>sejati</a:t>
            </a:r>
            <a:r>
              <a:rPr lang="en-US" sz="1600" dirty="0" smtClean="0"/>
              <a:t> (human progress) &amp; </a:t>
            </a:r>
            <a:r>
              <a:rPr lang="en-US" sz="1600" dirty="0" err="1" smtClean="0"/>
              <a:t>bagaiman</a:t>
            </a:r>
            <a:r>
              <a:rPr lang="en-US" sz="1600" dirty="0" smtClean="0"/>
              <a:t> hrs </a:t>
            </a:r>
            <a:r>
              <a:rPr lang="en-US" sz="1600" dirty="0" err="1" smtClean="0"/>
              <a:t>mencapainya</a:t>
            </a:r>
            <a:r>
              <a:rPr lang="en-US" sz="1600" dirty="0" smtClean="0"/>
              <a:t> </a:t>
            </a:r>
            <a:r>
              <a:rPr lang="en-US" sz="1600" dirty="0" err="1" smtClean="0"/>
              <a:t>secar</a:t>
            </a:r>
            <a:r>
              <a:rPr lang="en-US" sz="1600" dirty="0" smtClean="0"/>
              <a:t> </a:t>
            </a:r>
            <a:r>
              <a:rPr lang="en-US" sz="1600" dirty="0" err="1" smtClean="0"/>
              <a:t>berkelanjutan</a:t>
            </a:r>
            <a:r>
              <a:rPr lang="en-US" sz="1600" dirty="0" smtClean="0"/>
              <a:t> (sustainable). </a:t>
            </a:r>
          </a:p>
          <a:p>
            <a:pPr>
              <a:buAutoNum type="arabicPeriod"/>
            </a:pPr>
            <a:r>
              <a:rPr lang="en-US" sz="1600" dirty="0" err="1" smtClean="0"/>
              <a:t>Tidak</a:t>
            </a:r>
            <a:r>
              <a:rPr lang="en-US" sz="1600" dirty="0" smtClean="0"/>
              <a:t> </a:t>
            </a:r>
            <a:r>
              <a:rPr lang="en-US" sz="1600" dirty="0" err="1" smtClean="0"/>
              <a:t>semua</a:t>
            </a:r>
            <a:r>
              <a:rPr lang="en-US" sz="1600" dirty="0" smtClean="0"/>
              <a:t> model </a:t>
            </a:r>
            <a:r>
              <a:rPr lang="en-US" sz="1600" dirty="0" err="1" smtClean="0"/>
              <a:t>pembangunan</a:t>
            </a:r>
            <a:r>
              <a:rPr lang="en-US" sz="1600" dirty="0" smtClean="0"/>
              <a:t> yang </a:t>
            </a:r>
            <a:r>
              <a:rPr lang="en-US" sz="1600" dirty="0" err="1" smtClean="0"/>
              <a:t>dicapai</a:t>
            </a:r>
            <a:r>
              <a:rPr lang="en-US" sz="1600" dirty="0" smtClean="0"/>
              <a:t> </a:t>
            </a:r>
            <a:r>
              <a:rPr lang="en-US" sz="1600" dirty="0" err="1" smtClean="0"/>
              <a:t>Dunia</a:t>
            </a:r>
            <a:r>
              <a:rPr lang="en-US" sz="1600" dirty="0" smtClean="0"/>
              <a:t> I </a:t>
            </a:r>
            <a:r>
              <a:rPr lang="en-US" sz="1600" dirty="0" err="1" smtClean="0"/>
              <a:t>selama</a:t>
            </a:r>
            <a:r>
              <a:rPr lang="en-US" sz="1600" dirty="0" smtClean="0"/>
              <a:t> </a:t>
            </a:r>
            <a:r>
              <a:rPr lang="en-US" sz="1600" dirty="0" err="1" smtClean="0"/>
              <a:t>ini</a:t>
            </a:r>
            <a:r>
              <a:rPr lang="en-US" sz="1600" dirty="0" smtClean="0"/>
              <a:t> </a:t>
            </a:r>
            <a:r>
              <a:rPr lang="en-US" sz="1600" dirty="0" err="1" smtClean="0"/>
              <a:t>seperti</a:t>
            </a:r>
            <a:r>
              <a:rPr lang="en-US" sz="1600" dirty="0" smtClean="0"/>
              <a:t> </a:t>
            </a:r>
            <a:r>
              <a:rPr lang="en-US" sz="1600" dirty="0" err="1" smtClean="0"/>
              <a:t>gedung</a:t>
            </a:r>
            <a:r>
              <a:rPr lang="en-US" sz="1600" dirty="0" smtClean="0"/>
              <a:t> </a:t>
            </a:r>
            <a:r>
              <a:rPr lang="en-US" sz="1600" dirty="0" err="1" smtClean="0"/>
              <a:t>pencakar</a:t>
            </a:r>
            <a:r>
              <a:rPr lang="en-US" sz="1600" dirty="0" smtClean="0"/>
              <a:t> </a:t>
            </a:r>
            <a:r>
              <a:rPr lang="en-US" sz="1600" dirty="0" err="1" smtClean="0"/>
              <a:t>langit</a:t>
            </a:r>
            <a:r>
              <a:rPr lang="en-US" sz="1600" dirty="0" smtClean="0"/>
              <a:t>, </a:t>
            </a:r>
            <a:r>
              <a:rPr lang="en-US" sz="1600" dirty="0" err="1" smtClean="0"/>
              <a:t>jalan</a:t>
            </a:r>
            <a:r>
              <a:rPr lang="en-US" sz="1600" dirty="0" smtClean="0"/>
              <a:t> </a:t>
            </a:r>
            <a:r>
              <a:rPr lang="en-US" sz="1600" dirty="0" err="1" smtClean="0"/>
              <a:t>raya</a:t>
            </a:r>
            <a:r>
              <a:rPr lang="en-US" sz="1600" dirty="0" smtClean="0"/>
              <a:t> </a:t>
            </a:r>
            <a:r>
              <a:rPr lang="en-US" sz="1600" dirty="0" err="1" smtClean="0"/>
              <a:t>besar</a:t>
            </a:r>
            <a:r>
              <a:rPr lang="en-US" sz="1600" dirty="0" smtClean="0"/>
              <a:t> </a:t>
            </a:r>
            <a:r>
              <a:rPr lang="en-US" sz="1600" dirty="0" err="1" smtClean="0"/>
              <a:t>dan</a:t>
            </a:r>
            <a:r>
              <a:rPr lang="en-US" sz="1600" dirty="0" smtClean="0"/>
              <a:t> </a:t>
            </a:r>
            <a:r>
              <a:rPr lang="en-US" sz="1600" dirty="0" err="1" smtClean="0"/>
              <a:t>rel</a:t>
            </a:r>
            <a:r>
              <a:rPr lang="en-US" sz="1600" dirty="0" smtClean="0"/>
              <a:t> </a:t>
            </a:r>
            <a:r>
              <a:rPr lang="en-US" sz="1600" dirty="0" err="1" smtClean="0"/>
              <a:t>kereta</a:t>
            </a:r>
            <a:r>
              <a:rPr lang="en-US" sz="1600" dirty="0" smtClean="0"/>
              <a:t> </a:t>
            </a:r>
            <a:r>
              <a:rPr lang="en-US" sz="1600" dirty="0" err="1" smtClean="0"/>
              <a:t>api</a:t>
            </a:r>
            <a:r>
              <a:rPr lang="en-US" sz="1600" dirty="0" smtClean="0"/>
              <a:t> </a:t>
            </a:r>
            <a:r>
              <a:rPr lang="en-US" sz="1600" dirty="0" err="1" smtClean="0"/>
              <a:t>tembus</a:t>
            </a:r>
            <a:r>
              <a:rPr lang="en-US" sz="1600" dirty="0" smtClean="0"/>
              <a:t> </a:t>
            </a:r>
            <a:r>
              <a:rPr lang="en-US" sz="1600" dirty="0" err="1" smtClean="0"/>
              <a:t>gunung</a:t>
            </a:r>
            <a:r>
              <a:rPr lang="en-US" sz="1600" dirty="0" smtClean="0"/>
              <a:t>, </a:t>
            </a:r>
            <a:r>
              <a:rPr lang="en-US" sz="1600" dirty="0" err="1" smtClean="0"/>
              <a:t>budaya</a:t>
            </a:r>
            <a:r>
              <a:rPr lang="en-US" sz="1600" dirty="0" smtClean="0"/>
              <a:t> </a:t>
            </a:r>
            <a:r>
              <a:rPr lang="en-US" sz="1600" dirty="0" err="1" smtClean="0"/>
              <a:t>hiburan</a:t>
            </a:r>
            <a:r>
              <a:rPr lang="en-US" sz="1600" dirty="0" smtClean="0"/>
              <a:t> </a:t>
            </a:r>
            <a:r>
              <a:rPr lang="en-US" sz="1600" dirty="0" err="1" smtClean="0"/>
              <a:t>kolosal</a:t>
            </a:r>
            <a:r>
              <a:rPr lang="en-US" sz="1600" dirty="0" smtClean="0"/>
              <a:t> </a:t>
            </a:r>
            <a:r>
              <a:rPr lang="en-US" sz="1600" dirty="0" err="1" smtClean="0"/>
              <a:t>dlm</a:t>
            </a:r>
            <a:r>
              <a:rPr lang="en-US" sz="1600" dirty="0" smtClean="0"/>
              <a:t> </a:t>
            </a:r>
            <a:r>
              <a:rPr lang="en-US" sz="1600" dirty="0" err="1" smtClean="0"/>
              <a:t>bentuk</a:t>
            </a:r>
            <a:r>
              <a:rPr lang="en-US" sz="1600" dirty="0" smtClean="0"/>
              <a:t> </a:t>
            </a:r>
            <a:r>
              <a:rPr lang="en-US" sz="1600" dirty="0" err="1" smtClean="0"/>
              <a:t>balap</a:t>
            </a:r>
            <a:r>
              <a:rPr lang="en-US" sz="1600" dirty="0" smtClean="0"/>
              <a:t> </a:t>
            </a:r>
            <a:r>
              <a:rPr lang="en-US" sz="1600" dirty="0" err="1" smtClean="0"/>
              <a:t>mobil</a:t>
            </a:r>
            <a:r>
              <a:rPr lang="en-US" sz="1600" dirty="0" smtClean="0"/>
              <a:t>, </a:t>
            </a:r>
            <a:r>
              <a:rPr lang="en-US" sz="1600" dirty="0" err="1" smtClean="0"/>
              <a:t>peragaan</a:t>
            </a:r>
            <a:r>
              <a:rPr lang="en-US" sz="1600" dirty="0" smtClean="0"/>
              <a:t> </a:t>
            </a:r>
            <a:r>
              <a:rPr lang="en-US" sz="1600" dirty="0" err="1" smtClean="0"/>
              <a:t>busana</a:t>
            </a:r>
            <a:r>
              <a:rPr lang="en-US" sz="1600" dirty="0" smtClean="0"/>
              <a:t> </a:t>
            </a:r>
            <a:r>
              <a:rPr lang="en-US" sz="1600" dirty="0" err="1" smtClean="0"/>
              <a:t>kecantikan</a:t>
            </a:r>
            <a:r>
              <a:rPr lang="en-US" sz="1600" dirty="0" smtClean="0"/>
              <a:t> </a:t>
            </a:r>
            <a:r>
              <a:rPr lang="en-US" sz="1600" dirty="0" err="1" smtClean="0"/>
              <a:t>merupakan</a:t>
            </a:r>
            <a:r>
              <a:rPr lang="en-US" sz="1600" dirty="0" smtClean="0"/>
              <a:t> model yang </a:t>
            </a:r>
            <a:r>
              <a:rPr lang="en-US" sz="1600" dirty="0" err="1" smtClean="0"/>
              <a:t>harus</a:t>
            </a:r>
            <a:r>
              <a:rPr lang="en-US" sz="1600" dirty="0" smtClean="0"/>
              <a:t> </a:t>
            </a:r>
            <a:r>
              <a:rPr lang="en-US" sz="1600" dirty="0" err="1" smtClean="0"/>
              <a:t>dikejar</a:t>
            </a:r>
            <a:r>
              <a:rPr lang="en-US" sz="1600" dirty="0" smtClean="0"/>
              <a:t>!</a:t>
            </a:r>
          </a:p>
          <a:p>
            <a:pPr>
              <a:buAutoNum type="arabicPeriod"/>
            </a:pPr>
            <a:r>
              <a:rPr lang="en-US" sz="1600" dirty="0" err="1" smtClean="0"/>
              <a:t>Menurut</a:t>
            </a:r>
            <a:r>
              <a:rPr lang="en-US" sz="1600" dirty="0" smtClean="0"/>
              <a:t> </a:t>
            </a:r>
            <a:r>
              <a:rPr lang="en-US" sz="1600" dirty="0" err="1" smtClean="0"/>
              <a:t>Pancasila</a:t>
            </a:r>
            <a:r>
              <a:rPr lang="en-US" sz="1600" dirty="0" smtClean="0"/>
              <a:t> </a:t>
            </a:r>
            <a:r>
              <a:rPr lang="en-US" sz="1600" dirty="0" err="1" smtClean="0"/>
              <a:t>dan</a:t>
            </a:r>
            <a:r>
              <a:rPr lang="en-US" sz="1600" dirty="0" smtClean="0"/>
              <a:t> UUD45 </a:t>
            </a:r>
            <a:r>
              <a:rPr lang="en-US" sz="1600" dirty="0" err="1" smtClean="0"/>
              <a:t>pembangunan</a:t>
            </a:r>
            <a:r>
              <a:rPr lang="en-US" sz="1600" dirty="0" smtClean="0"/>
              <a:t> </a:t>
            </a:r>
            <a:r>
              <a:rPr lang="en-US" sz="1600" dirty="0" err="1" smtClean="0"/>
              <a:t>manusia</a:t>
            </a:r>
            <a:r>
              <a:rPr lang="en-US" sz="1600" dirty="0" smtClean="0"/>
              <a:t> </a:t>
            </a:r>
            <a:r>
              <a:rPr lang="en-US" sz="1600" dirty="0" err="1" smtClean="0"/>
              <a:t>bersifat</a:t>
            </a:r>
            <a:r>
              <a:rPr lang="en-US" sz="1600" dirty="0" smtClean="0"/>
              <a:t> </a:t>
            </a:r>
            <a:r>
              <a:rPr lang="en-US" sz="1600" dirty="0" err="1" smtClean="0"/>
              <a:t>holistik</a:t>
            </a:r>
            <a:r>
              <a:rPr lang="en-US" sz="1600" dirty="0" smtClean="0"/>
              <a:t> (</a:t>
            </a:r>
            <a:r>
              <a:rPr lang="en-US" sz="1600" dirty="0" err="1" smtClean="0"/>
              <a:t>menyeluruh</a:t>
            </a:r>
            <a:r>
              <a:rPr lang="en-US" sz="1600" dirty="0" smtClean="0"/>
              <a:t>) </a:t>
            </a:r>
            <a:r>
              <a:rPr lang="en-US" sz="1600" dirty="0" err="1" smtClean="0"/>
              <a:t>menyangkut</a:t>
            </a:r>
            <a:r>
              <a:rPr lang="en-US" sz="1600" dirty="0" smtClean="0"/>
              <a:t> </a:t>
            </a:r>
            <a:r>
              <a:rPr lang="en-US" sz="1600" dirty="0" err="1" smtClean="0"/>
              <a:t>seluruh</a:t>
            </a:r>
            <a:r>
              <a:rPr lang="en-US" sz="1600" dirty="0" smtClean="0"/>
              <a:t> </a:t>
            </a:r>
            <a:r>
              <a:rPr lang="en-US" sz="1600" dirty="0" err="1" smtClean="0"/>
              <a:t>aspek</a:t>
            </a:r>
            <a:r>
              <a:rPr lang="en-US" sz="1600" dirty="0" smtClean="0"/>
              <a:t>: </a:t>
            </a:r>
            <a:r>
              <a:rPr lang="en-US" sz="1600" dirty="0" err="1" smtClean="0"/>
              <a:t>jiwa</a:t>
            </a:r>
            <a:r>
              <a:rPr lang="en-US" sz="1600" dirty="0" smtClean="0"/>
              <a:t> </a:t>
            </a:r>
            <a:r>
              <a:rPr lang="en-US" sz="1600" dirty="0" err="1" smtClean="0"/>
              <a:t>dan</a:t>
            </a:r>
            <a:r>
              <a:rPr lang="en-US" sz="1600" dirty="0" smtClean="0"/>
              <a:t> </a:t>
            </a:r>
            <a:r>
              <a:rPr lang="en-US" sz="1600" dirty="0" err="1" smtClean="0"/>
              <a:t>badan</a:t>
            </a:r>
            <a:r>
              <a:rPr lang="en-US" sz="1600" dirty="0" smtClean="0"/>
              <a:t>, </a:t>
            </a:r>
            <a:r>
              <a:rPr lang="en-US" sz="1600" dirty="0" err="1" smtClean="0"/>
              <a:t>rohani</a:t>
            </a:r>
            <a:r>
              <a:rPr lang="en-US" sz="1600" dirty="0" smtClean="0"/>
              <a:t> </a:t>
            </a:r>
            <a:r>
              <a:rPr lang="en-US" sz="1600" dirty="0" err="1" smtClean="0"/>
              <a:t>dan</a:t>
            </a:r>
            <a:r>
              <a:rPr lang="en-US" sz="1600" dirty="0" smtClean="0"/>
              <a:t> </a:t>
            </a:r>
            <a:r>
              <a:rPr lang="en-US" sz="1600" dirty="0" err="1" smtClean="0"/>
              <a:t>jasmani</a:t>
            </a:r>
            <a:r>
              <a:rPr lang="en-US" sz="1600" dirty="0" smtClean="0"/>
              <a:t>, </a:t>
            </a:r>
            <a:r>
              <a:rPr lang="en-US" sz="1600" dirty="0" err="1" smtClean="0"/>
              <a:t>bukan</a:t>
            </a:r>
            <a:r>
              <a:rPr lang="en-US" sz="1600" dirty="0" smtClean="0"/>
              <a:t> </a:t>
            </a:r>
            <a:r>
              <a:rPr lang="en-US" sz="1600" dirty="0" err="1" smtClean="0"/>
              <a:t>hanya</a:t>
            </a:r>
            <a:r>
              <a:rPr lang="en-US" sz="1600" dirty="0" smtClean="0"/>
              <a:t> </a:t>
            </a:r>
            <a:r>
              <a:rPr lang="en-US" sz="1600" dirty="0" err="1" smtClean="0"/>
              <a:t>ekonomi</a:t>
            </a:r>
            <a:r>
              <a:rPr lang="en-US" sz="1600" dirty="0" smtClean="0"/>
              <a:t> </a:t>
            </a:r>
            <a:r>
              <a:rPr lang="en-US" sz="1600" dirty="0" err="1" smtClean="0"/>
              <a:t>melulu</a:t>
            </a:r>
            <a:r>
              <a:rPr lang="en-US" sz="1600" dirty="0" smtClean="0"/>
              <a:t> </a:t>
            </a:r>
            <a:r>
              <a:rPr lang="en-US" sz="1600" dirty="0" err="1" smtClean="0"/>
              <a:t>seperti</a:t>
            </a:r>
            <a:r>
              <a:rPr lang="en-US" sz="1600" dirty="0" smtClean="0"/>
              <a:t> yang </a:t>
            </a:r>
            <a:r>
              <a:rPr lang="en-US" sz="1600" dirty="0" err="1" smtClean="0"/>
              <a:t>diusung</a:t>
            </a:r>
            <a:r>
              <a:rPr lang="en-US" sz="1600" dirty="0" smtClean="0"/>
              <a:t> </a:t>
            </a:r>
            <a:r>
              <a:rPr lang="en-US" sz="1600" dirty="0" err="1" smtClean="0"/>
              <a:t>oleh</a:t>
            </a:r>
            <a:r>
              <a:rPr lang="en-US" sz="1600" dirty="0" smtClean="0"/>
              <a:t> </a:t>
            </a:r>
            <a:r>
              <a:rPr lang="en-US" sz="1600" dirty="0" err="1" smtClean="0"/>
              <a:t>para</a:t>
            </a:r>
            <a:r>
              <a:rPr lang="en-US" sz="1600" dirty="0" smtClean="0"/>
              <a:t> </a:t>
            </a:r>
            <a:r>
              <a:rPr lang="en-US" sz="1600" dirty="0" err="1" smtClean="0"/>
              <a:t>pengusung</a:t>
            </a:r>
            <a:r>
              <a:rPr lang="en-US" sz="1600" dirty="0" smtClean="0"/>
              <a:t> </a:t>
            </a:r>
            <a:r>
              <a:rPr lang="en-US" sz="1600" dirty="0" err="1" smtClean="0"/>
              <a:t>kapitalisme</a:t>
            </a:r>
            <a:r>
              <a:rPr lang="en-US" sz="1600" dirty="0" smtClean="0"/>
              <a:t> neoliberal.</a:t>
            </a:r>
          </a:p>
          <a:p>
            <a:pPr>
              <a:buAutoNum type="arabicPeriod"/>
            </a:pPr>
            <a:r>
              <a:rPr lang="en-US" sz="1600" dirty="0" err="1" smtClean="0"/>
              <a:t>Kembalikan</a:t>
            </a:r>
            <a:r>
              <a:rPr lang="en-US" sz="1600" dirty="0" smtClean="0"/>
              <a:t> </a:t>
            </a:r>
            <a:r>
              <a:rPr lang="en-US" sz="1600" dirty="0" err="1" smtClean="0"/>
              <a:t>dan</a:t>
            </a:r>
            <a:r>
              <a:rPr lang="en-US" sz="1600" dirty="0" smtClean="0"/>
              <a:t> </a:t>
            </a:r>
            <a:r>
              <a:rPr lang="en-US" sz="1600" dirty="0" err="1" smtClean="0"/>
              <a:t>pertahankan</a:t>
            </a:r>
            <a:r>
              <a:rPr lang="en-US" sz="1600" dirty="0" smtClean="0"/>
              <a:t> </a:t>
            </a:r>
            <a:r>
              <a:rPr lang="en-US" sz="1600" dirty="0" err="1" smtClean="0"/>
              <a:t>kedaulatan</a:t>
            </a:r>
            <a:r>
              <a:rPr lang="en-US" sz="1600" dirty="0" smtClean="0"/>
              <a:t> </a:t>
            </a:r>
            <a:r>
              <a:rPr lang="en-US" sz="1600" dirty="0" err="1" smtClean="0"/>
              <a:t>ekonomi</a:t>
            </a:r>
            <a:r>
              <a:rPr lang="en-US" sz="1600" dirty="0" smtClean="0"/>
              <a:t> </a:t>
            </a:r>
            <a:r>
              <a:rPr lang="en-US" sz="1600" dirty="0" err="1" smtClean="0"/>
              <a:t>seturut</a:t>
            </a:r>
            <a:r>
              <a:rPr lang="en-US" sz="1600" dirty="0" smtClean="0"/>
              <a:t> UUD45 Ps 33: </a:t>
            </a:r>
            <a:r>
              <a:rPr lang="en-US" sz="1600" dirty="0" err="1" smtClean="0"/>
              <a:t>semua</a:t>
            </a:r>
            <a:r>
              <a:rPr lang="en-US" sz="1600" dirty="0" smtClean="0"/>
              <a:t> </a:t>
            </a:r>
            <a:r>
              <a:rPr lang="en-US" sz="1600" dirty="0" err="1" smtClean="0"/>
              <a:t>aset-aset</a:t>
            </a:r>
            <a:r>
              <a:rPr lang="en-US" sz="1600" dirty="0" smtClean="0"/>
              <a:t> </a:t>
            </a:r>
            <a:r>
              <a:rPr lang="en-US" sz="1600" dirty="0" err="1" smtClean="0"/>
              <a:t>ekonomi</a:t>
            </a:r>
            <a:r>
              <a:rPr lang="en-US" sz="1600" dirty="0" smtClean="0"/>
              <a:t> </a:t>
            </a:r>
            <a:r>
              <a:rPr lang="en-US" sz="1600" dirty="0" err="1" smtClean="0"/>
              <a:t>yg</a:t>
            </a:r>
            <a:r>
              <a:rPr lang="en-US" sz="1600" dirty="0" smtClean="0"/>
              <a:t> vital </a:t>
            </a:r>
            <a:r>
              <a:rPr lang="en-US" sz="1600" dirty="0" err="1" smtClean="0"/>
              <a:t>menyangkut</a:t>
            </a:r>
            <a:r>
              <a:rPr lang="en-US" sz="1600" dirty="0" smtClean="0"/>
              <a:t> </a:t>
            </a:r>
            <a:r>
              <a:rPr lang="en-US" sz="1600" dirty="0" err="1" smtClean="0"/>
              <a:t>hidup</a:t>
            </a:r>
            <a:r>
              <a:rPr lang="en-US" sz="1600" dirty="0" smtClean="0"/>
              <a:t> </a:t>
            </a:r>
            <a:r>
              <a:rPr lang="en-US" sz="1600" dirty="0" err="1" smtClean="0"/>
              <a:t>seluruh</a:t>
            </a:r>
            <a:r>
              <a:rPr lang="en-US" sz="1600" dirty="0" smtClean="0"/>
              <a:t> </a:t>
            </a:r>
            <a:r>
              <a:rPr lang="en-US" sz="1600" dirty="0" err="1" smtClean="0"/>
              <a:t>rakyat</a:t>
            </a:r>
            <a:r>
              <a:rPr lang="en-US" sz="1600" dirty="0" smtClean="0"/>
              <a:t> Indonesia – </a:t>
            </a:r>
            <a:r>
              <a:rPr lang="en-US" sz="1600" dirty="0" err="1" smtClean="0"/>
              <a:t>perusahaan</a:t>
            </a:r>
            <a:r>
              <a:rPr lang="en-US" sz="1600" dirty="0" smtClean="0"/>
              <a:t> air </a:t>
            </a:r>
            <a:r>
              <a:rPr lang="en-US" sz="1600" dirty="0" err="1" smtClean="0"/>
              <a:t>minum</a:t>
            </a:r>
            <a:r>
              <a:rPr lang="en-US" sz="1600" dirty="0" smtClean="0"/>
              <a:t>, </a:t>
            </a:r>
            <a:r>
              <a:rPr lang="en-US" sz="1600" dirty="0" err="1" smtClean="0"/>
              <a:t>listrik</a:t>
            </a:r>
            <a:r>
              <a:rPr lang="en-US" sz="1600" dirty="0" smtClean="0"/>
              <a:t>, </a:t>
            </a:r>
            <a:r>
              <a:rPr lang="en-US" sz="1600" dirty="0" err="1" smtClean="0"/>
              <a:t>pelayanan</a:t>
            </a:r>
            <a:r>
              <a:rPr lang="en-US" sz="1600" dirty="0" smtClean="0"/>
              <a:t> pos </a:t>
            </a:r>
            <a:r>
              <a:rPr lang="en-US" sz="1600" dirty="0" err="1" smtClean="0"/>
              <a:t>dan</a:t>
            </a:r>
            <a:r>
              <a:rPr lang="en-US" sz="1600" dirty="0" smtClean="0"/>
              <a:t> </a:t>
            </a:r>
            <a:r>
              <a:rPr lang="en-US" sz="1600" dirty="0" err="1" smtClean="0"/>
              <a:t>giro</a:t>
            </a:r>
            <a:r>
              <a:rPr lang="en-US" sz="1600" dirty="0" smtClean="0"/>
              <a:t>, TELKOM, </a:t>
            </a:r>
            <a:r>
              <a:rPr lang="en-US" sz="1600" dirty="0" err="1" smtClean="0"/>
              <a:t>jasa</a:t>
            </a:r>
            <a:r>
              <a:rPr lang="en-US" sz="1600" dirty="0" smtClean="0"/>
              <a:t> </a:t>
            </a:r>
            <a:r>
              <a:rPr lang="en-US" sz="1600" dirty="0" err="1" smtClean="0"/>
              <a:t>kreta</a:t>
            </a:r>
            <a:r>
              <a:rPr lang="en-US" sz="1600" dirty="0" smtClean="0"/>
              <a:t> </a:t>
            </a:r>
            <a:r>
              <a:rPr lang="en-US" sz="1600" dirty="0" err="1" smtClean="0"/>
              <a:t>api</a:t>
            </a:r>
            <a:r>
              <a:rPr lang="en-US" sz="1600" dirty="0" smtClean="0"/>
              <a:t>, </a:t>
            </a:r>
            <a:r>
              <a:rPr lang="en-US" sz="1600" dirty="0" err="1" smtClean="0"/>
              <a:t>pengelolaan</a:t>
            </a:r>
            <a:r>
              <a:rPr lang="en-US" sz="1600" dirty="0" smtClean="0"/>
              <a:t> </a:t>
            </a:r>
            <a:r>
              <a:rPr lang="en-US" sz="1600" dirty="0" err="1" smtClean="0"/>
              <a:t>sumberdaya</a:t>
            </a:r>
            <a:r>
              <a:rPr lang="en-US" sz="1600" dirty="0" smtClean="0"/>
              <a:t> </a:t>
            </a:r>
            <a:r>
              <a:rPr lang="en-US" sz="1600" dirty="0" err="1" smtClean="0"/>
              <a:t>alam</a:t>
            </a:r>
            <a:r>
              <a:rPr lang="en-US" sz="1600" dirty="0" smtClean="0"/>
              <a:t> mineral, </a:t>
            </a:r>
            <a:r>
              <a:rPr lang="en-US" sz="1600" dirty="0" err="1" smtClean="0"/>
              <a:t>pendidikan</a:t>
            </a:r>
            <a:r>
              <a:rPr lang="en-US" sz="1600" dirty="0" smtClean="0"/>
              <a:t> </a:t>
            </a:r>
            <a:r>
              <a:rPr lang="en-US" sz="1600" dirty="0" err="1" smtClean="0"/>
              <a:t>dan</a:t>
            </a:r>
            <a:r>
              <a:rPr lang="en-US" sz="1600" dirty="0" smtClean="0"/>
              <a:t> </a:t>
            </a:r>
            <a:r>
              <a:rPr lang="en-US" sz="1600" dirty="0" err="1" smtClean="0"/>
              <a:t>kesehatan</a:t>
            </a:r>
            <a:r>
              <a:rPr lang="en-US" sz="1600" dirty="0" smtClean="0"/>
              <a:t> TIDAK DAPAT DIBENARKAN </a:t>
            </a:r>
            <a:r>
              <a:rPr lang="en-US" sz="1600" dirty="0" err="1" smtClean="0"/>
              <a:t>untuk</a:t>
            </a:r>
            <a:r>
              <a:rPr lang="en-US" sz="1600" dirty="0" smtClean="0"/>
              <a:t> </a:t>
            </a:r>
            <a:r>
              <a:rPr lang="en-US" sz="1600" dirty="0" err="1" smtClean="0"/>
              <a:t>dijual</a:t>
            </a:r>
            <a:r>
              <a:rPr lang="en-US" sz="1600" dirty="0" smtClean="0"/>
              <a:t> </a:t>
            </a:r>
            <a:r>
              <a:rPr lang="en-US" sz="1600" dirty="0" err="1" smtClean="0"/>
              <a:t>dan</a:t>
            </a:r>
            <a:r>
              <a:rPr lang="en-US" sz="1600" dirty="0" smtClean="0"/>
              <a:t> </a:t>
            </a:r>
            <a:r>
              <a:rPr lang="en-US" sz="1600" dirty="0" err="1" smtClean="0"/>
              <a:t>dikelola</a:t>
            </a:r>
            <a:r>
              <a:rPr lang="en-US" sz="1600" dirty="0" smtClean="0"/>
              <a:t> </a:t>
            </a:r>
            <a:r>
              <a:rPr lang="en-US" sz="1600" dirty="0" err="1" smtClean="0"/>
              <a:t>oleh</a:t>
            </a:r>
            <a:r>
              <a:rPr lang="en-US" sz="1600" dirty="0" smtClean="0"/>
              <a:t> PERUSAHAAN SWATAS </a:t>
            </a:r>
            <a:r>
              <a:rPr lang="en-US" sz="1600" dirty="0" err="1" smtClean="0"/>
              <a:t>baik</a:t>
            </a:r>
            <a:r>
              <a:rPr lang="en-US" sz="1600" dirty="0" smtClean="0"/>
              <a:t> </a:t>
            </a:r>
            <a:r>
              <a:rPr lang="en-US" sz="1600" dirty="0" err="1" smtClean="0"/>
              <a:t>nasional</a:t>
            </a:r>
            <a:r>
              <a:rPr lang="en-US" sz="1600" dirty="0" smtClean="0"/>
              <a:t> </a:t>
            </a:r>
            <a:r>
              <a:rPr lang="en-US" sz="1600" dirty="0" err="1" smtClean="0"/>
              <a:t>maupun</a:t>
            </a:r>
            <a:r>
              <a:rPr lang="en-US" sz="1600" dirty="0" smtClean="0"/>
              <a:t> </a:t>
            </a:r>
            <a:r>
              <a:rPr lang="en-US" sz="1600" dirty="0" err="1" smtClean="0"/>
              <a:t>transnasional</a:t>
            </a:r>
            <a:r>
              <a:rPr lang="en-US" sz="1600" dirty="0" smtClean="0"/>
              <a:t>, </a:t>
            </a:r>
            <a:r>
              <a:rPr lang="en-US" sz="1600" dirty="0" err="1" smtClean="0"/>
              <a:t>melainkan</a:t>
            </a:r>
            <a:r>
              <a:rPr lang="en-US" sz="1600" dirty="0" smtClean="0"/>
              <a:t> </a:t>
            </a:r>
            <a:r>
              <a:rPr lang="en-US" sz="1600" dirty="0" err="1" smtClean="0"/>
              <a:t>oleh</a:t>
            </a:r>
            <a:r>
              <a:rPr lang="en-US" sz="1600" dirty="0" smtClean="0"/>
              <a:t> BUMN, BUMP, BUMD, </a:t>
            </a:r>
            <a:r>
              <a:rPr lang="en-US" sz="1600" dirty="0" err="1" smtClean="0"/>
              <a:t>BUMDes</a:t>
            </a:r>
            <a:r>
              <a:rPr lang="en-US" sz="1600" dirty="0" smtClean="0"/>
              <a:t>, </a:t>
            </a:r>
            <a:r>
              <a:rPr lang="en-US" sz="1600" dirty="0" err="1" smtClean="0"/>
              <a:t>atas</a:t>
            </a:r>
            <a:r>
              <a:rPr lang="en-US" sz="1600" dirty="0" smtClean="0"/>
              <a:t> </a:t>
            </a:r>
            <a:r>
              <a:rPr lang="en-US" sz="1600" dirty="0" err="1" smtClean="0"/>
              <a:t>nama</a:t>
            </a:r>
            <a:r>
              <a:rPr lang="en-US" sz="1600" dirty="0" smtClean="0"/>
              <a:t> </a:t>
            </a:r>
            <a:r>
              <a:rPr lang="en-US" sz="1600" dirty="0" err="1" smtClean="0"/>
              <a:t>seluruh</a:t>
            </a:r>
            <a:r>
              <a:rPr lang="en-US" sz="1600" dirty="0" smtClean="0"/>
              <a:t> </a:t>
            </a:r>
            <a:r>
              <a:rPr lang="en-US" sz="1600" dirty="0" err="1" smtClean="0"/>
              <a:t>rakyat</a:t>
            </a:r>
            <a:r>
              <a:rPr lang="en-US" sz="1600" dirty="0" smtClean="0"/>
              <a:t> Indonesia </a:t>
            </a:r>
            <a:r>
              <a:rPr lang="en-US" sz="1600" dirty="0" err="1" smtClean="0"/>
              <a:t>dan</a:t>
            </a:r>
            <a:r>
              <a:rPr lang="en-US" sz="1600" dirty="0" smtClean="0"/>
              <a:t> </a:t>
            </a:r>
            <a:r>
              <a:rPr lang="en-US" sz="1600" dirty="0" err="1" smtClean="0"/>
              <a:t>digunakan</a:t>
            </a:r>
            <a:r>
              <a:rPr lang="en-US" sz="1600" dirty="0" smtClean="0"/>
              <a:t> </a:t>
            </a:r>
            <a:r>
              <a:rPr lang="en-US" sz="1600" dirty="0" err="1" smtClean="0"/>
              <a:t>sebesar-besarnya</a:t>
            </a:r>
            <a:r>
              <a:rPr lang="en-US" sz="1600" dirty="0" smtClean="0"/>
              <a:t> </a:t>
            </a:r>
            <a:r>
              <a:rPr lang="en-US" sz="1600" dirty="0" err="1" smtClean="0"/>
              <a:t>untuk</a:t>
            </a:r>
            <a:r>
              <a:rPr lang="en-US" sz="1600" dirty="0" smtClean="0"/>
              <a:t> </a:t>
            </a:r>
            <a:r>
              <a:rPr lang="en-US" sz="1600" dirty="0" err="1" smtClean="0"/>
              <a:t>kepentingan</a:t>
            </a:r>
            <a:r>
              <a:rPr lang="en-US" sz="1600" dirty="0" smtClean="0"/>
              <a:t> </a:t>
            </a:r>
            <a:r>
              <a:rPr lang="en-US" sz="1600" dirty="0" err="1" smtClean="0"/>
              <a:t>seluruh</a:t>
            </a:r>
            <a:r>
              <a:rPr lang="en-US" sz="1600" dirty="0" smtClean="0"/>
              <a:t> </a:t>
            </a:r>
            <a:r>
              <a:rPr lang="en-US" sz="1600" dirty="0" err="1" smtClean="0"/>
              <a:t>rakyat</a:t>
            </a:r>
            <a:r>
              <a:rPr lang="en-US" sz="1600" dirty="0" smtClean="0"/>
              <a:t>!</a:t>
            </a:r>
          </a:p>
          <a:p>
            <a:pPr>
              <a:buAutoNum type="arabicPeriod"/>
            </a:pPr>
            <a:r>
              <a:rPr lang="en-US" sz="1600" dirty="0" err="1" smtClean="0"/>
              <a:t>Bersama</a:t>
            </a:r>
            <a:r>
              <a:rPr lang="en-US" sz="1600" dirty="0" smtClean="0"/>
              <a:t> </a:t>
            </a:r>
            <a:r>
              <a:rPr lang="en-US" sz="1600" dirty="0" err="1" smtClean="0"/>
              <a:t>bangsa</a:t>
            </a:r>
            <a:r>
              <a:rPr lang="en-US" sz="1600" dirty="0" smtClean="0"/>
              <a:t> lain, Indonesia </a:t>
            </a:r>
            <a:r>
              <a:rPr lang="en-US" sz="1600" dirty="0" err="1" smtClean="0"/>
              <a:t>harus</a:t>
            </a:r>
            <a:r>
              <a:rPr lang="en-US" sz="1600" dirty="0" smtClean="0"/>
              <a:t> </a:t>
            </a:r>
            <a:r>
              <a:rPr lang="en-US" sz="1600" dirty="0" err="1" smtClean="0"/>
              <a:t>berantas</a:t>
            </a:r>
            <a:r>
              <a:rPr lang="en-US" sz="1600" dirty="0" smtClean="0"/>
              <a:t> </a:t>
            </a:r>
            <a:r>
              <a:rPr lang="en-US" sz="1600" dirty="0" err="1" smtClean="0"/>
              <a:t>suaka</a:t>
            </a:r>
            <a:r>
              <a:rPr lang="en-US" sz="1600" dirty="0" smtClean="0"/>
              <a:t> </a:t>
            </a:r>
            <a:r>
              <a:rPr lang="en-US" sz="1600" dirty="0" err="1" smtClean="0"/>
              <a:t>pajak</a:t>
            </a:r>
            <a:r>
              <a:rPr lang="en-US" sz="1600" dirty="0" smtClean="0"/>
              <a:t> (tax havens), </a:t>
            </a:r>
            <a:r>
              <a:rPr lang="en-US" sz="1600" dirty="0" err="1" smtClean="0"/>
              <a:t>berantas</a:t>
            </a:r>
            <a:r>
              <a:rPr lang="en-US" sz="1600" dirty="0" smtClean="0"/>
              <a:t> </a:t>
            </a:r>
            <a:r>
              <a:rPr lang="en-US" sz="1600" dirty="0" err="1" smtClean="0"/>
              <a:t>korupsi</a:t>
            </a:r>
            <a:r>
              <a:rPr lang="en-US" sz="1600" dirty="0" smtClean="0"/>
              <a:t>, </a:t>
            </a:r>
            <a:r>
              <a:rPr lang="en-US" sz="1600" dirty="0" err="1" smtClean="0"/>
              <a:t>hentikan</a:t>
            </a:r>
            <a:r>
              <a:rPr lang="en-US" sz="1600" dirty="0" smtClean="0"/>
              <a:t> </a:t>
            </a:r>
            <a:r>
              <a:rPr lang="en-US" sz="1600" dirty="0" err="1" smtClean="0"/>
              <a:t>pelanggaran</a:t>
            </a:r>
            <a:r>
              <a:rPr lang="en-US" sz="1600" dirty="0" smtClean="0"/>
              <a:t> HAM </a:t>
            </a:r>
            <a:r>
              <a:rPr lang="en-US" sz="1600" dirty="0" err="1" smtClean="0"/>
              <a:t>termasuk</a:t>
            </a:r>
            <a:r>
              <a:rPr lang="en-US" sz="1600" dirty="0" smtClean="0"/>
              <a:t> </a:t>
            </a:r>
            <a:r>
              <a:rPr lang="en-US" sz="1600" dirty="0" err="1" smtClean="0"/>
              <a:t>Hak</a:t>
            </a:r>
            <a:r>
              <a:rPr lang="en-US" sz="1600" dirty="0" smtClean="0"/>
              <a:t> </a:t>
            </a:r>
            <a:r>
              <a:rPr lang="en-US" sz="1600" dirty="0" err="1" smtClean="0"/>
              <a:t>Ekosob</a:t>
            </a:r>
            <a:r>
              <a:rPr lang="en-US" sz="1600" dirty="0" smtClean="0"/>
              <a:t>! </a:t>
            </a:r>
          </a:p>
          <a:p>
            <a:pPr>
              <a:buAutoNum type="arabicPeriod"/>
            </a:pPr>
            <a:r>
              <a:rPr lang="en-US" sz="1600" dirty="0" err="1" smtClean="0"/>
              <a:t>Kalau</a:t>
            </a:r>
            <a:r>
              <a:rPr lang="en-US" sz="1600" dirty="0" smtClean="0"/>
              <a:t> Indonesia </a:t>
            </a:r>
            <a:r>
              <a:rPr lang="en-US" sz="1600" dirty="0" err="1" smtClean="0"/>
              <a:t>tak</a:t>
            </a:r>
            <a:r>
              <a:rPr lang="en-US" sz="1600" dirty="0" smtClean="0"/>
              <a:t> </a:t>
            </a:r>
            <a:r>
              <a:rPr lang="en-US" sz="1600" dirty="0" err="1" smtClean="0"/>
              <a:t>korup</a:t>
            </a:r>
            <a:r>
              <a:rPr lang="en-US" sz="1600" dirty="0" smtClean="0"/>
              <a:t>, APBN </a:t>
            </a:r>
            <a:r>
              <a:rPr lang="en-US" sz="1600" dirty="0" err="1" smtClean="0"/>
              <a:t>bisa</a:t>
            </a:r>
            <a:r>
              <a:rPr lang="en-US" sz="1600" dirty="0" smtClean="0"/>
              <a:t> </a:t>
            </a:r>
            <a:r>
              <a:rPr lang="en-US" sz="1600" dirty="0" err="1" smtClean="0"/>
              <a:t>dibiayai</a:t>
            </a:r>
            <a:r>
              <a:rPr lang="en-US" sz="1600" dirty="0" smtClean="0"/>
              <a:t> </a:t>
            </a:r>
            <a:r>
              <a:rPr lang="en-US" sz="1600" dirty="0" err="1" smtClean="0"/>
              <a:t>dgn</a:t>
            </a:r>
            <a:r>
              <a:rPr lang="en-US" sz="1600" dirty="0" smtClean="0"/>
              <a:t> </a:t>
            </a:r>
            <a:r>
              <a:rPr lang="en-US" sz="1600" dirty="0" err="1" smtClean="0"/>
              <a:t>pajak</a:t>
            </a:r>
            <a:r>
              <a:rPr lang="en-US" sz="1600" dirty="0" smtClean="0"/>
              <a:t> 240 </a:t>
            </a:r>
            <a:r>
              <a:rPr lang="en-US" sz="1600" dirty="0" err="1" smtClean="0"/>
              <a:t>juta</a:t>
            </a:r>
            <a:r>
              <a:rPr lang="en-US" sz="1600" dirty="0" smtClean="0"/>
              <a:t> </a:t>
            </a:r>
            <a:r>
              <a:rPr lang="en-US" sz="1600" dirty="0" err="1" smtClean="0"/>
              <a:t>penduduknya</a:t>
            </a:r>
            <a:r>
              <a:rPr lang="en-US" sz="1600" dirty="0" smtClean="0"/>
              <a:t> </a:t>
            </a:r>
            <a:r>
              <a:rPr lang="en-US" sz="1600" dirty="0" err="1" smtClean="0"/>
              <a:t>dan</a:t>
            </a:r>
            <a:r>
              <a:rPr lang="en-US" sz="1600" dirty="0" smtClean="0"/>
              <a:t> </a:t>
            </a:r>
            <a:r>
              <a:rPr lang="en-US" sz="1600" dirty="0" err="1" smtClean="0"/>
              <a:t>tak</a:t>
            </a:r>
            <a:r>
              <a:rPr lang="en-US" sz="1600" dirty="0" smtClean="0"/>
              <a:t> </a:t>
            </a:r>
            <a:r>
              <a:rPr lang="en-US" sz="1600" dirty="0" err="1" smtClean="0"/>
              <a:t>perlu</a:t>
            </a:r>
            <a:r>
              <a:rPr lang="en-US" sz="1600" dirty="0" smtClean="0"/>
              <a:t> </a:t>
            </a:r>
            <a:r>
              <a:rPr lang="en-US" sz="1600" dirty="0" err="1" smtClean="0"/>
              <a:t>pinjam</a:t>
            </a:r>
            <a:r>
              <a:rPr lang="en-US" sz="1600" dirty="0" smtClean="0"/>
              <a:t> </a:t>
            </a:r>
            <a:r>
              <a:rPr lang="en-US" sz="1600" dirty="0" err="1" smtClean="0"/>
              <a:t>luar</a:t>
            </a:r>
            <a:r>
              <a:rPr lang="en-US" sz="1600" dirty="0" smtClean="0"/>
              <a:t> </a:t>
            </a:r>
            <a:r>
              <a:rPr lang="en-US" sz="1600" dirty="0" err="1" smtClean="0"/>
              <a:t>negeri</a:t>
            </a:r>
            <a:r>
              <a:rPr lang="en-US" sz="1600" dirty="0" smtClean="0"/>
              <a:t>.</a:t>
            </a:r>
          </a:p>
          <a:p>
            <a:pPr>
              <a:buAutoNum type="arabicPeriod"/>
            </a:pPr>
            <a:endParaRPr lang="en-US" sz="1600" dirty="0"/>
          </a:p>
        </p:txBody>
      </p:sp>
      <p:sp>
        <p:nvSpPr>
          <p:cNvPr id="4" name="Oval 3"/>
          <p:cNvSpPr/>
          <p:nvPr/>
        </p:nvSpPr>
        <p:spPr>
          <a:xfrm>
            <a:off x="914400" y="1981200"/>
            <a:ext cx="7620000" cy="381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6">
                    <a:lumMod val="20000"/>
                    <a:lumOff val="80000"/>
                  </a:schemeClr>
                </a:solidFill>
              </a:rPr>
              <a:t>Menurut</a:t>
            </a:r>
            <a:r>
              <a:rPr lang="en-US" sz="2400" dirty="0" smtClean="0">
                <a:solidFill>
                  <a:schemeClr val="accent6">
                    <a:lumMod val="20000"/>
                    <a:lumOff val="80000"/>
                  </a:schemeClr>
                </a:solidFill>
              </a:rPr>
              <a:t> </a:t>
            </a:r>
            <a:r>
              <a:rPr lang="en-US" sz="2400" dirty="0" err="1" smtClean="0">
                <a:solidFill>
                  <a:schemeClr val="accent6">
                    <a:lumMod val="20000"/>
                    <a:lumOff val="80000"/>
                  </a:schemeClr>
                </a:solidFill>
              </a:rPr>
              <a:t>saya</a:t>
            </a:r>
            <a:r>
              <a:rPr lang="en-US" sz="2400" dirty="0" smtClean="0">
                <a:solidFill>
                  <a:schemeClr val="accent6">
                    <a:lumMod val="20000"/>
                    <a:lumOff val="80000"/>
                  </a:schemeClr>
                </a:solidFill>
              </a:rPr>
              <a:t>, </a:t>
            </a:r>
          </a:p>
          <a:p>
            <a:pPr algn="ctr"/>
            <a:r>
              <a:rPr lang="en-US" sz="2400" dirty="0" err="1" smtClean="0">
                <a:solidFill>
                  <a:schemeClr val="accent6">
                    <a:lumMod val="20000"/>
                    <a:lumOff val="80000"/>
                  </a:schemeClr>
                </a:solidFill>
              </a:rPr>
              <a:t>hanya</a:t>
            </a:r>
            <a:r>
              <a:rPr lang="en-US" sz="2400" dirty="0" smtClean="0">
                <a:solidFill>
                  <a:schemeClr val="accent6">
                    <a:lumMod val="20000"/>
                    <a:lumOff val="80000"/>
                  </a:schemeClr>
                </a:solidFill>
              </a:rPr>
              <a:t> </a:t>
            </a:r>
            <a:r>
              <a:rPr lang="en-US" sz="2400" dirty="0" err="1" smtClean="0">
                <a:solidFill>
                  <a:schemeClr val="accent6">
                    <a:lumMod val="20000"/>
                    <a:lumOff val="80000"/>
                  </a:schemeClr>
                </a:solidFill>
              </a:rPr>
              <a:t>dengan</a:t>
            </a:r>
            <a:r>
              <a:rPr lang="en-US" sz="2400" dirty="0" smtClean="0">
                <a:solidFill>
                  <a:schemeClr val="accent6">
                    <a:lumMod val="20000"/>
                    <a:lumOff val="80000"/>
                  </a:schemeClr>
                </a:solidFill>
              </a:rPr>
              <a:t> </a:t>
            </a:r>
            <a:r>
              <a:rPr lang="en-US" sz="2400" dirty="0" err="1" smtClean="0">
                <a:solidFill>
                  <a:schemeClr val="accent6">
                    <a:lumMod val="20000"/>
                    <a:lumOff val="80000"/>
                  </a:schemeClr>
                </a:solidFill>
              </a:rPr>
              <a:t>ini</a:t>
            </a:r>
            <a:r>
              <a:rPr lang="en-US" sz="2400" dirty="0" smtClean="0">
                <a:solidFill>
                  <a:schemeClr val="accent6">
                    <a:lumMod val="20000"/>
                    <a:lumOff val="80000"/>
                  </a:schemeClr>
                </a:solidFill>
              </a:rPr>
              <a:t> </a:t>
            </a:r>
            <a:r>
              <a:rPr lang="en-US" sz="2400" b="1" dirty="0" smtClean="0">
                <a:solidFill>
                  <a:srgbClr val="FFFF00"/>
                </a:solidFill>
              </a:rPr>
              <a:t>PANCASILA </a:t>
            </a:r>
            <a:r>
              <a:rPr lang="en-US" sz="2400" dirty="0" smtClean="0">
                <a:solidFill>
                  <a:schemeClr val="accent6">
                    <a:lumMod val="20000"/>
                    <a:lumOff val="80000"/>
                  </a:schemeClr>
                </a:solidFill>
              </a:rPr>
              <a:t> </a:t>
            </a:r>
          </a:p>
          <a:p>
            <a:pPr algn="ctr"/>
            <a:r>
              <a:rPr lang="en-US" sz="2400" dirty="0" err="1" smtClean="0">
                <a:solidFill>
                  <a:schemeClr val="accent6">
                    <a:lumMod val="20000"/>
                    <a:lumOff val="80000"/>
                  </a:schemeClr>
                </a:solidFill>
              </a:rPr>
              <a:t>akan</a:t>
            </a:r>
            <a:r>
              <a:rPr lang="en-US" sz="2400" dirty="0" smtClean="0">
                <a:solidFill>
                  <a:schemeClr val="accent6">
                    <a:lumMod val="20000"/>
                    <a:lumOff val="80000"/>
                  </a:schemeClr>
                </a:solidFill>
              </a:rPr>
              <a:t> </a:t>
            </a:r>
            <a:r>
              <a:rPr lang="en-US" sz="2400" dirty="0" err="1" smtClean="0">
                <a:solidFill>
                  <a:schemeClr val="accent6">
                    <a:lumMod val="20000"/>
                    <a:lumOff val="80000"/>
                  </a:schemeClr>
                </a:solidFill>
              </a:rPr>
              <a:t>dikembalikan</a:t>
            </a:r>
            <a:r>
              <a:rPr lang="en-US" sz="2400" dirty="0" smtClean="0">
                <a:solidFill>
                  <a:schemeClr val="accent6">
                    <a:lumMod val="20000"/>
                    <a:lumOff val="80000"/>
                  </a:schemeClr>
                </a:solidFill>
              </a:rPr>
              <a:t> </a:t>
            </a:r>
            <a:r>
              <a:rPr lang="en-US" sz="2400" b="1" dirty="0" smtClean="0">
                <a:solidFill>
                  <a:srgbClr val="FFFF00"/>
                </a:solidFill>
              </a:rPr>
              <a:t>KESAKTIANNYA</a:t>
            </a:r>
            <a:r>
              <a:rPr lang="en-US" sz="2400" dirty="0" smtClean="0">
                <a:solidFill>
                  <a:schemeClr val="accent6">
                    <a:lumMod val="20000"/>
                    <a:lumOff val="80000"/>
                  </a:schemeClr>
                </a:solidFill>
              </a:rPr>
              <a:t>  </a:t>
            </a:r>
          </a:p>
          <a:p>
            <a:pPr algn="ctr"/>
            <a:r>
              <a:rPr lang="en-US" sz="2400" dirty="0" smtClean="0">
                <a:solidFill>
                  <a:schemeClr val="accent6">
                    <a:lumMod val="20000"/>
                    <a:lumOff val="80000"/>
                  </a:schemeClr>
                </a:solidFill>
              </a:rPr>
              <a:t>&amp;  </a:t>
            </a:r>
            <a:r>
              <a:rPr lang="en-US" sz="2400" b="1" dirty="0" smtClean="0">
                <a:solidFill>
                  <a:srgbClr val="FFFF00"/>
                </a:solidFill>
              </a:rPr>
              <a:t>MIMPI KEADILAN  </a:t>
            </a:r>
            <a:r>
              <a:rPr lang="en-US" sz="2400" dirty="0" smtClean="0">
                <a:solidFill>
                  <a:schemeClr val="accent6">
                    <a:lumMod val="20000"/>
                    <a:lumOff val="80000"/>
                  </a:schemeClr>
                </a:solidFill>
              </a:rPr>
              <a:t>&amp; </a:t>
            </a:r>
            <a:r>
              <a:rPr lang="en-US" sz="2400" b="1" dirty="0" smtClean="0">
                <a:solidFill>
                  <a:srgbClr val="FFFF00"/>
                </a:solidFill>
              </a:rPr>
              <a:t>KEMAKMURAN</a:t>
            </a:r>
            <a:r>
              <a:rPr lang="en-US" sz="2400" dirty="0" smtClean="0">
                <a:solidFill>
                  <a:schemeClr val="accent6">
                    <a:lumMod val="20000"/>
                    <a:lumOff val="80000"/>
                  </a:schemeClr>
                </a:solidFill>
              </a:rPr>
              <a:t> yang </a:t>
            </a:r>
            <a:r>
              <a:rPr lang="en-US" sz="2400" dirty="0" err="1" smtClean="0">
                <a:solidFill>
                  <a:schemeClr val="accent6">
                    <a:lumMod val="20000"/>
                    <a:lumOff val="80000"/>
                  </a:schemeClr>
                </a:solidFill>
              </a:rPr>
              <a:t>diusungnya</a:t>
            </a:r>
            <a:r>
              <a:rPr lang="en-US" sz="2400" dirty="0" smtClean="0">
                <a:solidFill>
                  <a:schemeClr val="accent6">
                    <a:lumMod val="20000"/>
                    <a:lumOff val="80000"/>
                  </a:schemeClr>
                </a:solidFill>
              </a:rPr>
              <a:t> </a:t>
            </a:r>
            <a:r>
              <a:rPr lang="en-US" sz="2400" b="1" dirty="0" smtClean="0">
                <a:solidFill>
                  <a:srgbClr val="FFFF00"/>
                </a:solidFill>
              </a:rPr>
              <a:t>BUKAN</a:t>
            </a:r>
            <a:r>
              <a:rPr lang="en-US" sz="2400" dirty="0" smtClean="0">
                <a:solidFill>
                  <a:schemeClr val="accent6">
                    <a:lumMod val="20000"/>
                    <a:lumOff val="80000"/>
                  </a:schemeClr>
                </a:solidFill>
              </a:rPr>
              <a:t> </a:t>
            </a:r>
            <a:r>
              <a:rPr lang="en-US" sz="2400" dirty="0" err="1" smtClean="0">
                <a:solidFill>
                  <a:schemeClr val="accent6">
                    <a:lumMod val="20000"/>
                    <a:lumOff val="80000"/>
                  </a:schemeClr>
                </a:solidFill>
              </a:rPr>
              <a:t>sebuah</a:t>
            </a:r>
            <a:r>
              <a:rPr lang="en-US" sz="2400" dirty="0" smtClean="0">
                <a:solidFill>
                  <a:schemeClr val="accent6">
                    <a:lumMod val="20000"/>
                    <a:lumOff val="80000"/>
                  </a:schemeClr>
                </a:solidFill>
              </a:rPr>
              <a:t> </a:t>
            </a:r>
            <a:r>
              <a:rPr lang="en-US" sz="2400" b="1" dirty="0" smtClean="0">
                <a:solidFill>
                  <a:srgbClr val="FFFF00"/>
                </a:solidFill>
              </a:rPr>
              <a:t>UTOPIA</a:t>
            </a:r>
            <a:r>
              <a:rPr lang="en-US" sz="2400" dirty="0" smtClean="0">
                <a:solidFill>
                  <a:schemeClr val="accent6">
                    <a:lumMod val="20000"/>
                    <a:lumOff val="80000"/>
                  </a:schemeClr>
                </a:solidFill>
              </a:rPr>
              <a:t>!</a:t>
            </a:r>
          </a:p>
          <a:p>
            <a:pPr algn="ctr"/>
            <a:endParaRPr lang="en-US" sz="2400" dirty="0" smtClean="0">
              <a:solidFill>
                <a:schemeClr val="accent6">
                  <a:lumMod val="20000"/>
                  <a:lumOff val="80000"/>
                </a:schemeClr>
              </a:solidFill>
            </a:endParaRPr>
          </a:p>
          <a:p>
            <a:pPr algn="ctr"/>
            <a:endParaRPr lang="en-US" dirty="0">
              <a:solidFill>
                <a:schemeClr val="accent6">
                  <a:lumMod val="20000"/>
                  <a:lumOff val="80000"/>
                </a:schemeClr>
              </a:solidFill>
            </a:endParaRPr>
          </a:p>
        </p:txBody>
      </p:sp>
      <p:sp>
        <p:nvSpPr>
          <p:cNvPr id="5" name="Oval 4"/>
          <p:cNvSpPr/>
          <p:nvPr/>
        </p:nvSpPr>
        <p:spPr>
          <a:xfrm>
            <a:off x="2895600" y="4572000"/>
            <a:ext cx="4114800" cy="838200"/>
          </a:xfrm>
          <a:prstGeom prst="ellipse">
            <a:avLst/>
          </a:prstGeom>
          <a:solidFill>
            <a:srgbClr val="C0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Terimakasih</a:t>
            </a:r>
            <a:r>
              <a:rPr lang="en-US" dirty="0" smtClean="0"/>
              <a:t>!</a:t>
            </a:r>
          </a:p>
          <a:p>
            <a:pPr algn="ctr"/>
            <a:r>
              <a:rPr lang="en-US" dirty="0" smtClean="0"/>
              <a:t>Mari </a:t>
            </a:r>
            <a:r>
              <a:rPr lang="en-US" dirty="0" err="1" smtClean="0"/>
              <a:t>kita</a:t>
            </a:r>
            <a:r>
              <a:rPr lang="en-US" dirty="0" smtClean="0"/>
              <a:t> rebut </a:t>
            </a:r>
            <a:r>
              <a:rPr lang="en-US" dirty="0" err="1" smtClean="0"/>
              <a:t>kembali</a:t>
            </a:r>
            <a:r>
              <a:rPr lang="en-US" dirty="0" smtClean="0"/>
              <a:t> PANCASILA!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additive="base">
                                        <p:cTn id="2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5">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solidFill>
            <a:schemeClr val="accent2">
              <a:lumMod val="50000"/>
            </a:schemeClr>
          </a:solidFill>
        </p:spPr>
        <p:txBody>
          <a:bodyPr>
            <a:normAutofit/>
          </a:bodyPr>
          <a:lstStyle/>
          <a:p>
            <a:r>
              <a:rPr lang="en-US" sz="2800" b="1" dirty="0" smtClean="0">
                <a:solidFill>
                  <a:srgbClr val="FFFF00"/>
                </a:solidFill>
              </a:rPr>
              <a:t>De Facto 5 </a:t>
            </a:r>
            <a:r>
              <a:rPr lang="en-US" sz="2800" b="1" dirty="0" err="1" smtClean="0">
                <a:solidFill>
                  <a:srgbClr val="FFFF00"/>
                </a:solidFill>
              </a:rPr>
              <a:t>masalah</a:t>
            </a:r>
            <a:r>
              <a:rPr lang="en-US" sz="2800" b="1" dirty="0" smtClean="0">
                <a:solidFill>
                  <a:srgbClr val="FFFF00"/>
                </a:solidFill>
              </a:rPr>
              <a:t> </a:t>
            </a:r>
            <a:r>
              <a:rPr lang="en-US" sz="2800" b="1" dirty="0" err="1" smtClean="0">
                <a:solidFill>
                  <a:srgbClr val="FFFF00"/>
                </a:solidFill>
              </a:rPr>
              <a:t>sosial</a:t>
            </a:r>
            <a:r>
              <a:rPr lang="en-US" sz="2800" b="1" dirty="0" smtClean="0">
                <a:solidFill>
                  <a:srgbClr val="FFFF00"/>
                </a:solidFill>
              </a:rPr>
              <a:t> </a:t>
            </a:r>
            <a:r>
              <a:rPr lang="en-US" sz="2800" b="1" dirty="0" err="1" smtClean="0">
                <a:solidFill>
                  <a:srgbClr val="FFFF00"/>
                </a:solidFill>
              </a:rPr>
              <a:t>ekonomi</a:t>
            </a:r>
            <a:r>
              <a:rPr lang="en-US" sz="2800" b="1" dirty="0" smtClean="0">
                <a:solidFill>
                  <a:srgbClr val="FFFF00"/>
                </a:solidFill>
              </a:rPr>
              <a:t> &amp; </a:t>
            </a:r>
            <a:r>
              <a:rPr lang="en-US" sz="2800" b="1" dirty="0" err="1" smtClean="0">
                <a:solidFill>
                  <a:srgbClr val="FFFF00"/>
                </a:solidFill>
              </a:rPr>
              <a:t>politik</a:t>
            </a:r>
            <a:r>
              <a:rPr lang="en-US" sz="2800" b="1" dirty="0" smtClean="0">
                <a:solidFill>
                  <a:srgbClr val="FFFF00"/>
                </a:solidFill>
              </a:rPr>
              <a:t>  </a:t>
            </a:r>
            <a:r>
              <a:rPr lang="en-US" sz="2800" b="1" dirty="0" err="1" smtClean="0">
                <a:solidFill>
                  <a:srgbClr val="FFFF00"/>
                </a:solidFill>
              </a:rPr>
              <a:t>mendera</a:t>
            </a:r>
            <a:r>
              <a:rPr lang="en-US" sz="2800" b="1" dirty="0" smtClean="0">
                <a:solidFill>
                  <a:srgbClr val="FFFF00"/>
                </a:solidFill>
              </a:rPr>
              <a:t> Indonesia (</a:t>
            </a:r>
            <a:r>
              <a:rPr lang="en-US" sz="2800" b="1" dirty="0" err="1" smtClean="0">
                <a:solidFill>
                  <a:srgbClr val="FFFF00"/>
                </a:solidFill>
              </a:rPr>
              <a:t>Pancasila</a:t>
            </a:r>
            <a:r>
              <a:rPr lang="en-US" sz="2800" b="1" dirty="0" smtClean="0">
                <a:solidFill>
                  <a:srgbClr val="FFFF00"/>
                </a:solidFill>
              </a:rPr>
              <a:t>)</a:t>
            </a:r>
            <a:endParaRPr lang="en-US" sz="2800" b="1" dirty="0">
              <a:solidFill>
                <a:srgbClr val="FFFF00"/>
              </a:solidFill>
            </a:endParaRPr>
          </a:p>
        </p:txBody>
      </p:sp>
      <p:sp>
        <p:nvSpPr>
          <p:cNvPr id="3" name="Content Placeholder 2"/>
          <p:cNvSpPr>
            <a:spLocks noGrp="1"/>
          </p:cNvSpPr>
          <p:nvPr>
            <p:ph idx="1"/>
          </p:nvPr>
        </p:nvSpPr>
        <p:spPr>
          <a:xfrm>
            <a:off x="304800" y="1524000"/>
            <a:ext cx="8534400" cy="4953000"/>
          </a:xfrm>
          <a:ln>
            <a:solidFill>
              <a:schemeClr val="accent6">
                <a:lumMod val="75000"/>
              </a:schemeClr>
            </a:solidFill>
          </a:ln>
        </p:spPr>
        <p:txBody>
          <a:bodyPr>
            <a:normAutofit fontScale="92500" lnSpcReduction="10000"/>
          </a:bodyPr>
          <a:lstStyle/>
          <a:p>
            <a:pPr marL="514350" indent="-514350">
              <a:buAutoNum type="arabicPeriod"/>
            </a:pPr>
            <a:r>
              <a:rPr lang="en-US" b="1" dirty="0" err="1" smtClean="0"/>
              <a:t>Jurang</a:t>
            </a:r>
            <a:r>
              <a:rPr lang="en-US" b="1" dirty="0" smtClean="0"/>
              <a:t> </a:t>
            </a:r>
            <a:r>
              <a:rPr lang="en-US" b="1" dirty="0" err="1" smtClean="0"/>
              <a:t>yg</a:t>
            </a:r>
            <a:r>
              <a:rPr lang="en-US" b="1" dirty="0" smtClean="0"/>
              <a:t> </a:t>
            </a:r>
            <a:r>
              <a:rPr lang="en-US" b="1" dirty="0" err="1" smtClean="0"/>
              <a:t>semakin</a:t>
            </a:r>
            <a:r>
              <a:rPr lang="en-US" b="1" dirty="0" smtClean="0"/>
              <a:t> </a:t>
            </a:r>
            <a:r>
              <a:rPr lang="en-US" b="1" dirty="0" err="1" smtClean="0"/>
              <a:t>lebar</a:t>
            </a:r>
            <a:r>
              <a:rPr lang="en-US" b="1" dirty="0" smtClean="0"/>
              <a:t> </a:t>
            </a:r>
            <a:r>
              <a:rPr lang="en-US" b="1" dirty="0" err="1" smtClean="0"/>
              <a:t>antara</a:t>
            </a:r>
            <a:r>
              <a:rPr lang="en-US" b="1" dirty="0" smtClean="0"/>
              <a:t> </a:t>
            </a:r>
            <a:r>
              <a:rPr lang="en-US" b="1" dirty="0" err="1" smtClean="0"/>
              <a:t>segelintir</a:t>
            </a:r>
            <a:r>
              <a:rPr lang="en-US" b="1" dirty="0" smtClean="0"/>
              <a:t> </a:t>
            </a:r>
            <a:r>
              <a:rPr lang="en-US" b="1" dirty="0" err="1" smtClean="0"/>
              <a:t>orang</a:t>
            </a:r>
            <a:r>
              <a:rPr lang="en-US" b="1" dirty="0" smtClean="0"/>
              <a:t> </a:t>
            </a:r>
            <a:r>
              <a:rPr lang="en-US" b="1" dirty="0" err="1" smtClean="0"/>
              <a:t>kaya</a:t>
            </a:r>
            <a:r>
              <a:rPr lang="en-US" b="1" dirty="0" smtClean="0"/>
              <a:t> </a:t>
            </a:r>
            <a:r>
              <a:rPr lang="en-US" b="1" dirty="0" err="1" smtClean="0"/>
              <a:t>dan</a:t>
            </a:r>
            <a:r>
              <a:rPr lang="en-US" b="1" dirty="0" smtClean="0"/>
              <a:t> </a:t>
            </a:r>
            <a:r>
              <a:rPr lang="en-US" b="1" dirty="0" err="1" smtClean="0"/>
              <a:t>mayoritas</a:t>
            </a:r>
            <a:r>
              <a:rPr lang="en-US" b="1" dirty="0" smtClean="0"/>
              <a:t> </a:t>
            </a:r>
            <a:r>
              <a:rPr lang="en-US" b="1" dirty="0" err="1" smtClean="0"/>
              <a:t>orang</a:t>
            </a:r>
            <a:r>
              <a:rPr lang="en-US" b="1" dirty="0" smtClean="0"/>
              <a:t> </a:t>
            </a:r>
            <a:r>
              <a:rPr lang="en-US" b="1" dirty="0" err="1" smtClean="0"/>
              <a:t>miskin</a:t>
            </a:r>
            <a:r>
              <a:rPr lang="en-US" b="1" dirty="0" smtClean="0"/>
              <a:t> </a:t>
            </a:r>
            <a:r>
              <a:rPr lang="en-US" b="1" dirty="0" err="1" smtClean="0"/>
              <a:t>di</a:t>
            </a:r>
            <a:r>
              <a:rPr lang="en-US" b="1" dirty="0" smtClean="0"/>
              <a:t> RI</a:t>
            </a:r>
            <a:r>
              <a:rPr lang="en-US" dirty="0" smtClean="0"/>
              <a:t>.</a:t>
            </a:r>
          </a:p>
          <a:p>
            <a:pPr marL="514350" indent="-514350"/>
            <a:r>
              <a:rPr lang="en-US" dirty="0" smtClean="0"/>
              <a:t>50% </a:t>
            </a:r>
            <a:r>
              <a:rPr lang="en-US" dirty="0" err="1" smtClean="0"/>
              <a:t>rakyat</a:t>
            </a:r>
            <a:r>
              <a:rPr lang="en-US" dirty="0" smtClean="0"/>
              <a:t> Indonesia </a:t>
            </a:r>
            <a:r>
              <a:rPr lang="en-US" dirty="0" err="1" smtClean="0"/>
              <a:t>hidup</a:t>
            </a:r>
            <a:r>
              <a:rPr lang="en-US" dirty="0" smtClean="0"/>
              <a:t> </a:t>
            </a:r>
            <a:r>
              <a:rPr lang="en-US" dirty="0" err="1" smtClean="0"/>
              <a:t>dgn</a:t>
            </a:r>
            <a:r>
              <a:rPr lang="en-US" dirty="0" smtClean="0"/>
              <a:t> </a:t>
            </a:r>
            <a:r>
              <a:rPr lang="en-US" dirty="0" err="1" smtClean="0"/>
              <a:t>kurang</a:t>
            </a:r>
            <a:r>
              <a:rPr lang="en-US" dirty="0" smtClean="0"/>
              <a:t> </a:t>
            </a:r>
            <a:r>
              <a:rPr lang="en-US" dirty="0" err="1" smtClean="0"/>
              <a:t>dari</a:t>
            </a:r>
            <a:r>
              <a:rPr lang="en-US" dirty="0" smtClean="0"/>
              <a:t> US$2 per </a:t>
            </a:r>
            <a:r>
              <a:rPr lang="en-US" dirty="0" err="1" smtClean="0"/>
              <a:t>hari</a:t>
            </a:r>
            <a:r>
              <a:rPr lang="en-US" dirty="0" smtClean="0"/>
              <a:t>!</a:t>
            </a:r>
          </a:p>
          <a:p>
            <a:pPr marL="514350" indent="-514350"/>
            <a:r>
              <a:rPr lang="en-US" dirty="0" err="1" smtClean="0"/>
              <a:t>Sebahagian</a:t>
            </a:r>
            <a:r>
              <a:rPr lang="en-US" dirty="0" smtClean="0"/>
              <a:t> </a:t>
            </a:r>
            <a:r>
              <a:rPr lang="en-US" dirty="0" err="1" smtClean="0"/>
              <a:t>besar</a:t>
            </a:r>
            <a:r>
              <a:rPr lang="en-US" dirty="0" smtClean="0"/>
              <a:t> </a:t>
            </a:r>
            <a:r>
              <a:rPr lang="en-US" dirty="0" err="1" smtClean="0"/>
              <a:t>kekayaan</a:t>
            </a:r>
            <a:r>
              <a:rPr lang="en-US" dirty="0" smtClean="0"/>
              <a:t> </a:t>
            </a:r>
            <a:r>
              <a:rPr lang="en-US" dirty="0" err="1" smtClean="0"/>
              <a:t>alam</a:t>
            </a:r>
            <a:r>
              <a:rPr lang="en-US" dirty="0" smtClean="0"/>
              <a:t> Sumatera , Kalimantan, Sulawesi etc </a:t>
            </a:r>
            <a:r>
              <a:rPr lang="en-US" dirty="0" err="1" smtClean="0"/>
              <a:t>sudah</a:t>
            </a:r>
            <a:r>
              <a:rPr lang="en-US" dirty="0" smtClean="0"/>
              <a:t> </a:t>
            </a:r>
            <a:r>
              <a:rPr lang="en-US" dirty="0" err="1" smtClean="0"/>
              <a:t>habis</a:t>
            </a:r>
            <a:r>
              <a:rPr lang="en-US" dirty="0" smtClean="0"/>
              <a:t> </a:t>
            </a:r>
            <a:r>
              <a:rPr lang="en-US" dirty="0" err="1" smtClean="0"/>
              <a:t>diexploitasi</a:t>
            </a:r>
            <a:r>
              <a:rPr lang="en-US" dirty="0" smtClean="0"/>
              <a:t> </a:t>
            </a:r>
            <a:r>
              <a:rPr lang="en-US" dirty="0" err="1" smtClean="0"/>
              <a:t>slm</a:t>
            </a:r>
            <a:r>
              <a:rPr lang="en-US" dirty="0" smtClean="0"/>
              <a:t> </a:t>
            </a:r>
            <a:r>
              <a:rPr lang="en-US" dirty="0" err="1" smtClean="0"/>
              <a:t>puluhan</a:t>
            </a:r>
            <a:r>
              <a:rPr lang="en-US" dirty="0" smtClean="0"/>
              <a:t> </a:t>
            </a:r>
            <a:r>
              <a:rPr lang="en-US" dirty="0" err="1" smtClean="0"/>
              <a:t>bhkan</a:t>
            </a:r>
            <a:r>
              <a:rPr lang="en-US" dirty="0" smtClean="0"/>
              <a:t> 100-an </a:t>
            </a:r>
            <a:r>
              <a:rPr lang="en-US" dirty="0" err="1" smtClean="0"/>
              <a:t>tahun</a:t>
            </a:r>
            <a:r>
              <a:rPr lang="en-US" dirty="0" smtClean="0"/>
              <a:t> </a:t>
            </a:r>
            <a:r>
              <a:rPr lang="en-US" dirty="0" err="1" smtClean="0"/>
              <a:t>tapi</a:t>
            </a:r>
            <a:r>
              <a:rPr lang="en-US" dirty="0" smtClean="0"/>
              <a:t> </a:t>
            </a:r>
            <a:r>
              <a:rPr lang="en-US" dirty="0" err="1" smtClean="0"/>
              <a:t>hanya</a:t>
            </a:r>
            <a:r>
              <a:rPr lang="en-US" dirty="0" smtClean="0"/>
              <a:t> </a:t>
            </a:r>
            <a:r>
              <a:rPr lang="en-US" dirty="0" err="1" smtClean="0"/>
              <a:t>utk</a:t>
            </a:r>
            <a:r>
              <a:rPr lang="en-US" dirty="0" smtClean="0"/>
              <a:t> </a:t>
            </a:r>
            <a:r>
              <a:rPr lang="en-US" dirty="0" err="1" smtClean="0"/>
              <a:t>memperkaya</a:t>
            </a:r>
            <a:r>
              <a:rPr lang="en-US" dirty="0" smtClean="0"/>
              <a:t> </a:t>
            </a:r>
            <a:r>
              <a:rPr lang="en-US" dirty="0" err="1" smtClean="0"/>
              <a:t>segelintir</a:t>
            </a:r>
            <a:r>
              <a:rPr lang="en-US" dirty="0" smtClean="0"/>
              <a:t> </a:t>
            </a:r>
            <a:r>
              <a:rPr lang="en-US" dirty="0" err="1" smtClean="0"/>
              <a:t>orang</a:t>
            </a:r>
            <a:r>
              <a:rPr lang="en-US" dirty="0" smtClean="0"/>
              <a:t> </a:t>
            </a:r>
            <a:r>
              <a:rPr lang="en-US" dirty="0" err="1" smtClean="0"/>
              <a:t>kaya</a:t>
            </a:r>
            <a:r>
              <a:rPr lang="en-US" dirty="0" smtClean="0"/>
              <a:t> </a:t>
            </a:r>
            <a:r>
              <a:rPr lang="en-US" dirty="0" err="1" smtClean="0"/>
              <a:t>termasuk</a:t>
            </a:r>
            <a:r>
              <a:rPr lang="en-US" dirty="0" smtClean="0"/>
              <a:t> </a:t>
            </a:r>
            <a:r>
              <a:rPr lang="en-US" dirty="0" err="1" smtClean="0"/>
              <a:t>perusahaan</a:t>
            </a:r>
            <a:r>
              <a:rPr lang="en-US" dirty="0" smtClean="0"/>
              <a:t> </a:t>
            </a:r>
            <a:r>
              <a:rPr lang="en-US" dirty="0" err="1" smtClean="0"/>
              <a:t>transnasional</a:t>
            </a:r>
            <a:r>
              <a:rPr lang="en-US" dirty="0" smtClean="0"/>
              <a:t> </a:t>
            </a:r>
            <a:r>
              <a:rPr lang="en-US" dirty="0" err="1" smtClean="0"/>
              <a:t>tapi</a:t>
            </a:r>
            <a:r>
              <a:rPr lang="en-US" dirty="0" smtClean="0"/>
              <a:t> </a:t>
            </a:r>
            <a:r>
              <a:rPr lang="en-US" dirty="0" err="1" smtClean="0"/>
              <a:t>desa-desa</a:t>
            </a:r>
            <a:r>
              <a:rPr lang="en-US" dirty="0" smtClean="0"/>
              <a:t> </a:t>
            </a:r>
            <a:r>
              <a:rPr lang="en-US" dirty="0" err="1" smtClean="0"/>
              <a:t>orang</a:t>
            </a:r>
            <a:r>
              <a:rPr lang="en-US" dirty="0" smtClean="0"/>
              <a:t> </a:t>
            </a:r>
            <a:r>
              <a:rPr lang="en-US" dirty="0" err="1" smtClean="0"/>
              <a:t>Dayak</a:t>
            </a:r>
            <a:r>
              <a:rPr lang="en-US" dirty="0" smtClean="0"/>
              <a:t> </a:t>
            </a:r>
            <a:r>
              <a:rPr lang="en-US" dirty="0" err="1" smtClean="0"/>
              <a:t>di</a:t>
            </a:r>
            <a:r>
              <a:rPr lang="en-US" dirty="0" smtClean="0"/>
              <a:t> Kalimantan </a:t>
            </a:r>
            <a:r>
              <a:rPr lang="en-US" dirty="0" err="1" smtClean="0"/>
              <a:t>dll</a:t>
            </a:r>
            <a:r>
              <a:rPr lang="en-US" dirty="0" smtClean="0"/>
              <a:t> </a:t>
            </a:r>
            <a:r>
              <a:rPr lang="en-US" dirty="0" err="1" smtClean="0"/>
              <a:t>tidak</a:t>
            </a:r>
            <a:r>
              <a:rPr lang="en-US" dirty="0" smtClean="0"/>
              <a:t> </a:t>
            </a:r>
            <a:r>
              <a:rPr lang="en-US" dirty="0" err="1" smtClean="0"/>
              <a:t>berkembang</a:t>
            </a:r>
            <a:r>
              <a:rPr lang="en-US" dirty="0" smtClean="0"/>
              <a:t> </a:t>
            </a:r>
            <a:r>
              <a:rPr lang="en-US" dirty="0" err="1" smtClean="0"/>
              <a:t>maju</a:t>
            </a:r>
            <a:r>
              <a:rPr lang="en-US" dirty="0" smtClean="0"/>
              <a:t> </a:t>
            </a:r>
            <a:r>
              <a:rPr lang="en-US" dirty="0" err="1" smtClean="0"/>
              <a:t>seperti</a:t>
            </a:r>
            <a:r>
              <a:rPr lang="en-US" dirty="0" smtClean="0"/>
              <a:t> London, Paris </a:t>
            </a:r>
            <a:r>
              <a:rPr lang="en-US" dirty="0" err="1" smtClean="0"/>
              <a:t>atau</a:t>
            </a:r>
            <a:r>
              <a:rPr lang="en-US" dirty="0" smtClean="0"/>
              <a:t> Hong Kong.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0"/>
            <a:ext cx="8763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152400"/>
            <a:ext cx="8610600" cy="662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152400"/>
            <a:ext cx="8610600" cy="647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95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style.rotation</p:attrName>
                                        </p:attrNameLst>
                                      </p:cBhvr>
                                      <p:tavLst>
                                        <p:tav tm="0">
                                          <p:val>
                                            <p:fltVal val="90"/>
                                          </p:val>
                                        </p:tav>
                                        <p:tav tm="100000">
                                          <p:val>
                                            <p:fltVal val="0"/>
                                          </p:val>
                                        </p:tav>
                                      </p:tavLst>
                                    </p:anim>
                                    <p:animEffect transition="in" filter="fade">
                                      <p:cBhvr>
                                        <p:cTn id="10" dur="10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p:cTn id="15" dur="1000" fill="hold"/>
                                        <p:tgtEl>
                                          <p:spTgt spid="5124"/>
                                        </p:tgtEl>
                                        <p:attrNameLst>
                                          <p:attrName>ppt_w</p:attrName>
                                        </p:attrNameLst>
                                      </p:cBhvr>
                                      <p:tavLst>
                                        <p:tav tm="0">
                                          <p:val>
                                            <p:fltVal val="0"/>
                                          </p:val>
                                        </p:tav>
                                        <p:tav tm="100000">
                                          <p:val>
                                            <p:strVal val="#ppt_w"/>
                                          </p:val>
                                        </p:tav>
                                      </p:tavLst>
                                    </p:anim>
                                    <p:anim calcmode="lin" valueType="num">
                                      <p:cBhvr>
                                        <p:cTn id="16" dur="1000" fill="hold"/>
                                        <p:tgtEl>
                                          <p:spTgt spid="5124"/>
                                        </p:tgtEl>
                                        <p:attrNameLst>
                                          <p:attrName>ppt_h</p:attrName>
                                        </p:attrNameLst>
                                      </p:cBhvr>
                                      <p:tavLst>
                                        <p:tav tm="0">
                                          <p:val>
                                            <p:fltVal val="0"/>
                                          </p:val>
                                        </p:tav>
                                        <p:tav tm="100000">
                                          <p:val>
                                            <p:strVal val="#ppt_h"/>
                                          </p:val>
                                        </p:tav>
                                      </p:tavLst>
                                    </p:anim>
                                    <p:anim calcmode="lin" valueType="num">
                                      <p:cBhvr>
                                        <p:cTn id="17" dur="1000" fill="hold"/>
                                        <p:tgtEl>
                                          <p:spTgt spid="5124"/>
                                        </p:tgtEl>
                                        <p:attrNameLst>
                                          <p:attrName>style.rotation</p:attrName>
                                        </p:attrNameLst>
                                      </p:cBhvr>
                                      <p:tavLst>
                                        <p:tav tm="0">
                                          <p:val>
                                            <p:fltVal val="90"/>
                                          </p:val>
                                        </p:tav>
                                        <p:tav tm="100000">
                                          <p:val>
                                            <p:fltVal val="0"/>
                                          </p:val>
                                        </p:tav>
                                      </p:tavLst>
                                    </p:anim>
                                    <p:animEffect transition="in" filter="fade">
                                      <p:cBhvr>
                                        <p:cTn id="18"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52400" y="274638"/>
            <a:ext cx="76200" cy="1143000"/>
          </a:xfrm>
        </p:spPr>
        <p:txBody>
          <a:bodyPr>
            <a:normAutofit/>
          </a:bodyPr>
          <a:lstStyle/>
          <a:p>
            <a:r>
              <a:rPr lang="en-US" sz="800" dirty="0" smtClean="0"/>
              <a:t>.</a:t>
            </a:r>
            <a:endParaRPr lang="en-US" sz="800" dirty="0"/>
          </a:p>
        </p:txBody>
      </p:sp>
      <p:sp>
        <p:nvSpPr>
          <p:cNvPr id="3" name="Content Placeholder 2"/>
          <p:cNvSpPr>
            <a:spLocks noGrp="1"/>
          </p:cNvSpPr>
          <p:nvPr>
            <p:ph idx="1"/>
          </p:nvPr>
        </p:nvSpPr>
        <p:spPr>
          <a:xfrm>
            <a:off x="457200" y="304800"/>
            <a:ext cx="8229600" cy="5821363"/>
          </a:xfrm>
          <a:ln>
            <a:solidFill>
              <a:schemeClr val="accent6">
                <a:lumMod val="75000"/>
              </a:schemeClr>
            </a:solidFill>
          </a:ln>
        </p:spPr>
        <p:txBody>
          <a:bodyPr>
            <a:normAutofit fontScale="92500"/>
          </a:bodyPr>
          <a:lstStyle/>
          <a:p>
            <a:pPr>
              <a:buNone/>
            </a:pPr>
            <a:r>
              <a:rPr lang="en-US" b="1" dirty="0" smtClean="0"/>
              <a:t>2. </a:t>
            </a:r>
            <a:r>
              <a:rPr lang="en-US" b="1" dirty="0" err="1" smtClean="0"/>
              <a:t>Urbanisasi</a:t>
            </a:r>
            <a:r>
              <a:rPr lang="en-US" b="1" dirty="0" smtClean="0"/>
              <a:t> </a:t>
            </a:r>
            <a:r>
              <a:rPr lang="en-US" b="1" dirty="0" err="1" smtClean="0"/>
              <a:t>dan</a:t>
            </a:r>
            <a:r>
              <a:rPr lang="en-US" b="1" dirty="0" smtClean="0"/>
              <a:t> </a:t>
            </a:r>
            <a:r>
              <a:rPr lang="en-US" b="1" dirty="0" err="1" smtClean="0"/>
              <a:t>Ketakadilan</a:t>
            </a:r>
            <a:r>
              <a:rPr lang="en-US" b="1" dirty="0" smtClean="0"/>
              <a:t> Regional</a:t>
            </a:r>
          </a:p>
          <a:p>
            <a:pPr>
              <a:buFont typeface="Wingdings" pitchFamily="2" charset="2"/>
              <a:buChar char="§"/>
            </a:pPr>
            <a:r>
              <a:rPr lang="en-US" dirty="0" err="1" smtClean="0"/>
              <a:t>Mulai</a:t>
            </a:r>
            <a:r>
              <a:rPr lang="en-US" dirty="0" smtClean="0"/>
              <a:t> </a:t>
            </a:r>
            <a:r>
              <a:rPr lang="en-US" dirty="0" err="1" smtClean="0"/>
              <a:t>tahun</a:t>
            </a:r>
            <a:r>
              <a:rPr lang="en-US" dirty="0" smtClean="0"/>
              <a:t> 2015: </a:t>
            </a:r>
            <a:r>
              <a:rPr lang="en-US" b="1" dirty="0" smtClean="0"/>
              <a:t>52.5% </a:t>
            </a:r>
            <a:r>
              <a:rPr lang="en-US" b="1" dirty="0" err="1" smtClean="0"/>
              <a:t>dari</a:t>
            </a:r>
            <a:r>
              <a:rPr lang="en-US" b="1" dirty="0" smtClean="0"/>
              <a:t> </a:t>
            </a:r>
            <a:r>
              <a:rPr lang="en-US" dirty="0" smtClean="0"/>
              <a:t>240.000.000 </a:t>
            </a:r>
            <a:r>
              <a:rPr lang="en-US" dirty="0" err="1" smtClean="0"/>
              <a:t>penduduk</a:t>
            </a:r>
            <a:r>
              <a:rPr lang="en-US" dirty="0" smtClean="0"/>
              <a:t> </a:t>
            </a:r>
            <a:r>
              <a:rPr lang="en-US" dirty="0" err="1" smtClean="0"/>
              <a:t>Indonesi</a:t>
            </a:r>
            <a:r>
              <a:rPr lang="en-US" dirty="0" smtClean="0"/>
              <a:t> </a:t>
            </a:r>
            <a:r>
              <a:rPr lang="en-US" dirty="0" err="1" smtClean="0"/>
              <a:t>hidup</a:t>
            </a:r>
            <a:r>
              <a:rPr lang="en-US" dirty="0" smtClean="0"/>
              <a:t> </a:t>
            </a:r>
            <a:r>
              <a:rPr lang="en-US" dirty="0" err="1" smtClean="0"/>
              <a:t>di</a:t>
            </a:r>
            <a:r>
              <a:rPr lang="en-US" dirty="0" smtClean="0"/>
              <a:t> </a:t>
            </a:r>
            <a:r>
              <a:rPr lang="en-US" dirty="0" err="1" smtClean="0"/>
              <a:t>kota-kota</a:t>
            </a:r>
            <a:r>
              <a:rPr lang="en-US" dirty="0" smtClean="0"/>
              <a:t>!</a:t>
            </a:r>
          </a:p>
          <a:p>
            <a:pPr>
              <a:buFont typeface="Wingdings" pitchFamily="2" charset="2"/>
              <a:buChar char="§"/>
            </a:pPr>
            <a:r>
              <a:rPr lang="en-US" dirty="0" err="1" smtClean="0"/>
              <a:t>Sejak</a:t>
            </a:r>
            <a:r>
              <a:rPr lang="en-US" dirty="0" smtClean="0"/>
              <a:t> 1971 </a:t>
            </a:r>
            <a:r>
              <a:rPr lang="en-US" dirty="0" err="1" smtClean="0"/>
              <a:t>sd</a:t>
            </a:r>
            <a:r>
              <a:rPr lang="en-US" dirty="0" smtClean="0"/>
              <a:t> </a:t>
            </a:r>
            <a:r>
              <a:rPr lang="en-US" dirty="0" err="1" smtClean="0"/>
              <a:t>sekarang</a:t>
            </a:r>
            <a:r>
              <a:rPr lang="en-US" dirty="0" smtClean="0"/>
              <a:t>:  </a:t>
            </a:r>
            <a:r>
              <a:rPr lang="en-US" b="1" dirty="0" smtClean="0"/>
              <a:t>60% </a:t>
            </a:r>
            <a:r>
              <a:rPr lang="en-US" b="1" dirty="0" err="1" smtClean="0"/>
              <a:t>dari</a:t>
            </a:r>
            <a:r>
              <a:rPr lang="en-US" b="1" dirty="0" smtClean="0"/>
              <a:t> </a:t>
            </a:r>
            <a:r>
              <a:rPr lang="en-US" dirty="0" smtClean="0"/>
              <a:t>240.000.000 </a:t>
            </a:r>
            <a:r>
              <a:rPr lang="en-US" dirty="0" err="1" smtClean="0"/>
              <a:t>penduduk</a:t>
            </a:r>
            <a:r>
              <a:rPr lang="en-US" dirty="0" smtClean="0"/>
              <a:t> Indonesia </a:t>
            </a:r>
            <a:r>
              <a:rPr lang="en-US" dirty="0" err="1" smtClean="0"/>
              <a:t>tinggal</a:t>
            </a:r>
            <a:r>
              <a:rPr lang="en-US" dirty="0" smtClean="0"/>
              <a:t> </a:t>
            </a:r>
            <a:r>
              <a:rPr lang="en-US" dirty="0" err="1" smtClean="0"/>
              <a:t>di</a:t>
            </a:r>
            <a:r>
              <a:rPr lang="en-US" dirty="0" smtClean="0"/>
              <a:t> </a:t>
            </a:r>
            <a:r>
              <a:rPr lang="en-US" dirty="0" err="1" smtClean="0"/>
              <a:t>Pulau</a:t>
            </a:r>
            <a:r>
              <a:rPr lang="en-US" dirty="0" smtClean="0"/>
              <a:t> </a:t>
            </a:r>
            <a:r>
              <a:rPr lang="en-US" dirty="0" err="1" smtClean="0"/>
              <a:t>Jawa</a:t>
            </a:r>
            <a:r>
              <a:rPr lang="en-US" dirty="0" smtClean="0"/>
              <a:t>.</a:t>
            </a:r>
          </a:p>
          <a:p>
            <a:pPr>
              <a:buFont typeface="Wingdings" pitchFamily="2" charset="2"/>
              <a:buChar char="§"/>
            </a:pPr>
            <a:r>
              <a:rPr lang="en-US" dirty="0" err="1" smtClean="0"/>
              <a:t>Selain</a:t>
            </a:r>
            <a:r>
              <a:rPr lang="en-US" dirty="0" smtClean="0"/>
              <a:t> </a:t>
            </a:r>
            <a:r>
              <a:rPr lang="en-US" dirty="0" err="1" smtClean="0"/>
              <a:t>itu</a:t>
            </a:r>
            <a:r>
              <a:rPr lang="en-US" dirty="0" smtClean="0"/>
              <a:t> </a:t>
            </a:r>
            <a:r>
              <a:rPr lang="en-US" dirty="0" err="1" smtClean="0"/>
              <a:t>ada</a:t>
            </a:r>
            <a:r>
              <a:rPr lang="en-US" dirty="0" smtClean="0"/>
              <a:t> </a:t>
            </a:r>
            <a:r>
              <a:rPr lang="en-US" dirty="0" err="1" smtClean="0"/>
              <a:t>kesenjangan</a:t>
            </a:r>
            <a:r>
              <a:rPr lang="en-US" dirty="0" smtClean="0"/>
              <a:t> </a:t>
            </a:r>
            <a:r>
              <a:rPr lang="en-US" dirty="0" err="1" smtClean="0"/>
              <a:t>pembangunan</a:t>
            </a:r>
            <a:r>
              <a:rPr lang="en-US" dirty="0" smtClean="0"/>
              <a:t> </a:t>
            </a:r>
            <a:r>
              <a:rPr lang="en-US" dirty="0" err="1" smtClean="0"/>
              <a:t>antara</a:t>
            </a:r>
            <a:r>
              <a:rPr lang="en-US" dirty="0" smtClean="0"/>
              <a:t>: </a:t>
            </a:r>
          </a:p>
          <a:p>
            <a:pPr>
              <a:buFont typeface="Wingdings" pitchFamily="2" charset="2"/>
              <a:buChar char="v"/>
            </a:pPr>
            <a:r>
              <a:rPr lang="en-US" dirty="0" smtClean="0"/>
              <a:t>    </a:t>
            </a:r>
            <a:r>
              <a:rPr lang="en-US" dirty="0" err="1" smtClean="0"/>
              <a:t>Jawa</a:t>
            </a:r>
            <a:r>
              <a:rPr lang="en-US" dirty="0" smtClean="0"/>
              <a:t> </a:t>
            </a:r>
            <a:r>
              <a:rPr lang="en-US" dirty="0" err="1" smtClean="0"/>
              <a:t>vs</a:t>
            </a:r>
            <a:r>
              <a:rPr lang="en-US" dirty="0" smtClean="0"/>
              <a:t> </a:t>
            </a:r>
            <a:r>
              <a:rPr lang="en-US" dirty="0" err="1" smtClean="0"/>
              <a:t>luar</a:t>
            </a:r>
            <a:r>
              <a:rPr lang="en-US" dirty="0" smtClean="0"/>
              <a:t> </a:t>
            </a:r>
            <a:r>
              <a:rPr lang="en-US" dirty="0" err="1" smtClean="0"/>
              <a:t>Jawa</a:t>
            </a:r>
            <a:endParaRPr lang="en-US" dirty="0" smtClean="0"/>
          </a:p>
          <a:p>
            <a:pPr>
              <a:buFont typeface="Wingdings" pitchFamily="2" charset="2"/>
              <a:buChar char="v"/>
            </a:pPr>
            <a:r>
              <a:rPr lang="en-US" dirty="0" smtClean="0"/>
              <a:t>    Indonesia </a:t>
            </a:r>
            <a:r>
              <a:rPr lang="en-US" dirty="0" err="1" smtClean="0"/>
              <a:t>bagian</a:t>
            </a:r>
            <a:r>
              <a:rPr lang="en-US" dirty="0" smtClean="0"/>
              <a:t> Barat </a:t>
            </a:r>
            <a:r>
              <a:rPr lang="en-US" dirty="0" err="1" smtClean="0"/>
              <a:t>vs</a:t>
            </a:r>
            <a:r>
              <a:rPr lang="en-US" dirty="0" smtClean="0"/>
              <a:t> Indonesia </a:t>
            </a:r>
            <a:r>
              <a:rPr lang="en-US" dirty="0" err="1" smtClean="0"/>
              <a:t>bagian</a:t>
            </a:r>
            <a:r>
              <a:rPr lang="en-US" dirty="0" smtClean="0"/>
              <a:t>   </a:t>
            </a:r>
          </a:p>
          <a:p>
            <a:pPr>
              <a:buNone/>
            </a:pPr>
            <a:r>
              <a:rPr lang="en-US" dirty="0" smtClean="0"/>
              <a:t>        </a:t>
            </a:r>
            <a:r>
              <a:rPr lang="en-US" dirty="0" err="1" smtClean="0"/>
              <a:t>Timur</a:t>
            </a:r>
            <a:endParaRPr lang="en-US" dirty="0" smtClean="0"/>
          </a:p>
          <a:p>
            <a:pPr>
              <a:buFont typeface="Wingdings" pitchFamily="2" charset="2"/>
              <a:buChar char="v"/>
            </a:pPr>
            <a:r>
              <a:rPr lang="en-US" dirty="0" smtClean="0"/>
              <a:t>    Kota </a:t>
            </a:r>
            <a:r>
              <a:rPr lang="en-US" dirty="0" err="1" smtClean="0"/>
              <a:t>vs</a:t>
            </a:r>
            <a:r>
              <a:rPr lang="en-US" dirty="0" smtClean="0"/>
              <a:t> </a:t>
            </a:r>
            <a:r>
              <a:rPr lang="en-US" dirty="0" err="1" smtClean="0"/>
              <a:t>daerah</a:t>
            </a:r>
            <a:r>
              <a:rPr lang="en-US" dirty="0" smtClean="0"/>
              <a:t> </a:t>
            </a:r>
            <a:r>
              <a:rPr lang="en-US" dirty="0" err="1" smtClean="0"/>
              <a:t>pedesaan</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p:txBody>
          <a:bodyPr/>
          <a:lstStyle/>
          <a:p>
            <a:endParaRPr lang="id-ID"/>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304800"/>
            <a:ext cx="8915400" cy="624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44402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style>
          <a:lnRef idx="0">
            <a:schemeClr val="accent1"/>
          </a:lnRef>
          <a:fillRef idx="3">
            <a:schemeClr val="accent1"/>
          </a:fillRef>
          <a:effectRef idx="3">
            <a:schemeClr val="accent1"/>
          </a:effectRef>
          <a:fontRef idx="minor">
            <a:schemeClr val="lt1"/>
          </a:fontRef>
        </p:style>
        <p:txBody>
          <a:bodyPr>
            <a:noAutofit/>
          </a:bodyPr>
          <a:lstStyle/>
          <a:p>
            <a:r>
              <a:rPr lang="it-IT" sz="2400" b="1" dirty="0" smtClean="0">
                <a:solidFill>
                  <a:srgbClr val="FFFF00"/>
                </a:solidFill>
                <a:latin typeface="Times New Roman" panose="02020603050405020304" pitchFamily="18" charset="0"/>
                <a:cs typeface="Times New Roman" panose="02020603050405020304" pitchFamily="18" charset="0"/>
              </a:rPr>
              <a:t>Menurut Malah Forbes, thn 2013 Indonesia memiliki 25 billioner dalam dollar AS dan duduki posisi ke 12 di Dunia!</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id-ID"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219200"/>
            <a:ext cx="9144000"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2114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2722</TotalTime>
  <Words>2564</Words>
  <Application>Microsoft Office PowerPoint</Application>
  <PresentationFormat>On-screen Show (4:3)</PresentationFormat>
  <Paragraphs>268</Paragraphs>
  <Slides>49</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3" baseType="lpstr">
      <vt:lpstr>Aspect</vt:lpstr>
      <vt:lpstr>Office Theme</vt:lpstr>
      <vt:lpstr>1_Office Theme</vt:lpstr>
      <vt:lpstr>Acrobat Document</vt:lpstr>
      <vt:lpstr>  PANCASILA</vt:lpstr>
      <vt:lpstr>  </vt:lpstr>
      <vt:lpstr>.</vt:lpstr>
      <vt:lpstr>.</vt:lpstr>
      <vt:lpstr>De Facto 5 masalah sosial ekonomi &amp; politik  mendera Indonesia (Pancasila)</vt:lpstr>
      <vt:lpstr>Slide 6</vt:lpstr>
      <vt:lpstr>.</vt:lpstr>
      <vt:lpstr>.</vt:lpstr>
      <vt:lpstr>Menurut Malah Forbes, thn 2013 Indonesia memiliki 25 billioner dalam dollar AS dan duduki posisi ke 12 di Dunia!</vt:lpstr>
      <vt:lpstr>3. Korupsi Publik Merajalela </vt:lpstr>
      <vt:lpstr>4. Pelanggaran HAM Yang Merajalela</vt:lpstr>
      <vt:lpstr>5. Penyerbuan Perusahaan Transnasional </vt:lpstr>
      <vt:lpstr>.</vt:lpstr>
      <vt:lpstr>Namanya macam-macam:</vt:lpstr>
      <vt:lpstr>Dalam kuliah di STFK Ledalero kami beri judul:</vt:lpstr>
      <vt:lpstr>Slide 16</vt:lpstr>
      <vt:lpstr>«Kredo» utama dari sistem ekonomi pasar bebas:</vt:lpstr>
      <vt:lpstr>KRITIK UTAMA TERHADAP SISTEM EKONOMI PASAR BEBAS</vt:lpstr>
      <vt:lpstr>.</vt:lpstr>
      <vt:lpstr>Dan sejak tahun 1980-an</vt:lpstr>
      <vt:lpstr>Kantor IMF di Washington DC, USA</vt:lpstr>
      <vt:lpstr>Kantor Bank Dunia di Washington, DC, USA</vt:lpstr>
      <vt:lpstr>Slide 23</vt:lpstr>
      <vt:lpstr>Slide 24</vt:lpstr>
      <vt:lpstr>Slide 25</vt:lpstr>
      <vt:lpstr>PROTEST TERHADAP IMF</vt:lpstr>
      <vt:lpstr>.</vt:lpstr>
      <vt:lpstr>.</vt:lpstr>
      <vt:lpstr>.</vt:lpstr>
      <vt:lpstr> Menurut sebuah data thn 2006: penduduk kaya dunia yg jumlahnya hanya 20% mengkonsumi 80% kekayaan pelanet bumi!  Lalu 80% penduduk dunia yang miskin hanya mengkonsumi 20% dari kekayaan alam pelanet bumi (sisa dari rekan mereka yg kaya yg jumlahnya 20%!  </vt:lpstr>
      <vt:lpstr>.</vt:lpstr>
      <vt:lpstr>.</vt:lpstr>
      <vt:lpstr>Slide 33</vt:lpstr>
      <vt:lpstr>.</vt:lpstr>
      <vt:lpstr>.</vt:lpstr>
      <vt:lpstr>Tema ekonomi pasar bebas alias kapitalisme neoliberal yang sedang melanda dunia termasuk Indonesia merupakan sebuah tema besar dan tak bisa dideskripsikan hanya dalam beberapa kalimat dan dalam waktu 1 jam apalagi dalam waktu 15 menit!</vt:lpstr>
      <vt:lpstr>.</vt:lpstr>
      <vt:lpstr>   Naomi Klein The Shock Doctrine: The Rise of Disaster Capitalism (New York, 2008)</vt:lpstr>
      <vt:lpstr>Prof. Haa-Jon Chang, Bad Samaritans: The Myth of Free Trade and the Secret History of Capitalism (2008)</vt:lpstr>
      <vt:lpstr>Indonesia sdh kehilangan kedaulatan ekonomi!</vt:lpstr>
      <vt:lpstr>.</vt:lpstr>
      <vt:lpstr>Menurut data dari Paris Club....</vt:lpstr>
      <vt:lpstr>.</vt:lpstr>
      <vt:lpstr>Richard Peet, Unholy Trinity: The IMF, the World Bank and WTO (2010)</vt:lpstr>
      <vt:lpstr>Harry Glasbeek, Wealth by Stealth: Corporate Crime, Corporate Law and the Perversion of Democracy (Toronton, 2002) </vt:lpstr>
      <vt:lpstr>Prof. Dr. Noreena Hertz, The Silent Takeover: Global Capitalism and the Death of Democracy (London, 2002) </vt:lpstr>
      <vt:lpstr>.</vt:lpstr>
      <vt:lpstr>.</vt:lpstr>
      <vt:lpstr>Tegakkan kembali Pancasila dgn Reorientasi Pembangunan: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Jebadu</dc:creator>
  <cp:lastModifiedBy>userR1916</cp:lastModifiedBy>
  <cp:revision>118</cp:revision>
  <dcterms:created xsi:type="dcterms:W3CDTF">2006-08-16T00:00:00Z</dcterms:created>
  <dcterms:modified xsi:type="dcterms:W3CDTF">2020-12-08T04:17:30Z</dcterms:modified>
</cp:coreProperties>
</file>