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4020" r:id="rId2"/>
    <p:sldMasterId id="2147484032" r:id="rId3"/>
  </p:sldMasterIdLst>
  <p:notesMasterIdLst>
    <p:notesMasterId r:id="rId53"/>
  </p:notesMasterIdLst>
  <p:sldIdLst>
    <p:sldId id="256" r:id="rId4"/>
    <p:sldId id="258" r:id="rId5"/>
    <p:sldId id="260" r:id="rId6"/>
    <p:sldId id="261" r:id="rId7"/>
    <p:sldId id="262" r:id="rId8"/>
    <p:sldId id="307" r:id="rId9"/>
    <p:sldId id="263" r:id="rId10"/>
    <p:sldId id="264" r:id="rId11"/>
    <p:sldId id="266" r:id="rId12"/>
    <p:sldId id="267" r:id="rId13"/>
    <p:sldId id="293" r:id="rId14"/>
    <p:sldId id="269" r:id="rId15"/>
    <p:sldId id="270" r:id="rId16"/>
    <p:sldId id="271" r:id="rId17"/>
    <p:sldId id="272" r:id="rId18"/>
    <p:sldId id="273" r:id="rId19"/>
    <p:sldId id="274" r:id="rId20"/>
    <p:sldId id="275" r:id="rId21"/>
    <p:sldId id="276" r:id="rId22"/>
    <p:sldId id="277" r:id="rId23"/>
    <p:sldId id="282" r:id="rId24"/>
    <p:sldId id="278" r:id="rId25"/>
    <p:sldId id="279" r:id="rId26"/>
    <p:sldId id="280" r:id="rId27"/>
    <p:sldId id="281" r:id="rId28"/>
    <p:sldId id="268" r:id="rId29"/>
    <p:sldId id="286" r:id="rId30"/>
    <p:sldId id="287" r:id="rId31"/>
    <p:sldId id="288" r:id="rId32"/>
    <p:sldId id="308" r:id="rId33"/>
    <p:sldId id="309" r:id="rId34"/>
    <p:sldId id="310" r:id="rId35"/>
    <p:sldId id="311" r:id="rId36"/>
    <p:sldId id="289" r:id="rId37"/>
    <p:sldId id="290" r:id="rId38"/>
    <p:sldId id="291"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025" b="1" i="0" u="none" strike="noStrike" baseline="0">
                <a:solidFill>
                  <a:srgbClr val="000000"/>
                </a:solidFill>
                <a:latin typeface="Arial"/>
                <a:ea typeface="Arial"/>
                <a:cs typeface="Arial"/>
              </a:defRPr>
            </a:pPr>
            <a:r>
              <a:rPr lang="it-IT"/>
              <a:t>Figure 5.1.</a:t>
            </a:r>
            <a:r>
              <a:rPr lang="it-IT" baseline="0"/>
              <a:t> </a:t>
            </a:r>
            <a:r>
              <a:rPr lang="id-ID"/>
              <a:t>Distribution of world population in 2006</a:t>
            </a:r>
          </a:p>
        </c:rich>
      </c:tx>
      <c:layout>
        <c:manualLayout>
          <c:xMode val="edge"/>
          <c:yMode val="edge"/>
          <c:x val="0.20925925925925926"/>
          <c:y val="2.0356234096692107E-2"/>
        </c:manualLayout>
      </c:layout>
      <c:spPr>
        <a:noFill/>
        <a:ln w="25408">
          <a:noFill/>
        </a:ln>
      </c:spPr>
    </c:title>
    <c:view3D>
      <c:rotY val="190"/>
      <c:perspective val="0"/>
    </c:view3D>
    <c:plotArea>
      <c:layout>
        <c:manualLayout>
          <c:layoutTarget val="inner"/>
          <c:xMode val="edge"/>
          <c:yMode val="edge"/>
          <c:x val="9.814814814814822E-2"/>
          <c:y val="0.31297709923664163"/>
          <c:w val="0.77962962962963012"/>
          <c:h val="0.42493638676844797"/>
        </c:manualLayout>
      </c:layout>
      <c:pie3DChart>
        <c:varyColors val="1"/>
        <c:ser>
          <c:idx val="0"/>
          <c:order val="0"/>
          <c:spPr>
            <a:solidFill>
              <a:srgbClr val="FF6600"/>
            </a:solidFill>
            <a:ln w="12704">
              <a:solidFill>
                <a:srgbClr val="000000"/>
              </a:solidFill>
              <a:prstDash val="solid"/>
            </a:ln>
          </c:spPr>
          <c:explosion val="11"/>
          <c:dPt>
            <c:idx val="0"/>
            <c:spPr>
              <a:solidFill>
                <a:srgbClr val="FFFFFF"/>
              </a:solidFill>
              <a:ln w="12704">
                <a:solidFill>
                  <a:srgbClr val="000000"/>
                </a:solidFill>
                <a:prstDash val="solid"/>
              </a:ln>
            </c:spPr>
          </c:dPt>
          <c:dPt>
            <c:idx val="1"/>
            <c:explosion val="14"/>
          </c:dPt>
          <c:dPt>
            <c:idx val="2"/>
            <c:spPr>
              <a:solidFill>
                <a:srgbClr val="000000"/>
              </a:solidFill>
              <a:ln w="12704">
                <a:solidFill>
                  <a:srgbClr val="000000"/>
                </a:solidFill>
                <a:prstDash val="solid"/>
              </a:ln>
            </c:spPr>
          </c:dPt>
          <c:dLbls>
            <c:dLbl>
              <c:idx val="0"/>
              <c:layout>
                <c:manualLayout>
                  <c:x val="1.8228010102201899E-2"/>
                  <c:y val="5.2373235777263223E-2"/>
                </c:manualLayout>
              </c:layout>
              <c:tx>
                <c:rich>
                  <a:bodyPr/>
                  <a:lstStyle/>
                  <a:p>
                    <a:pPr>
                      <a:defRPr sz="800" b="0" i="0" u="none" strike="noStrike" baseline="0">
                        <a:solidFill>
                          <a:srgbClr val="000000"/>
                        </a:solidFill>
                        <a:latin typeface="Arial"/>
                        <a:ea typeface="Arial"/>
                        <a:cs typeface="Arial"/>
                      </a:defRPr>
                    </a:pPr>
                    <a:r>
                      <a:rPr lang="en-US"/>
                      <a:t>Triad
16%</a:t>
                    </a:r>
                  </a:p>
                </c:rich>
              </c:tx>
              <c:spPr>
                <a:noFill/>
                <a:ln w="25408">
                  <a:noFill/>
                </a:ln>
              </c:spPr>
              <c:dLblPos val="bestFit"/>
              <c:extLst>
                <c:ext xmlns:c15="http://schemas.microsoft.com/office/drawing/2012/chart" uri="{CE6537A1-D6FC-4f65-9D91-7224C49458BB}">
                  <c15:layout/>
                </c:ext>
              </c:extLst>
            </c:dLbl>
            <c:dLbl>
              <c:idx val="1"/>
              <c:layout>
                <c:manualLayout>
                  <c:x val="-2.9862444572874482E-2"/>
                  <c:y val="-2.7672240136452367E-2"/>
                </c:manualLayout>
              </c:layout>
              <c:tx>
                <c:rich>
                  <a:bodyPr/>
                  <a:lstStyle/>
                  <a:p>
                    <a:pPr>
                      <a:defRPr sz="800" b="0" i="0" u="none" strike="noStrike" baseline="0">
                        <a:solidFill>
                          <a:srgbClr val="000000"/>
                        </a:solidFill>
                        <a:latin typeface="Arial"/>
                        <a:ea typeface="Arial"/>
                        <a:cs typeface="Arial"/>
                      </a:defRPr>
                    </a:pPr>
                    <a:r>
                      <a:rPr lang="en-US"/>
                      <a:t>Third World
77%</a:t>
                    </a:r>
                  </a:p>
                </c:rich>
              </c:tx>
              <c:spPr>
                <a:noFill/>
                <a:ln w="25408">
                  <a:noFill/>
                </a:ln>
              </c:spPr>
              <c:dLblPos val="bestFit"/>
              <c:extLst>
                <c:ext xmlns:c15="http://schemas.microsoft.com/office/drawing/2012/chart" uri="{CE6537A1-D6FC-4f65-9D91-7224C49458BB}">
                  <c15:layout/>
                </c:ext>
              </c:extLst>
            </c:dLbl>
            <c:dLbl>
              <c:idx val="2"/>
              <c:layout>
                <c:manualLayout>
                  <c:x val="-1.7895695241011589E-2"/>
                  <c:y val="2.408931286039747E-2"/>
                </c:manualLayout>
              </c:layout>
              <c:tx>
                <c:rich>
                  <a:bodyPr/>
                  <a:lstStyle/>
                  <a:p>
                    <a:pPr>
                      <a:defRPr sz="800" b="0" i="0" u="none" strike="noStrike" baseline="0">
                        <a:solidFill>
                          <a:srgbClr val="000000"/>
                        </a:solidFill>
                        <a:latin typeface="Arial"/>
                        <a:ea typeface="Arial"/>
                        <a:cs typeface="Arial"/>
                      </a:defRPr>
                    </a:pPr>
                    <a:r>
                      <a:rPr lang="en-GB"/>
                      <a:t>Central and Eastern Europe + Turkey and  Central Asia
7%</a:t>
                    </a:r>
                  </a:p>
                </c:rich>
              </c:tx>
              <c:spPr>
                <a:noFill/>
                <a:ln w="25408">
                  <a:noFill/>
                </a:ln>
              </c:spPr>
              <c:dLblPos val="bestFit"/>
              <c:extLst>
                <c:ext xmlns:c15="http://schemas.microsoft.com/office/drawing/2012/chart" uri="{CE6537A1-D6FC-4f65-9D91-7224C49458BB}">
                  <c15:layout/>
                </c:ext>
              </c:extLst>
            </c:dLbl>
            <c:numFmt formatCode="0%" sourceLinked="0"/>
            <c:spPr>
              <a:noFill/>
              <a:ln w="25408">
                <a:noFill/>
              </a:ln>
            </c:spPr>
            <c:txPr>
              <a:bodyPr/>
              <a:lstStyle/>
              <a:p>
                <a:pPr>
                  <a:defRPr sz="800" b="0" i="0" u="none" strike="noStrike" baseline="0">
                    <a:solidFill>
                      <a:srgbClr val="000000"/>
                    </a:solidFill>
                    <a:latin typeface="Arial"/>
                    <a:ea typeface="Arial"/>
                    <a:cs typeface="Arial"/>
                  </a:defRPr>
                </a:pPr>
                <a:endParaRPr lang="en-US"/>
              </a:p>
            </c:txPr>
            <c:showCatName val="1"/>
            <c:showPercent val="1"/>
            <c:showLeaderLines val="1"/>
            <c:extLst>
              <c:ext xmlns:c15="http://schemas.microsoft.com/office/drawing/2012/chart" uri="{CE6537A1-D6FC-4f65-9D91-7224C49458BB}"/>
            </c:extLst>
          </c:dLbls>
          <c:cat>
            <c:strRef>
              <c:f>Feuil1!$A$1:$A$3</c:f>
              <c:strCache>
                <c:ptCount val="3"/>
                <c:pt idx="0">
                  <c:v>Triade</c:v>
                </c:pt>
                <c:pt idx="1">
                  <c:v>Tiers Monde</c:v>
                </c:pt>
                <c:pt idx="2">
                  <c:v>PECOT et Asie centrale</c:v>
                </c:pt>
              </c:strCache>
            </c:strRef>
          </c:cat>
          <c:val>
            <c:numRef>
              <c:f>Feuil1!$B$1:$B$3</c:f>
              <c:numCache>
                <c:formatCode>General</c:formatCode>
                <c:ptCount val="3"/>
                <c:pt idx="0">
                  <c:v>1030</c:v>
                </c:pt>
                <c:pt idx="1">
                  <c:v>5048</c:v>
                </c:pt>
                <c:pt idx="2">
                  <c:v>460</c:v>
                </c:pt>
              </c:numCache>
            </c:numRef>
          </c:val>
        </c:ser>
        <c:dLbls>
          <c:showCatName val="1"/>
          <c:showPercent val="1"/>
        </c:dLbls>
      </c:pie3DChart>
      <c:spPr>
        <a:noFill/>
        <a:ln w="25408">
          <a:noFill/>
        </a:ln>
      </c:spPr>
    </c:plotArea>
    <c:plotVisOnly val="1"/>
    <c:dispBlanksAs val="zero"/>
  </c:chart>
  <c:spPr>
    <a:solidFill>
      <a:srgbClr val="FFFFFF"/>
    </a:solidFill>
    <a:ln w="3176">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022" b="1" i="0" u="none" strike="noStrike" baseline="0">
                <a:solidFill>
                  <a:srgbClr val="000000"/>
                </a:solidFill>
                <a:latin typeface="Arial"/>
                <a:ea typeface="Arial"/>
                <a:cs typeface="Arial"/>
              </a:defRPr>
            </a:pPr>
            <a:r>
              <a:rPr lang="it-IT"/>
              <a:t>Figure 5.2. </a:t>
            </a:r>
            <a:r>
              <a:rPr lang="id-ID"/>
              <a:t>Distribution of wealth production 
(global GDP: $ 48,460 billion in 2006)</a:t>
            </a:r>
          </a:p>
        </c:rich>
      </c:tx>
      <c:layout>
        <c:manualLayout>
          <c:xMode val="edge"/>
          <c:yMode val="edge"/>
          <c:x val="0.26898734177215206"/>
          <c:y val="1.8957345971563982E-2"/>
        </c:manualLayout>
      </c:layout>
      <c:spPr>
        <a:noFill/>
        <a:ln w="25331">
          <a:noFill/>
        </a:ln>
      </c:spPr>
    </c:title>
    <c:view3D>
      <c:rotY val="210"/>
      <c:perspective val="0"/>
    </c:view3D>
    <c:plotArea>
      <c:layout>
        <c:manualLayout>
          <c:layoutTarget val="inner"/>
          <c:xMode val="edge"/>
          <c:yMode val="edge"/>
          <c:x val="0.15822781202123498"/>
          <c:y val="0.23797365502098414"/>
          <c:w val="0.84177218797876507"/>
          <c:h val="0.50144687637587471"/>
        </c:manualLayout>
      </c:layout>
      <c:pie3DChart>
        <c:varyColors val="1"/>
        <c:ser>
          <c:idx val="0"/>
          <c:order val="0"/>
          <c:spPr>
            <a:solidFill>
              <a:srgbClr val="9999FF"/>
            </a:solidFill>
            <a:ln w="12666">
              <a:solidFill>
                <a:srgbClr val="000000"/>
              </a:solidFill>
              <a:prstDash val="solid"/>
            </a:ln>
          </c:spPr>
          <c:explosion val="25"/>
          <c:dPt>
            <c:idx val="0"/>
            <c:spPr>
              <a:solidFill>
                <a:srgbClr val="FFFFFF"/>
              </a:solidFill>
              <a:ln w="12666">
                <a:solidFill>
                  <a:srgbClr val="000000"/>
                </a:solidFill>
                <a:prstDash val="solid"/>
              </a:ln>
            </c:spPr>
          </c:dPt>
          <c:dPt>
            <c:idx val="1"/>
            <c:spPr>
              <a:solidFill>
                <a:srgbClr val="FF6600"/>
              </a:solidFill>
              <a:ln w="12666">
                <a:solidFill>
                  <a:srgbClr val="000000"/>
                </a:solidFill>
                <a:prstDash val="solid"/>
              </a:ln>
            </c:spPr>
          </c:dPt>
          <c:dPt>
            <c:idx val="2"/>
            <c:spPr>
              <a:solidFill>
                <a:srgbClr val="000000"/>
              </a:solidFill>
              <a:ln w="12666">
                <a:solidFill>
                  <a:srgbClr val="000000"/>
                </a:solidFill>
                <a:prstDash val="solid"/>
              </a:ln>
            </c:spPr>
          </c:dPt>
          <c:dLbls>
            <c:dLbl>
              <c:idx val="0"/>
              <c:layout>
                <c:manualLayout>
                  <c:x val="-0.16619661505837285"/>
                  <c:y val="0.10602915002399572"/>
                </c:manualLayout>
              </c:layout>
              <c:tx>
                <c:rich>
                  <a:bodyPr/>
                  <a:lstStyle/>
                  <a:p>
                    <a:pPr>
                      <a:defRPr sz="848" b="0" i="0" u="none" strike="noStrike" baseline="0">
                        <a:solidFill>
                          <a:srgbClr val="000000"/>
                        </a:solidFill>
                        <a:latin typeface="Arial"/>
                        <a:ea typeface="Arial"/>
                        <a:cs typeface="Arial"/>
                      </a:defRPr>
                    </a:pPr>
                    <a:r>
                      <a:rPr lang="en-US"/>
                      <a:t>Triad
76%</a:t>
                    </a:r>
                  </a:p>
                </c:rich>
              </c:tx>
              <c:spPr>
                <a:noFill/>
                <a:ln w="25331">
                  <a:noFill/>
                </a:ln>
              </c:spPr>
              <c:dLblPos val="bestFit"/>
              <c:extLst>
                <c:ext xmlns:c15="http://schemas.microsoft.com/office/drawing/2012/chart" uri="{CE6537A1-D6FC-4f65-9D91-7224C49458BB}">
                  <c15:layout/>
                </c:ext>
              </c:extLst>
            </c:dLbl>
            <c:dLbl>
              <c:idx val="1"/>
              <c:layout>
                <c:manualLayout>
                  <c:x val="-1.5360087606494481E-2"/>
                  <c:y val="3.924995020978219E-2"/>
                </c:manualLayout>
              </c:layout>
              <c:tx>
                <c:rich>
                  <a:bodyPr/>
                  <a:lstStyle/>
                  <a:p>
                    <a:pPr>
                      <a:defRPr sz="848" b="0" i="0" u="none" strike="noStrike" baseline="0">
                        <a:solidFill>
                          <a:srgbClr val="000000"/>
                        </a:solidFill>
                        <a:latin typeface="Arial"/>
                        <a:ea typeface="Arial"/>
                        <a:cs typeface="Arial"/>
                      </a:defRPr>
                    </a:pPr>
                    <a:r>
                      <a:rPr lang="en-US"/>
                      <a:t>Third World
19%</a:t>
                    </a:r>
                  </a:p>
                </c:rich>
              </c:tx>
              <c:spPr>
                <a:noFill/>
                <a:ln w="25331">
                  <a:noFill/>
                </a:ln>
              </c:spPr>
              <c:dLblPos val="bestFit"/>
              <c:extLst>
                <c:ext xmlns:c15="http://schemas.microsoft.com/office/drawing/2012/chart" uri="{CE6537A1-D6FC-4f65-9D91-7224C49458BB}">
                  <c15:layout/>
                </c:ext>
              </c:extLst>
            </c:dLbl>
            <c:dLbl>
              <c:idx val="2"/>
              <c:layout>
                <c:manualLayout>
                  <c:x val="5.4642171026232103E-2"/>
                  <c:y val="3.9939863358623762E-2"/>
                </c:manualLayout>
              </c:layout>
              <c:tx>
                <c:rich>
                  <a:bodyPr/>
                  <a:lstStyle/>
                  <a:p>
                    <a:pPr>
                      <a:defRPr sz="848" b="0" i="0" u="none" strike="noStrike" baseline="0">
                        <a:solidFill>
                          <a:srgbClr val="000000"/>
                        </a:solidFill>
                        <a:latin typeface="Arial"/>
                        <a:ea typeface="Arial"/>
                        <a:cs typeface="Arial"/>
                      </a:defRPr>
                    </a:pPr>
                    <a:r>
                      <a:rPr lang="en-GB"/>
                      <a:t>Central and Eastern Europe + Turkey and  Central Asia
5%</a:t>
                    </a:r>
                  </a:p>
                </c:rich>
              </c:tx>
              <c:spPr>
                <a:noFill/>
                <a:ln w="25331">
                  <a:noFill/>
                </a:ln>
              </c:spPr>
              <c:dLblPos val="bestFit"/>
              <c:extLst>
                <c:ext xmlns:c15="http://schemas.microsoft.com/office/drawing/2012/chart" uri="{CE6537A1-D6FC-4f65-9D91-7224C49458BB}">
                  <c15:layout/>
                </c:ext>
              </c:extLst>
            </c:dLbl>
            <c:numFmt formatCode="0%" sourceLinked="0"/>
            <c:spPr>
              <a:noFill/>
              <a:ln w="25331">
                <a:noFill/>
              </a:ln>
            </c:spPr>
            <c:txPr>
              <a:bodyPr/>
              <a:lstStyle/>
              <a:p>
                <a:pPr>
                  <a:defRPr sz="848" b="0" i="0" u="none" strike="noStrike" baseline="0">
                    <a:solidFill>
                      <a:srgbClr val="000000"/>
                    </a:solidFill>
                    <a:latin typeface="Arial"/>
                    <a:ea typeface="Arial"/>
                    <a:cs typeface="Arial"/>
                  </a:defRPr>
                </a:pPr>
                <a:endParaRPr lang="en-US"/>
              </a:p>
            </c:txPr>
            <c:showCatName val="1"/>
            <c:showPercent val="1"/>
            <c:showLeaderLines val="1"/>
            <c:extLst>
              <c:ext xmlns:c15="http://schemas.microsoft.com/office/drawing/2012/chart" uri="{CE6537A1-D6FC-4f65-9D91-7224C49458BB}"/>
            </c:extLst>
          </c:dLbls>
          <c:cat>
            <c:strRef>
              <c:f>'chap 1'!$A$17:$A$19</c:f>
              <c:strCache>
                <c:ptCount val="3"/>
                <c:pt idx="0">
                  <c:v>Triade</c:v>
                </c:pt>
                <c:pt idx="1">
                  <c:v>Tiers Monde</c:v>
                </c:pt>
                <c:pt idx="2">
                  <c:v>PECOT et Asie centrale</c:v>
                </c:pt>
              </c:strCache>
            </c:strRef>
          </c:cat>
          <c:val>
            <c:numRef>
              <c:f>'chap 1'!$B$17:$B$19</c:f>
              <c:numCache>
                <c:formatCode>General</c:formatCode>
                <c:ptCount val="3"/>
                <c:pt idx="0">
                  <c:v>36790</c:v>
                </c:pt>
                <c:pt idx="1">
                  <c:v>9170</c:v>
                </c:pt>
                <c:pt idx="2">
                  <c:v>2500</c:v>
                </c:pt>
              </c:numCache>
            </c:numRef>
          </c:val>
        </c:ser>
        <c:dLbls>
          <c:showCatName val="1"/>
          <c:showPercent val="1"/>
        </c:dLbls>
      </c:pie3DChart>
      <c:spPr>
        <a:noFill/>
        <a:ln w="25331">
          <a:noFill/>
        </a:ln>
      </c:spPr>
    </c:plotArea>
    <c:plotVisOnly val="1"/>
    <c:dispBlanksAs val="zero"/>
  </c:chart>
  <c:spPr>
    <a:solidFill>
      <a:srgbClr val="FFFFFF"/>
    </a:solidFill>
    <a:ln w="3166">
      <a:solidFill>
        <a:srgbClr val="000000"/>
      </a:solidFill>
      <a:prstDash val="solid"/>
    </a:ln>
  </c:spPr>
  <c:txPr>
    <a:bodyPr/>
    <a:lstStyle/>
    <a:p>
      <a:pPr>
        <a:defRPr sz="1047" b="0" i="0" u="none" strike="noStrike" baseline="0">
          <a:solidFill>
            <a:srgbClr val="000000"/>
          </a:solidFill>
          <a:latin typeface="Arial"/>
          <a:ea typeface="Arial"/>
          <a:cs typeface="Aria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77A57-7DCC-4CD1-B95A-1F87F0684BBB}" type="datetimeFigureOut">
              <a:rPr lang="id-ID" smtClean="0"/>
              <a:pPr/>
              <a:t>08/12/2020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C07C0-9E2A-4557-ACE9-F8B54C2B823B}" type="slidenum">
              <a:rPr lang="id-ID" smtClean="0"/>
              <a:pPr/>
              <a:t>‹#›</a:t>
            </a:fld>
            <a:endParaRPr lang="id-ID"/>
          </a:p>
        </p:txBody>
      </p:sp>
    </p:spTree>
    <p:extLst>
      <p:ext uri="{BB962C8B-B14F-4D97-AF65-F5344CB8AC3E}">
        <p14:creationId xmlns:p14="http://schemas.microsoft.com/office/powerpoint/2010/main" xmlns="" val="93101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DB53E8F-CAD7-4447-A2BC-4F4322F4B179}" type="slidenum">
              <a:rPr lang="id-ID" smtClean="0">
                <a:solidFill>
                  <a:prstClr val="black"/>
                </a:solidFill>
              </a:rPr>
              <a:pPr/>
              <a:t>7</a:t>
            </a:fld>
            <a:endParaRPr lang="id-ID">
              <a:solidFill>
                <a:prstClr val="black"/>
              </a:solidFill>
            </a:endParaRPr>
          </a:p>
        </p:txBody>
      </p:sp>
    </p:spTree>
    <p:extLst>
      <p:ext uri="{BB962C8B-B14F-4D97-AF65-F5344CB8AC3E}">
        <p14:creationId xmlns:p14="http://schemas.microsoft.com/office/powerpoint/2010/main" xmlns="" val="413304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617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3630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119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5826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1493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26645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347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6613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70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105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1936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1827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4749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7901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5041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6570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90252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653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5154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4594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0682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4577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12/8/2020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651666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009424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it-IT" dirty="0" smtClean="0"/>
              <a:t>           </a:t>
            </a:r>
            <a:r>
              <a:rPr lang="it-IT" sz="4800" dirty="0" smtClean="0">
                <a:solidFill>
                  <a:srgbClr val="FFFF00"/>
                </a:solidFill>
              </a:rPr>
              <a:t>LECTIO BREVIS</a:t>
            </a:r>
            <a:endParaRPr lang="id-ID" sz="4800" dirty="0">
              <a:solidFill>
                <a:srgbClr val="FFFF00"/>
              </a:solidFill>
            </a:endParaRPr>
          </a:p>
        </p:txBody>
      </p:sp>
      <p:sp>
        <p:nvSpPr>
          <p:cNvPr id="3" name="Content Placeholder 2"/>
          <p:cNvSpPr>
            <a:spLocks noGrp="1"/>
          </p:cNvSpPr>
          <p:nvPr>
            <p:ph idx="1"/>
          </p:nvPr>
        </p:nvSpPr>
        <p:spPr>
          <a:xfrm>
            <a:off x="152400" y="1295400"/>
            <a:ext cx="8686800" cy="4953000"/>
          </a:xfrm>
        </p:spPr>
        <p:txBody>
          <a:bodyPr>
            <a:normAutofit fontScale="92500" lnSpcReduction="10000"/>
          </a:bodyPr>
          <a:lstStyle/>
          <a:p>
            <a:pPr marL="0" indent="0" algn="ctr">
              <a:lnSpc>
                <a:spcPct val="150000"/>
              </a:lnSpc>
              <a:buNone/>
            </a:pPr>
            <a:r>
              <a:rPr lang="it-IT" b="1" dirty="0" smtClean="0">
                <a:solidFill>
                  <a:srgbClr val="002060"/>
                </a:solidFill>
              </a:rPr>
              <a:t>THE </a:t>
            </a:r>
            <a:r>
              <a:rPr lang="it-IT" b="1" dirty="0" smtClean="0">
                <a:solidFill>
                  <a:srgbClr val="002060"/>
                </a:solidFill>
              </a:rPr>
              <a:t>IMPACT OF ECOLOGICAL EXPLOITATION </a:t>
            </a:r>
          </a:p>
          <a:p>
            <a:pPr marL="0" indent="0" algn="ctr">
              <a:lnSpc>
                <a:spcPct val="150000"/>
              </a:lnSpc>
              <a:buNone/>
            </a:pPr>
            <a:r>
              <a:rPr lang="it-IT" b="1" dirty="0" smtClean="0">
                <a:solidFill>
                  <a:srgbClr val="002060"/>
                </a:solidFill>
              </a:rPr>
              <a:t>ON PEOPLE AND NATURE</a:t>
            </a:r>
            <a:r>
              <a:rPr lang="it-IT" dirty="0" smtClean="0">
                <a:solidFill>
                  <a:srgbClr val="002060"/>
                </a:solidFill>
              </a:rPr>
              <a:t>:</a:t>
            </a:r>
          </a:p>
          <a:p>
            <a:pPr marL="0" indent="0" algn="ctr">
              <a:lnSpc>
                <a:spcPct val="150000"/>
              </a:lnSpc>
              <a:buNone/>
            </a:pPr>
            <a:r>
              <a:rPr lang="it-IT" b="1" dirty="0" smtClean="0">
                <a:solidFill>
                  <a:srgbClr val="FF0000"/>
                </a:solidFill>
              </a:rPr>
              <a:t>A Missiological Investigation </a:t>
            </a:r>
          </a:p>
          <a:p>
            <a:pPr marL="0" indent="0" algn="ctr">
              <a:lnSpc>
                <a:spcPct val="150000"/>
              </a:lnSpc>
              <a:buNone/>
            </a:pPr>
            <a:r>
              <a:rPr lang="it-IT" b="1" dirty="0" smtClean="0">
                <a:solidFill>
                  <a:srgbClr val="FF0000"/>
                </a:solidFill>
              </a:rPr>
              <a:t>on Extractive Industry with A Case Study in Flores-Indonesia  </a:t>
            </a:r>
            <a:endParaRPr lang="it-IT" b="1" dirty="0" smtClean="0">
              <a:solidFill>
                <a:srgbClr val="FF0000"/>
              </a:solidFill>
            </a:endParaRPr>
          </a:p>
          <a:p>
            <a:pPr marL="0" indent="0" algn="ctr">
              <a:lnSpc>
                <a:spcPct val="150000"/>
              </a:lnSpc>
              <a:buNone/>
            </a:pPr>
            <a:r>
              <a:rPr lang="it-IT" b="1" dirty="0" smtClean="0">
                <a:solidFill>
                  <a:srgbClr val="FF0000"/>
                </a:solidFill>
              </a:rPr>
              <a:t>Oleh</a:t>
            </a:r>
          </a:p>
          <a:p>
            <a:pPr marL="0" indent="0" algn="ctr">
              <a:lnSpc>
                <a:spcPct val="150000"/>
              </a:lnSpc>
              <a:buNone/>
            </a:pPr>
            <a:r>
              <a:rPr lang="it-IT" b="1" dirty="0" smtClean="0">
                <a:solidFill>
                  <a:schemeClr val="accent4">
                    <a:lumMod val="75000"/>
                  </a:schemeClr>
                </a:solidFill>
              </a:rPr>
              <a:t>Dr Alexander Jebadu SVD</a:t>
            </a:r>
          </a:p>
          <a:p>
            <a:pPr marL="0" indent="0" algn="ctr">
              <a:lnSpc>
                <a:spcPct val="150000"/>
              </a:lnSpc>
              <a:buNone/>
            </a:pPr>
            <a:r>
              <a:rPr lang="it-IT" b="1" dirty="0" smtClean="0">
                <a:solidFill>
                  <a:schemeClr val="accent4">
                    <a:lumMod val="75000"/>
                  </a:schemeClr>
                </a:solidFill>
              </a:rPr>
              <a:t>Stfk Ledalero, 18 Agutus 2015</a:t>
            </a:r>
            <a:endParaRPr lang="it-IT" b="1" dirty="0" smtClean="0">
              <a:solidFill>
                <a:schemeClr val="accent4">
                  <a:lumMod val="75000"/>
                </a:schemeClr>
              </a:solidFill>
            </a:endParaRPr>
          </a:p>
          <a:p>
            <a:pPr marL="0" indent="0" algn="ctr">
              <a:lnSpc>
                <a:spcPct val="150000"/>
              </a:lnSpc>
              <a:buNone/>
            </a:pPr>
            <a:endParaRPr lang="id-ID" b="1" dirty="0">
              <a:solidFill>
                <a:srgbClr val="FF0000"/>
              </a:solidFill>
            </a:endParaRPr>
          </a:p>
        </p:txBody>
      </p:sp>
    </p:spTree>
    <p:extLst>
      <p:ext uri="{BB962C8B-B14F-4D97-AF65-F5344CB8AC3E}">
        <p14:creationId xmlns:p14="http://schemas.microsoft.com/office/powerpoint/2010/main" xmlns="" val="39041704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it-IT" sz="2800" dirty="0" smtClean="0"/>
              <a:t>MAJOR CRITICS OF NEOLIBERAL ECONOMIC SYSTEM:</a:t>
            </a:r>
            <a:endParaRPr lang="id-ID" sz="2800" dirty="0"/>
          </a:p>
        </p:txBody>
      </p:sp>
      <p:sp>
        <p:nvSpPr>
          <p:cNvPr id="3" name="Content Placeholder 2"/>
          <p:cNvSpPr>
            <a:spLocks noGrp="1"/>
          </p:cNvSpPr>
          <p:nvPr>
            <p:ph idx="1"/>
          </p:nvPr>
        </p:nvSpPr>
        <p:spPr>
          <a:xfrm>
            <a:off x="457200" y="990600"/>
            <a:ext cx="8534400" cy="5486400"/>
          </a:xfrm>
        </p:spPr>
        <p:txBody>
          <a:bodyPr>
            <a:normAutofit fontScale="85000" lnSpcReduction="20000"/>
          </a:bodyPr>
          <a:lstStyle/>
          <a:p>
            <a:pPr marL="0" indent="0">
              <a:buNone/>
            </a:pPr>
            <a:r>
              <a:rPr lang="it-IT" b="1" dirty="0" smtClean="0">
                <a:solidFill>
                  <a:srgbClr val="FF0000"/>
                </a:solidFill>
              </a:rPr>
              <a:t>2. It is undemocratic and antidemocracy.</a:t>
            </a:r>
          </a:p>
          <a:p>
            <a:pPr marL="0" indent="0">
              <a:buNone/>
            </a:pPr>
            <a:r>
              <a:rPr lang="it-IT" dirty="0" smtClean="0"/>
              <a:t>Kebijakan-kebijakan ekonomi neoliberal yang dipaksakan kepada seluruh dunia TIDAK dibuat atas nama seluruh penduduk dunia dan untuk kepentingan seluruh penduduk dunia tapi atas nama pemodal, atas nama segelintir orang kaya, atas nama para konglomerat dunia.</a:t>
            </a:r>
          </a:p>
          <a:p>
            <a:pPr marL="0" indent="0">
              <a:buNone/>
            </a:pPr>
            <a:r>
              <a:rPr lang="it-IT" dirty="0" smtClean="0"/>
              <a:t>Kebijakan-kebijakan ekonomi yang diputuskan oleh Bank Dunia dan IMF dibuat berdasarkan siapa yang MENYIMPAN MODAL paling banyak di Bank Dunia &amp; IMF! </a:t>
            </a:r>
          </a:p>
          <a:p>
            <a:pPr marL="0" indent="0">
              <a:buNone/>
            </a:pPr>
            <a:r>
              <a:rPr lang="it-IT" b="1" dirty="0" smtClean="0">
                <a:solidFill>
                  <a:srgbClr val="FF0000"/>
                </a:solidFill>
              </a:rPr>
              <a:t>3. </a:t>
            </a:r>
            <a:r>
              <a:rPr lang="it-IT" b="1" dirty="0">
                <a:solidFill>
                  <a:srgbClr val="FF0000"/>
                </a:solidFill>
              </a:rPr>
              <a:t>It is an economic model mainly run by  </a:t>
            </a:r>
          </a:p>
          <a:p>
            <a:pPr marL="0" indent="0">
              <a:buNone/>
            </a:pPr>
            <a:r>
              <a:rPr lang="it-IT" b="1" dirty="0">
                <a:solidFill>
                  <a:srgbClr val="FF0000"/>
                </a:solidFill>
              </a:rPr>
              <a:t>    coprorations that are immune toward </a:t>
            </a:r>
            <a:r>
              <a:rPr lang="it-IT" b="1" dirty="0" smtClean="0">
                <a:solidFill>
                  <a:srgbClr val="FF0000"/>
                </a:solidFill>
              </a:rPr>
              <a:t>law!</a:t>
            </a:r>
          </a:p>
          <a:p>
            <a:pPr marL="0" indent="0">
              <a:buNone/>
            </a:pPr>
            <a:r>
              <a:rPr lang="it-IT" b="1" dirty="0" smtClean="0">
                <a:solidFill>
                  <a:srgbClr val="002060"/>
                </a:solidFill>
              </a:rPr>
              <a:t>4. It </a:t>
            </a:r>
            <a:r>
              <a:rPr lang="it-IT" b="1" dirty="0">
                <a:solidFill>
                  <a:srgbClr val="002060"/>
                </a:solidFill>
              </a:rPr>
              <a:t>benefits the few rich and  impoverishes the </a:t>
            </a:r>
          </a:p>
          <a:p>
            <a:pPr marL="0" indent="0">
              <a:buNone/>
            </a:pPr>
            <a:r>
              <a:rPr lang="it-IT" b="1" dirty="0">
                <a:solidFill>
                  <a:srgbClr val="002060"/>
                </a:solidFill>
              </a:rPr>
              <a:t>    majority poor of the </a:t>
            </a:r>
            <a:r>
              <a:rPr lang="it-IT" b="1" dirty="0" smtClean="0">
                <a:solidFill>
                  <a:srgbClr val="002060"/>
                </a:solidFill>
              </a:rPr>
              <a:t>world</a:t>
            </a:r>
            <a:r>
              <a:rPr lang="it-IT" b="1" dirty="0">
                <a:solidFill>
                  <a:srgbClr val="002060"/>
                </a:solidFill>
              </a:rPr>
              <a:t>!</a:t>
            </a:r>
            <a:endParaRPr lang="it-IT" b="1" dirty="0" smtClean="0">
              <a:solidFill>
                <a:srgbClr val="002060"/>
              </a:solidFill>
            </a:endParaRPr>
          </a:p>
          <a:p>
            <a:pPr marL="0" indent="0">
              <a:buNone/>
            </a:pPr>
            <a:r>
              <a:rPr lang="it-IT" b="1" dirty="0" smtClean="0">
                <a:solidFill>
                  <a:srgbClr val="FF0000"/>
                </a:solidFill>
              </a:rPr>
              <a:t>5. It is a new form of colonialism!</a:t>
            </a:r>
            <a:endParaRPr lang="id-ID" b="1" dirty="0">
              <a:solidFill>
                <a:srgbClr val="FF0000"/>
              </a:solidFill>
            </a:endParaRPr>
          </a:p>
          <a:p>
            <a:pPr marL="0" indent="0">
              <a:buNone/>
            </a:pPr>
            <a:endParaRPr lang="it-IT" dirty="0" smtClean="0"/>
          </a:p>
        </p:txBody>
      </p:sp>
    </p:spTree>
    <p:extLst>
      <p:ext uri="{BB962C8B-B14F-4D97-AF65-F5344CB8AC3E}">
        <p14:creationId xmlns:p14="http://schemas.microsoft.com/office/powerpoint/2010/main" xmlns="" val="1087475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it-IT" dirty="0" smtClean="0"/>
              <a:t>Dan sejak tahun 1980-an</a:t>
            </a:r>
            <a:endParaRPr lang="id-ID" dirty="0"/>
          </a:p>
        </p:txBody>
      </p:sp>
      <p:sp>
        <p:nvSpPr>
          <p:cNvPr id="3" name="Content Placeholder 2"/>
          <p:cNvSpPr>
            <a:spLocks noGrp="1"/>
          </p:cNvSpPr>
          <p:nvPr>
            <p:ph idx="1"/>
          </p:nvPr>
        </p:nvSpPr>
        <p:spPr>
          <a:xfrm>
            <a:off x="152400" y="990600"/>
            <a:ext cx="8839200" cy="5638800"/>
          </a:xfrm>
        </p:spPr>
        <p:txBody>
          <a:bodyPr>
            <a:normAutofit fontScale="92500" lnSpcReduction="10000"/>
          </a:bodyPr>
          <a:lstStyle/>
          <a:p>
            <a:r>
              <a:rPr lang="it-IT" dirty="0" smtClean="0"/>
              <a:t>Kebijakan ekonomi neoliberal yg demikian telah dipaksakan kepada hampir semua negara berkembang melalui mekanisme utang-piutang yang dikelola oleh Bank Dunia, IMF dan GATT/WTO.</a:t>
            </a:r>
          </a:p>
          <a:p>
            <a:r>
              <a:rPr lang="it-IT" dirty="0" smtClean="0"/>
              <a:t>Ketiga lembaga keuangan international ini telah menjadi perpanjangan tangan negara-negara industri/kreditor/pemodal  di Utara untuk mengatur dan mengendalikan ekonomi negara berkembang dengan menggunakan MEKANISME UTANG LUAR NEGERI.</a:t>
            </a:r>
          </a:p>
          <a:p>
            <a:r>
              <a:rPr lang="it-IT" dirty="0" smtClean="0"/>
              <a:t>Dan hal ini telah menuai PROTEST KERAS dari pelbagai pihak di seluruh dunia hingga saat ini! </a:t>
            </a:r>
            <a:endParaRPr lang="id-ID" dirty="0"/>
          </a:p>
        </p:txBody>
      </p:sp>
    </p:spTree>
    <p:extLst>
      <p:ext uri="{BB962C8B-B14F-4D97-AF65-F5344CB8AC3E}">
        <p14:creationId xmlns:p14="http://schemas.microsoft.com/office/powerpoint/2010/main" xmlns="" val="416694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it-IT" dirty="0" smtClean="0"/>
              <a:t>Kantor IMF di Washington DC, USA</a:t>
            </a:r>
            <a:endParaRPr lang="id-ID" dirty="0"/>
          </a:p>
        </p:txBody>
      </p:sp>
      <p:sp>
        <p:nvSpPr>
          <p:cNvPr id="3" name="Content Placeholder 2"/>
          <p:cNvSpPr>
            <a:spLocks noGrp="1"/>
          </p:cNvSpPr>
          <p:nvPr>
            <p:ph idx="1"/>
          </p:nvPr>
        </p:nvSpPr>
        <p:spPr>
          <a:xfrm>
            <a:off x="1905000" y="2590800"/>
            <a:ext cx="5257800" cy="3581400"/>
          </a:xfrm>
        </p:spPr>
        <p:txBody>
          <a:bodyPr/>
          <a:lstStyle/>
          <a:p>
            <a:endParaRPr lang="id-ID" dirty="0"/>
          </a:p>
        </p:txBody>
      </p:sp>
      <p:pic>
        <p:nvPicPr>
          <p:cNvPr id="1026" name="Picture 2" descr="C:\Users\Alexander Jebadu\00 BUKU YG SDH DIBELI\Favorites\Desktop\2057348Gedung-IMF780x39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914400"/>
            <a:ext cx="85344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259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09600"/>
          </a:xfrm>
        </p:spPr>
        <p:txBody>
          <a:bodyPr>
            <a:noAutofit/>
          </a:bodyPr>
          <a:lstStyle/>
          <a:p>
            <a:r>
              <a:rPr lang="it-IT" sz="3600" dirty="0" smtClean="0"/>
              <a:t>Kantor Bank Dunia di Washington, DC, USA</a:t>
            </a:r>
            <a:endParaRPr lang="id-ID"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914400"/>
            <a:ext cx="8763000" cy="579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Oval 2"/>
          <p:cNvSpPr/>
          <p:nvPr/>
        </p:nvSpPr>
        <p:spPr>
          <a:xfrm>
            <a:off x="7086600" y="1066800"/>
            <a:ext cx="1752600" cy="12954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sz="2800" dirty="0" smtClean="0"/>
              <a:t>Kantor IMF</a:t>
            </a:r>
            <a:endParaRPr lang="id-ID" sz="2800" dirty="0"/>
          </a:p>
        </p:txBody>
      </p:sp>
      <p:cxnSp>
        <p:nvCxnSpPr>
          <p:cNvPr id="5" name="Straight Arrow Connector 4"/>
          <p:cNvCxnSpPr/>
          <p:nvPr/>
        </p:nvCxnSpPr>
        <p:spPr>
          <a:xfrm>
            <a:off x="7962900" y="2514600"/>
            <a:ext cx="114300" cy="1981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808546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534400" cy="624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36596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52400"/>
            <a:ext cx="8763000" cy="647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0323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763000" cy="6476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7097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it-IT" dirty="0" smtClean="0"/>
              <a:t>PROTEST TERHADAP IMF</a:t>
            </a:r>
            <a:endParaRPr lang="id-ID"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0" y="990600"/>
            <a:ext cx="8534400" cy="563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58545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381000"/>
            <a:ext cx="8382000" cy="617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4788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a:bodyPr>
          <a:lstStyle/>
          <a:p>
            <a:r>
              <a:rPr lang="it-IT" sz="800" dirty="0" smtClean="0"/>
              <a:t>.</a:t>
            </a:r>
            <a:endParaRPr lang="id-ID" sz="800"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66800" y="1219200"/>
            <a:ext cx="70104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43225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83880" cy="533400"/>
          </a:xfrm>
        </p:spPr>
        <p:txBody>
          <a:bodyPr>
            <a:normAutofit fontScale="90000"/>
          </a:bodyPr>
          <a:lstStyle/>
          <a:p>
            <a:r>
              <a:rPr lang="it-IT" dirty="0" smtClean="0"/>
              <a:t>Terimakasih...</a:t>
            </a:r>
            <a:endParaRPr lang="id-ID" dirty="0"/>
          </a:p>
        </p:txBody>
      </p:sp>
      <p:sp>
        <p:nvSpPr>
          <p:cNvPr id="3" name="Content Placeholder 2"/>
          <p:cNvSpPr>
            <a:spLocks noGrp="1"/>
          </p:cNvSpPr>
          <p:nvPr>
            <p:ph idx="1"/>
          </p:nvPr>
        </p:nvSpPr>
        <p:spPr>
          <a:xfrm>
            <a:off x="533400" y="990600"/>
            <a:ext cx="8183880" cy="4953000"/>
          </a:xfrm>
        </p:spPr>
        <p:txBody>
          <a:bodyPr>
            <a:normAutofit fontScale="77500" lnSpcReduction="20000"/>
          </a:bodyPr>
          <a:lstStyle/>
          <a:p>
            <a:r>
              <a:rPr lang="it-IT" spc="300" dirty="0" smtClean="0"/>
              <a:t>Tema kuliah terbuka ini sangat penting &amp; urgent bagi seluruh umat manusia dan peradabannya.</a:t>
            </a:r>
          </a:p>
          <a:p>
            <a:endParaRPr lang="it-IT" spc="300" dirty="0" smtClean="0"/>
          </a:p>
          <a:p>
            <a:r>
              <a:rPr lang="it-IT" spc="300" dirty="0" smtClean="0"/>
              <a:t>Tema ini berhubungan dengan sebuah idelogi ekonomi yg menindas, yang tidak manusiawi, yg  menghancurkan peradaban dan lingkungan tempat hidup manusia dengan seluruh peradabannya bergantung secara absolut.</a:t>
            </a:r>
          </a:p>
          <a:p>
            <a:pPr marL="0" indent="0">
              <a:buNone/>
            </a:pPr>
            <a:r>
              <a:rPr lang="it-IT" spc="300" dirty="0" smtClean="0"/>
              <a:t>  </a:t>
            </a:r>
          </a:p>
          <a:p>
            <a:r>
              <a:rPr lang="it-IT" spc="300" dirty="0" smtClean="0"/>
              <a:t>Hampir semua krisis saat ini: kemanusiaan, ekologi, demokrasi, politik, sosial, ekonomi, korupsi, pilpres, pilkada, human trafficking merupakan anak kandung dari sebuah sistem ekonomi yang tidak adil dan tidak manusiawi saat ini.</a:t>
            </a:r>
          </a:p>
        </p:txBody>
      </p:sp>
      <p:sp>
        <p:nvSpPr>
          <p:cNvPr id="6" name="Oval 5"/>
          <p:cNvSpPr/>
          <p:nvPr/>
        </p:nvSpPr>
        <p:spPr>
          <a:xfrm>
            <a:off x="838200" y="1295400"/>
            <a:ext cx="7924800" cy="4267200"/>
          </a:xfrm>
          <a:prstGeom prst="ellipse">
            <a:avLst/>
          </a:prstGeom>
          <a:scene3d>
            <a:camera prst="orthographicFront"/>
            <a:lightRig rig="threePt" dir="t"/>
          </a:scene3d>
          <a:sp3d>
            <a:bevelT w="165100" prst="coolSlant"/>
          </a:sp3d>
        </p:spPr>
        <p:style>
          <a:lnRef idx="3">
            <a:schemeClr val="lt1"/>
          </a:lnRef>
          <a:fillRef idx="1">
            <a:schemeClr val="dk1"/>
          </a:fillRef>
          <a:effectRef idx="1">
            <a:schemeClr val="dk1"/>
          </a:effectRef>
          <a:fontRef idx="minor">
            <a:schemeClr val="lt1"/>
          </a:fontRef>
        </p:style>
        <p:txBody>
          <a:bodyPr rtlCol="0" anchor="ctr"/>
          <a:lstStyle/>
          <a:p>
            <a:pPr algn="ctr"/>
            <a:endParaRPr lang="it-IT" dirty="0" smtClean="0"/>
          </a:p>
          <a:p>
            <a:pPr algn="ctr"/>
            <a:endParaRPr lang="it-IT" dirty="0"/>
          </a:p>
          <a:p>
            <a:pPr algn="ctr"/>
            <a:r>
              <a:rPr lang="it-IT" dirty="0" smtClean="0"/>
              <a:t>Yakni:</a:t>
            </a:r>
          </a:p>
          <a:p>
            <a:pPr algn="ctr"/>
            <a:endParaRPr lang="it-IT" dirty="0" smtClean="0"/>
          </a:p>
          <a:p>
            <a:pPr algn="ctr"/>
            <a:r>
              <a:rPr lang="it-IT" sz="2200" b="1" dirty="0" smtClean="0">
                <a:solidFill>
                  <a:srgbClr val="FFFF00"/>
                </a:solidFill>
              </a:rPr>
              <a:t>SISTEM EKONOMI NEOLIBERAL</a:t>
            </a:r>
          </a:p>
          <a:p>
            <a:pPr algn="ctr"/>
            <a:r>
              <a:rPr lang="it-IT" dirty="0" smtClean="0"/>
              <a:t> </a:t>
            </a:r>
          </a:p>
          <a:p>
            <a:pPr algn="ctr"/>
            <a:r>
              <a:rPr lang="it-IT" dirty="0" smtClean="0"/>
              <a:t>atau </a:t>
            </a:r>
          </a:p>
          <a:p>
            <a:pPr algn="ctr"/>
            <a:endParaRPr lang="it-IT" dirty="0" smtClean="0"/>
          </a:p>
          <a:p>
            <a:pPr algn="ctr"/>
            <a:r>
              <a:rPr lang="it-IT" dirty="0" smtClean="0">
                <a:solidFill>
                  <a:srgbClr val="FFFF00"/>
                </a:solidFill>
              </a:rPr>
              <a:t>EKONOMI KAPITALIS LIBERAL TAK ERKENDALI </a:t>
            </a:r>
          </a:p>
          <a:p>
            <a:pPr algn="ctr"/>
            <a:endParaRPr lang="it-IT" dirty="0"/>
          </a:p>
          <a:p>
            <a:pPr algn="ctr"/>
            <a:r>
              <a:rPr lang="it-IT" dirty="0" smtClean="0"/>
              <a:t>Di Indonesia, sistem ekonomi ini dibaptis dengan nama yang  netral,  manis dan cantik:</a:t>
            </a:r>
          </a:p>
          <a:p>
            <a:pPr algn="ctr"/>
            <a:endParaRPr lang="it-IT" dirty="0"/>
          </a:p>
          <a:p>
            <a:pPr algn="ctr"/>
            <a:r>
              <a:rPr lang="it-IT" sz="2400" b="1" dirty="0" smtClean="0">
                <a:solidFill>
                  <a:srgbClr val="00B050"/>
                </a:solidFill>
              </a:rPr>
              <a:t>EKONOMI PASAR BEBAS </a:t>
            </a:r>
          </a:p>
          <a:p>
            <a:pPr algn="ctr"/>
            <a:r>
              <a:rPr lang="it-IT" dirty="0" smtClean="0"/>
              <a:t>(tanpa ada embel-embel lain) </a:t>
            </a:r>
          </a:p>
          <a:p>
            <a:pPr algn="ctr"/>
            <a:r>
              <a:rPr lang="it-IT" dirty="0"/>
              <a:t>	</a:t>
            </a:r>
          </a:p>
          <a:p>
            <a:pPr algn="ctr"/>
            <a:endParaRPr lang="it-IT" dirty="0" smtClean="0"/>
          </a:p>
          <a:p>
            <a:pPr algn="ctr"/>
            <a:endParaRPr lang="id-ID" dirty="0"/>
          </a:p>
        </p:txBody>
      </p:sp>
    </p:spTree>
    <p:extLst>
      <p:ext uri="{BB962C8B-B14F-4D97-AF65-F5344CB8AC3E}">
        <p14:creationId xmlns:p14="http://schemas.microsoft.com/office/powerpoint/2010/main" xmlns="" val="323110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p:txBody>
          <a:bodyPr/>
          <a:lstStyle/>
          <a:p>
            <a:endParaRPr lang="id-ID"/>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990600"/>
            <a:ext cx="8458199" cy="5257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66184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630362"/>
          </a:xfrm>
        </p:spPr>
        <p:txBody>
          <a:bodyPr>
            <a:normAutofit fontScale="90000"/>
          </a:bodyPr>
          <a:lstStyle/>
          <a:p>
            <a:r>
              <a:rPr lang="it-IT" sz="2200" dirty="0" smtClean="0"/>
              <a:t/>
            </a:r>
            <a:br>
              <a:rPr lang="it-IT" sz="2200" dirty="0" smtClean="0"/>
            </a:br>
            <a:r>
              <a:rPr lang="it-IT" sz="2200" dirty="0" smtClean="0"/>
              <a:t>Menurut sebuah data thn 2006: penduduk kaya dunia yg jumlahnya hanya 20% mengkonsumi 80% kekayaan pelanet bumi!</a:t>
            </a:r>
            <a:br>
              <a:rPr lang="it-IT" sz="2200" dirty="0" smtClean="0"/>
            </a:br>
            <a:r>
              <a:rPr lang="it-IT" sz="2200" dirty="0" smtClean="0"/>
              <a:t/>
            </a:r>
            <a:br>
              <a:rPr lang="it-IT" sz="2200" dirty="0" smtClean="0"/>
            </a:br>
            <a:r>
              <a:rPr lang="it-IT" sz="2200" dirty="0" smtClean="0"/>
              <a:t>Lalu 80% penduduk dunia yang miskin hanya mengkonsumi 20% dari kekayaan alam pelanet bumi (sisa dari rekan mereka yg kaya yg jumlahnya 20%!</a:t>
            </a:r>
            <a:br>
              <a:rPr lang="it-IT" sz="2200" dirty="0" smtClean="0"/>
            </a:br>
            <a:r>
              <a:rPr lang="it-IT" sz="2200" dirty="0" smtClean="0"/>
              <a:t> </a:t>
            </a:r>
            <a:endParaRPr lang="id-ID" sz="2200" dirty="0"/>
          </a:p>
        </p:txBody>
      </p:sp>
      <p:sp>
        <p:nvSpPr>
          <p:cNvPr id="3" name="Content Placeholder 2"/>
          <p:cNvSpPr>
            <a:spLocks noGrp="1"/>
          </p:cNvSpPr>
          <p:nvPr>
            <p:ph idx="1"/>
          </p:nvPr>
        </p:nvSpPr>
        <p:spPr/>
        <p:txBody>
          <a:bodyPr>
            <a:normAutofit/>
          </a:bodyPr>
          <a:lstStyle/>
          <a:p>
            <a:pPr marL="0" indent="0">
              <a:buNone/>
            </a:pPr>
            <a:r>
              <a:rPr lang="it-IT" sz="800" dirty="0" smtClean="0"/>
              <a:t>.</a:t>
            </a:r>
            <a:endParaRPr lang="id-ID" sz="800" dirty="0"/>
          </a:p>
        </p:txBody>
      </p:sp>
      <p:graphicFrame>
        <p:nvGraphicFramePr>
          <p:cNvPr id="5" name="Chart 4"/>
          <p:cNvGraphicFramePr>
            <a:graphicFrameLocks noChangeAspect="1"/>
          </p:cNvGraphicFramePr>
          <p:nvPr>
            <p:extLst>
              <p:ext uri="{D42A27DB-BD31-4B8C-83A1-F6EECF244321}">
                <p14:modId xmlns:p14="http://schemas.microsoft.com/office/powerpoint/2010/main" xmlns="" val="3076682771"/>
              </p:ext>
            </p:extLst>
          </p:nvPr>
        </p:nvGraphicFramePr>
        <p:xfrm>
          <a:off x="-381000" y="2057400"/>
          <a:ext cx="44958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xmlns="" val="1424486504"/>
              </p:ext>
            </p:extLst>
          </p:nvPr>
        </p:nvGraphicFramePr>
        <p:xfrm>
          <a:off x="4191000" y="2057400"/>
          <a:ext cx="53340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70096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p:txBody>
          <a:bodyPr/>
          <a:lstStyle/>
          <a:p>
            <a:endParaRPr lang="id-ID"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533400"/>
            <a:ext cx="8305799" cy="59435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61723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66800" y="685800"/>
            <a:ext cx="7391400" cy="5562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0908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t-IT" sz="800" dirty="0" smtClean="0"/>
              <a:t>.</a:t>
            </a:r>
            <a:endParaRPr lang="id-ID" sz="800"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419600" y="228600"/>
            <a:ext cx="4495800"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228600"/>
            <a:ext cx="3276600"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2900" y="3505200"/>
            <a:ext cx="3581400"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19600" y="3733800"/>
            <a:ext cx="4419600"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05465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pic>
        <p:nvPicPr>
          <p:cNvPr id="30723"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48200" y="167640"/>
            <a:ext cx="4038600" cy="3566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152400"/>
            <a:ext cx="4191000" cy="3581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 y="4038600"/>
            <a:ext cx="4038600" cy="2590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24400" y="4069080"/>
            <a:ext cx="3962400" cy="2560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08713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a:bodyPr>
          <a:lstStyle/>
          <a:p>
            <a:pPr algn="just"/>
            <a:r>
              <a:rPr lang="it-IT" sz="2400" dirty="0" smtClean="0"/>
              <a:t>Seperti yg sy utarakan sebelumnya, tema besar ini tak bisa dideskripsikan hanya dalam beberapa kalimat dan dalam waktu beberapa menit!</a:t>
            </a:r>
            <a:endParaRPr lang="id-ID" sz="2400" dirty="0"/>
          </a:p>
        </p:txBody>
      </p:sp>
      <p:sp>
        <p:nvSpPr>
          <p:cNvPr id="3" name="Content Placeholder 2"/>
          <p:cNvSpPr>
            <a:spLocks noGrp="1"/>
          </p:cNvSpPr>
          <p:nvPr>
            <p:ph idx="1"/>
          </p:nvPr>
        </p:nvSpPr>
        <p:spPr>
          <a:xfrm>
            <a:off x="152400" y="1600200"/>
            <a:ext cx="8839200" cy="4953000"/>
          </a:xfrm>
        </p:spPr>
        <p:txBody>
          <a:bodyPr>
            <a:normAutofit fontScale="92500"/>
          </a:bodyPr>
          <a:lstStyle/>
          <a:p>
            <a:pPr marL="0" indent="0">
              <a:buNone/>
            </a:pPr>
            <a:r>
              <a:rPr lang="it-IT" dirty="0" smtClean="0"/>
              <a:t>Karena itu untuk membantu anda  dengan cepat mendalami tema ini bisa  baca, misalnya:</a:t>
            </a:r>
          </a:p>
          <a:p>
            <a:pPr marL="514350" indent="-514350">
              <a:buAutoNum type="arabicPeriod"/>
            </a:pPr>
            <a:r>
              <a:rPr lang="it-IT" dirty="0" smtClean="0">
                <a:latin typeface="Times New Roman" panose="02020603050405020304" pitchFamily="18" charset="0"/>
                <a:cs typeface="Times New Roman" panose="02020603050405020304" pitchFamily="18" charset="0"/>
              </a:rPr>
              <a:t>Jebadu Alex, </a:t>
            </a:r>
            <a:r>
              <a:rPr lang="it-IT" dirty="0">
                <a:latin typeface="Times New Roman" panose="02020603050405020304" pitchFamily="18" charset="0"/>
                <a:cs typeface="Times New Roman" panose="02020603050405020304" pitchFamily="18" charset="0"/>
              </a:rPr>
              <a:t>«</a:t>
            </a:r>
            <a:r>
              <a:rPr lang="it-IT" b="1" dirty="0">
                <a:latin typeface="Times New Roman" panose="02020603050405020304" pitchFamily="18" charset="0"/>
                <a:cs typeface="Times New Roman" panose="02020603050405020304" pitchFamily="18" charset="0"/>
              </a:rPr>
              <a:t>Relasi Pertambangan, Kekejaman Neoliberalisme dan Ilusi Pertumbuhan Ekonomi»</a:t>
            </a:r>
            <a:r>
              <a:rPr lang="it-IT" dirty="0">
                <a:latin typeface="Times New Roman" panose="02020603050405020304" pitchFamily="18" charset="0"/>
                <a:cs typeface="Times New Roman" panose="02020603050405020304" pitchFamily="18" charset="0"/>
              </a:rPr>
              <a:t> dalam Richard Rahmat (ed), </a:t>
            </a:r>
            <a:r>
              <a:rPr lang="it-IT" b="1" i="1" dirty="0">
                <a:latin typeface="Times New Roman" panose="02020603050405020304" pitchFamily="18" charset="0"/>
                <a:cs typeface="Times New Roman" panose="02020603050405020304" pitchFamily="18" charset="0"/>
              </a:rPr>
              <a:t>Gereja Itu Politis </a:t>
            </a:r>
            <a:r>
              <a:rPr lang="it-IT" dirty="0">
                <a:latin typeface="Times New Roman" panose="02020603050405020304" pitchFamily="18" charset="0"/>
                <a:cs typeface="Times New Roman" panose="02020603050405020304" pitchFamily="18" charset="0"/>
              </a:rPr>
              <a:t>(Jakarta: JPIC OFM Indonesia, 2012), hal. 159-193</a:t>
            </a:r>
            <a:r>
              <a:rPr lang="it-IT" dirty="0" smtClean="0">
                <a:latin typeface="Times New Roman" panose="02020603050405020304" pitchFamily="18" charset="0"/>
                <a:cs typeface="Times New Roman" panose="02020603050405020304" pitchFamily="18" charset="0"/>
              </a:rPr>
              <a:t>.</a:t>
            </a:r>
          </a:p>
          <a:p>
            <a:pPr marL="514350" indent="-514350">
              <a:buAutoNum type="arabicPeriod"/>
            </a:pPr>
            <a:r>
              <a:rPr lang="it-IT" dirty="0" smtClean="0">
                <a:latin typeface="Times New Roman" panose="02020603050405020304" pitchFamily="18" charset="0"/>
                <a:cs typeface="Times New Roman" panose="02020603050405020304" pitchFamily="18" charset="0"/>
              </a:rPr>
              <a:t>Jebadu Alex, «</a:t>
            </a:r>
            <a:r>
              <a:rPr lang="it-IT" b="1" dirty="0" smtClean="0">
                <a:latin typeface="Times New Roman" panose="02020603050405020304" pitchFamily="18" charset="0"/>
                <a:cs typeface="Times New Roman" panose="02020603050405020304" pitchFamily="18" charset="0"/>
              </a:rPr>
              <a:t>Mengendus Kejahatan Korporasi Transnasional  sejak Era Sukarno Hinggal Otonomi Daer</a:t>
            </a:r>
            <a:r>
              <a:rPr lang="it-IT" dirty="0" smtClean="0">
                <a:latin typeface="Times New Roman" panose="02020603050405020304" pitchFamily="18" charset="0"/>
                <a:cs typeface="Times New Roman" panose="02020603050405020304" pitchFamily="18" charset="0"/>
              </a:rPr>
              <a:t>ah» dalam  </a:t>
            </a:r>
            <a:r>
              <a:rPr lang="it-IT" b="1" i="1" dirty="0" smtClean="0">
                <a:latin typeface="Times New Roman" panose="02020603050405020304" pitchFamily="18" charset="0"/>
                <a:cs typeface="Times New Roman" panose="02020603050405020304" pitchFamily="18" charset="0"/>
              </a:rPr>
              <a:t>Vox</a:t>
            </a:r>
            <a:r>
              <a:rPr lang="it-IT" i="1" dirty="0" smtClean="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Seri 60/01/2015 hal. 93-126.</a:t>
            </a:r>
          </a:p>
          <a:p>
            <a:pPr marL="0" indent="0">
              <a:buNone/>
            </a:pPr>
            <a:endParaRPr lang="it-IT" dirty="0">
              <a:latin typeface="Times New Roman" panose="02020603050405020304" pitchFamily="18" charset="0"/>
              <a:cs typeface="Times New Roman" panose="02020603050405020304" pitchFamily="18" charset="0"/>
            </a:endParaRPr>
          </a:p>
          <a:p>
            <a:pPr marL="514350" indent="-514350">
              <a:buAutoNum type="arabicPeriod"/>
            </a:pPr>
            <a:endParaRPr lang="it-IT" dirty="0" smtClean="0"/>
          </a:p>
        </p:txBody>
      </p:sp>
    </p:spTree>
    <p:extLst>
      <p:ext uri="{BB962C8B-B14F-4D97-AF65-F5344CB8AC3E}">
        <p14:creationId xmlns:p14="http://schemas.microsoft.com/office/powerpoint/2010/main" xmlns="" val="721837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990600"/>
            <a:ext cx="3008313" cy="1162050"/>
          </a:xfrm>
        </p:spPr>
        <p:txBody>
          <a:bodyPr/>
          <a:lstStyle/>
          <a:p>
            <a:r>
              <a:rPr lang="it-IT" dirty="0" smtClean="0"/>
              <a:t>.</a:t>
            </a:r>
            <a:endParaRPr lang="id-ID" dirty="0"/>
          </a:p>
        </p:txBody>
      </p:sp>
      <p:sp>
        <p:nvSpPr>
          <p:cNvPr id="3" name="Content Placeholder 2"/>
          <p:cNvSpPr>
            <a:spLocks noGrp="1"/>
          </p:cNvSpPr>
          <p:nvPr>
            <p:ph idx="1"/>
          </p:nvPr>
        </p:nvSpPr>
        <p:spPr>
          <a:xfrm>
            <a:off x="5029200" y="1219200"/>
            <a:ext cx="3962400" cy="4419600"/>
          </a:xfrm>
        </p:spPr>
        <p:txBody>
          <a:bodyPr/>
          <a:lstStyle/>
          <a:p>
            <a:pPr marL="0" indent="0" algn="ctr">
              <a:buNone/>
            </a:pPr>
            <a:endParaRPr lang="it-IT" dirty="0" smtClean="0"/>
          </a:p>
          <a:p>
            <a:pPr marL="0" indent="0" algn="ctr">
              <a:buNone/>
            </a:pPr>
            <a:r>
              <a:rPr lang="it-IT" dirty="0" smtClean="0"/>
              <a:t>Awalil Risky &amp; Nasyith Majidi, </a:t>
            </a:r>
            <a:r>
              <a:rPr lang="it-IT" b="1" i="1" dirty="0" smtClean="0"/>
              <a:t>Neoliberalisme Mencengkram Indonesia  </a:t>
            </a:r>
            <a:r>
              <a:rPr lang="it-IT" dirty="0" smtClean="0"/>
              <a:t>(E-Publisher 2008).</a:t>
            </a:r>
            <a:endParaRPr lang="id-ID" dirty="0"/>
          </a:p>
        </p:txBody>
      </p:sp>
      <p:sp>
        <p:nvSpPr>
          <p:cNvPr id="4" name="Text Placeholder 3"/>
          <p:cNvSpPr>
            <a:spLocks noGrp="1"/>
          </p:cNvSpPr>
          <p:nvPr>
            <p:ph type="body" sz="half" idx="2"/>
          </p:nvPr>
        </p:nvSpPr>
        <p:spPr/>
        <p:txBody>
          <a:bodyPr/>
          <a:lstStyle/>
          <a:p>
            <a:endParaRPr lang="id-ID"/>
          </a:p>
        </p:txBody>
      </p:sp>
      <p:graphicFrame>
        <p:nvGraphicFramePr>
          <p:cNvPr id="5" name="Object 4"/>
          <p:cNvGraphicFramePr>
            <a:graphicFrameLocks noChangeAspect="1"/>
          </p:cNvGraphicFramePr>
          <p:nvPr>
            <p:extLst>
              <p:ext uri="{D42A27DB-BD31-4B8C-83A1-F6EECF244321}">
                <p14:modId xmlns:p14="http://schemas.microsoft.com/office/powerpoint/2010/main" xmlns="" val="1019371171"/>
              </p:ext>
            </p:extLst>
          </p:nvPr>
        </p:nvGraphicFramePr>
        <p:xfrm>
          <a:off x="457200" y="609600"/>
          <a:ext cx="4419600" cy="5638800"/>
        </p:xfrm>
        <a:graphic>
          <a:graphicData uri="http://schemas.openxmlformats.org/presentationml/2006/ole">
            <p:oleObj spid="_x0000_s2068" name="Acrobat Document" r:id="rId3" imgW="3638533" imgH="5648090" progId="">
              <p:embed/>
            </p:oleObj>
          </a:graphicData>
        </a:graphic>
      </p:graphicFrame>
    </p:spTree>
    <p:extLst>
      <p:ext uri="{BB962C8B-B14F-4D97-AF65-F5344CB8AC3E}">
        <p14:creationId xmlns:p14="http://schemas.microsoft.com/office/powerpoint/2010/main" xmlns="" val="1789875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609600"/>
            <a:ext cx="4876800" cy="5334000"/>
          </a:xfrm>
        </p:spPr>
        <p:txBody>
          <a:bodyPr>
            <a:noAutofit/>
          </a:bodyPr>
          <a:lstStyle/>
          <a:p>
            <a:pPr algn="ctr"/>
            <a:r>
              <a:rPr lang="it-IT" sz="4400" dirty="0" smtClean="0"/>
              <a:t/>
            </a:r>
            <a:br>
              <a:rPr lang="it-IT" sz="4400" dirty="0" smtClean="0"/>
            </a:br>
            <a:r>
              <a:rPr lang="it-IT" sz="4400" dirty="0"/>
              <a:t/>
            </a:r>
            <a:br>
              <a:rPr lang="it-IT" sz="4400" dirty="0"/>
            </a:br>
            <a:r>
              <a:rPr lang="it-IT" sz="4400" dirty="0" smtClean="0"/>
              <a:t/>
            </a:r>
            <a:br>
              <a:rPr lang="it-IT" sz="4400" dirty="0" smtClean="0"/>
            </a:br>
            <a:r>
              <a:rPr lang="it-IT" sz="3200" dirty="0" smtClean="0"/>
              <a:t>Naomi Klein</a:t>
            </a:r>
            <a:br>
              <a:rPr lang="it-IT" sz="3200" dirty="0" smtClean="0"/>
            </a:br>
            <a:r>
              <a:rPr lang="it-IT" sz="3200" i="1" dirty="0" smtClean="0"/>
              <a:t>The Shock Doctrine: The Rise of Disaster Capitalism </a:t>
            </a:r>
            <a:r>
              <a:rPr lang="it-IT" sz="3200" dirty="0" smtClean="0"/>
              <a:t>(New York, 2008)</a:t>
            </a:r>
            <a:endParaRPr lang="id-ID" sz="3200" dirty="0"/>
          </a:p>
        </p:txBody>
      </p:sp>
      <p:pic>
        <p:nvPicPr>
          <p:cNvPr id="1026" name="Picture 2" descr="C:\Users\Alexander Jebadu\00 BUKU YG SDH DIBELI\Favorites\Desktop\buk naomi klein.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0"/>
            <a:ext cx="3886200" cy="3962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half" idx="2"/>
          </p:nvPr>
        </p:nvSpPr>
        <p:spPr>
          <a:xfrm>
            <a:off x="1524000" y="2286000"/>
            <a:ext cx="1371600" cy="3624263"/>
          </a:xfrm>
        </p:spPr>
        <p:txBody>
          <a:bodyPr/>
          <a:lstStyle/>
          <a:p>
            <a:r>
              <a:rPr lang="it-IT" dirty="0" smtClean="0"/>
              <a:t>The </a:t>
            </a:r>
            <a:endParaRPr lang="id-ID" dirty="0"/>
          </a:p>
        </p:txBody>
      </p:sp>
      <p:pic>
        <p:nvPicPr>
          <p:cNvPr id="1027" name="Picture 3" descr="C:\Users\Alexander Jebadu\00 BUKU YG SDH DIBELI\Favorites\Desktop\51zpju9-rmL._SL90_RO5,1,174,177,178,255,255,255,15_AA115_.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1219200"/>
            <a:ext cx="4267200"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4945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Autofit/>
          </a:bodyPr>
          <a:lstStyle/>
          <a:p>
            <a:r>
              <a:rPr lang="it-IT" sz="3600" dirty="0" smtClean="0"/>
              <a:t>Prof. Haa-Jon Chang, </a:t>
            </a:r>
            <a:r>
              <a:rPr lang="it-IT" sz="3600" b="1" i="1" dirty="0" smtClean="0"/>
              <a:t>Bad Samaritans: The Myth of Free Trade and the Secret History of Capitalism </a:t>
            </a:r>
            <a:r>
              <a:rPr lang="it-IT" sz="3600" dirty="0" smtClean="0"/>
              <a:t>(2008)</a:t>
            </a:r>
            <a:endParaRPr lang="id-ID" sz="3600" dirty="0"/>
          </a:p>
        </p:txBody>
      </p:sp>
      <p:sp>
        <p:nvSpPr>
          <p:cNvPr id="3" name="Content Placeholder 2"/>
          <p:cNvSpPr>
            <a:spLocks noGrp="1"/>
          </p:cNvSpPr>
          <p:nvPr>
            <p:ph sz="half" idx="1"/>
          </p:nvPr>
        </p:nvSpPr>
        <p:spPr>
          <a:xfrm>
            <a:off x="457200" y="2057400"/>
            <a:ext cx="4038600" cy="4068763"/>
          </a:xfrm>
        </p:spPr>
        <p:txBody>
          <a:bodyPr/>
          <a:lstStyle/>
          <a:p>
            <a:endParaRPr lang="id-ID" dirty="0"/>
          </a:p>
        </p:txBody>
      </p:sp>
      <p:sp>
        <p:nvSpPr>
          <p:cNvPr id="4" name="Content Placeholder 3"/>
          <p:cNvSpPr>
            <a:spLocks noGrp="1"/>
          </p:cNvSpPr>
          <p:nvPr>
            <p:ph sz="half" idx="2"/>
          </p:nvPr>
        </p:nvSpPr>
        <p:spPr>
          <a:xfrm>
            <a:off x="4648200" y="2057400"/>
            <a:ext cx="4038600" cy="4068763"/>
          </a:xfrm>
        </p:spPr>
        <p:txBody>
          <a:bodyPr>
            <a:normAutofit/>
          </a:bodyPr>
          <a:lstStyle/>
          <a:p>
            <a:pPr marL="0" indent="0">
              <a:buNone/>
            </a:pPr>
            <a:r>
              <a:rPr lang="it-IT" sz="800" dirty="0" smtClean="0"/>
              <a:t>.</a:t>
            </a:r>
            <a:endParaRPr lang="id-ID"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057400"/>
            <a:ext cx="419100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6800" y="2057400"/>
            <a:ext cx="320040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456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a:xfrm>
            <a:off x="502920" y="685800"/>
            <a:ext cx="8183880" cy="5181600"/>
          </a:xfrm>
        </p:spPr>
        <p:txBody>
          <a:bodyPr>
            <a:normAutofit fontScale="62500" lnSpcReduction="20000"/>
          </a:bodyPr>
          <a:lstStyle/>
          <a:p>
            <a:r>
              <a:rPr lang="it-IT" dirty="0" smtClean="0"/>
              <a:t> </a:t>
            </a:r>
            <a:r>
              <a:rPr lang="it-IT" spc="300" dirty="0"/>
              <a:t>Tema ini sangat besar dan </a:t>
            </a:r>
            <a:r>
              <a:rPr lang="it-IT" spc="300" dirty="0" smtClean="0"/>
              <a:t>kompleks....!</a:t>
            </a:r>
          </a:p>
          <a:p>
            <a:pPr marL="0" indent="0">
              <a:buNone/>
            </a:pPr>
            <a:endParaRPr lang="it-IT" spc="300" dirty="0" smtClean="0"/>
          </a:p>
          <a:p>
            <a:r>
              <a:rPr lang="it-IT" spc="300" dirty="0"/>
              <a:t> </a:t>
            </a:r>
            <a:r>
              <a:rPr lang="it-IT" spc="300" dirty="0" smtClean="0"/>
              <a:t>&amp; karena </a:t>
            </a:r>
            <a:r>
              <a:rPr lang="it-IT" spc="300" dirty="0"/>
              <a:t>itu saya </a:t>
            </a:r>
            <a:r>
              <a:rPr lang="it-IT" spc="300" dirty="0" smtClean="0"/>
              <a:t>tdk </a:t>
            </a:r>
            <a:r>
              <a:rPr lang="it-IT" spc="300" dirty="0"/>
              <a:t>bisa menguraikannya </a:t>
            </a:r>
            <a:r>
              <a:rPr lang="it-IT" spc="300" dirty="0" smtClean="0"/>
              <a:t>hanya </a:t>
            </a:r>
            <a:r>
              <a:rPr lang="it-IT" spc="300" dirty="0"/>
              <a:t>dalam beberapa </a:t>
            </a:r>
            <a:r>
              <a:rPr lang="it-IT" spc="300" dirty="0" smtClean="0"/>
              <a:t>menit saja!</a:t>
            </a:r>
          </a:p>
          <a:p>
            <a:pPr marL="0" indent="0">
              <a:buNone/>
            </a:pPr>
            <a:endParaRPr lang="it-IT" spc="300" dirty="0" smtClean="0"/>
          </a:p>
          <a:p>
            <a:r>
              <a:rPr lang="it-IT" spc="300" dirty="0" smtClean="0"/>
              <a:t>Lebih dari itu, dengan tema ini kita sebenarnya sudah masuk ke dalam ranah POLITIK EKONOMI INTERNATIONAL &amp; ia belum pernah menjadi bagian dari paket studi kita di STFK yg berpusat pada studi ttg TUHAN  (Teologi) yg didukung oleh studi ilmu-ilmu sosial:  sosiologi, antropologi, kebudayaan, agama-agama lain, psikologi etc.</a:t>
            </a:r>
          </a:p>
          <a:p>
            <a:endParaRPr lang="it-IT" spc="300" dirty="0" smtClean="0"/>
          </a:p>
          <a:p>
            <a:r>
              <a:rPr lang="it-IT" spc="300" dirty="0" smtClean="0"/>
              <a:t>POLITIK EKONOMI belum masuk hitungan kita!</a:t>
            </a:r>
          </a:p>
          <a:p>
            <a:endParaRPr lang="it-IT" spc="300" dirty="0" smtClean="0"/>
          </a:p>
          <a:p>
            <a:r>
              <a:rPr lang="it-IT" spc="300" dirty="0" smtClean="0"/>
              <a:t>POLITIK  EKONOMI BELUM menjadi bagian pergumulan akademis kita dalam rangka mendukung karya pemakluman nilai-nilai Injil seperti kasih,  kebenaran, keadilan, persaudaraan, solidaritas &amp; kekeluargaan.</a:t>
            </a:r>
            <a:endParaRPr lang="id-ID" spc="300" dirty="0"/>
          </a:p>
        </p:txBody>
      </p:sp>
    </p:spTree>
    <p:extLst>
      <p:ext uri="{BB962C8B-B14F-4D97-AF65-F5344CB8AC3E}">
        <p14:creationId xmlns:p14="http://schemas.microsoft.com/office/powerpoint/2010/main" xmlns="" val="938648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it-IT" dirty="0" smtClean="0"/>
              <a:t>Indonesia sdh kehilangan kedaulatan ekonomi!</a:t>
            </a:r>
            <a:endParaRPr lang="id-ID" dirty="0"/>
          </a:p>
        </p:txBody>
      </p:sp>
      <p:sp>
        <p:nvSpPr>
          <p:cNvPr id="3" name="Content Placeholder 2"/>
          <p:cNvSpPr>
            <a:spLocks noGrp="1"/>
          </p:cNvSpPr>
          <p:nvPr>
            <p:ph idx="1"/>
          </p:nvPr>
        </p:nvSpPr>
        <p:spPr>
          <a:xfrm>
            <a:off x="228600" y="1295400"/>
            <a:ext cx="8763000" cy="5181600"/>
          </a:xfrm>
        </p:spPr>
        <p:txBody>
          <a:bodyPr>
            <a:normAutofit fontScale="92500" lnSpcReduction="20000"/>
          </a:bodyPr>
          <a:lstStyle/>
          <a:p>
            <a:r>
              <a:rPr lang="it-IT" dirty="0" smtClean="0"/>
              <a:t>Hingga hari ini Indonesia sesungguhnya termasuk salah 1 negara sesungguhnya sudah kehilangan kedaulatan ekonomi karena tidak sanggup membayar utang luar negeri yang dipinjam dengan hidden agenda sejak akhir tahun 1960an.</a:t>
            </a:r>
          </a:p>
          <a:p>
            <a:r>
              <a:rPr lang="it-IT" dirty="0" smtClean="0"/>
              <a:t>Karena tidak sanggup membayar utang LN, maka Indonesia dipaksa menerima ekonomi pasar bebas (neoliberal economic system).</a:t>
            </a:r>
          </a:p>
          <a:p>
            <a:r>
              <a:rPr lang="it-IT" dirty="0" smtClean="0"/>
              <a:t>Indonesia harus membuka rahim buminya untuk diexploitasi secara bebas oleh korporasi-korporasi dari negara-negara  kreditor (negara2 industri sebagai pemegang saham terbesar di Bank Dunia dan IMF!)</a:t>
            </a:r>
            <a:endParaRPr lang="id-ID" dirty="0"/>
          </a:p>
        </p:txBody>
      </p:sp>
      <p:sp>
        <p:nvSpPr>
          <p:cNvPr id="4" name="Oval 3"/>
          <p:cNvSpPr/>
          <p:nvPr/>
        </p:nvSpPr>
        <p:spPr>
          <a:xfrm>
            <a:off x="228600" y="1371600"/>
            <a:ext cx="8305800" cy="5334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sz="2400" dirty="0" smtClean="0"/>
              <a:t>Para Pengeritik  EP Bebas:  </a:t>
            </a:r>
          </a:p>
          <a:p>
            <a:pPr algn="ctr"/>
            <a:r>
              <a:rPr lang="it-IT" sz="2400" dirty="0" smtClean="0">
                <a:solidFill>
                  <a:srgbClr val="FFFF00"/>
                </a:solidFill>
              </a:rPr>
              <a:t>PASAR BEBAS ADALAH STRATEGI NEGARA-NEGARA KREDITOR/INDUSTRI    UNTUK MEMAKSA NEGARA-NEGARA DEBITOR MEMBUKA ASET-ASET EKONOMI (KEKAYAANAN ALAM) MEREKA SELUAS-LUASNYA AGAR KORPORASI-KORPORASI MEREKA BISA DENGAN BEBAS MENGEKSPLOITASI KEKAYAAN ALAM NEGARA-NEGARA YANG SUDAH DIIKAT LEBIH DAHULU DENGAN UTANG LN SEJAK AKHIR TAHUN 1960AN!</a:t>
            </a:r>
            <a:endParaRPr lang="id-ID" sz="2400" dirty="0">
              <a:solidFill>
                <a:srgbClr val="FFFF00"/>
              </a:solidFill>
            </a:endParaRPr>
          </a:p>
        </p:txBody>
      </p:sp>
    </p:spTree>
    <p:extLst>
      <p:ext uri="{BB962C8B-B14F-4D97-AF65-F5344CB8AC3E}">
        <p14:creationId xmlns:p14="http://schemas.microsoft.com/office/powerpoint/2010/main" xmlns="" val="370280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a:xfrm>
            <a:off x="533400" y="1143000"/>
            <a:ext cx="8229600" cy="4525963"/>
          </a:xfrm>
        </p:spPr>
        <p:txBody>
          <a:bodyPr>
            <a:normAutofit/>
          </a:bodyPr>
          <a:lstStyle/>
          <a:p>
            <a:pPr marL="0" indent="0">
              <a:buNone/>
            </a:pPr>
            <a:r>
              <a:rPr lang="it-IT" sz="800" dirty="0" smtClean="0"/>
              <a:t>.</a:t>
            </a:r>
            <a:endParaRPr lang="id-ID" sz="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685800"/>
            <a:ext cx="8839200" cy="5791199"/>
          </a:xfrm>
          <a:prstGeom prst="rect">
            <a:avLst/>
          </a:prstGeom>
          <a:ln/>
        </p:spPr>
        <p:style>
          <a:lnRef idx="1">
            <a:schemeClr val="accent2"/>
          </a:lnRef>
          <a:fillRef idx="2">
            <a:schemeClr val="accent2"/>
          </a:fillRef>
          <a:effectRef idx="1">
            <a:schemeClr val="accent2"/>
          </a:effectRef>
          <a:fontRef idx="minor">
            <a:schemeClr val="dk1"/>
          </a:fontRef>
        </p:style>
      </p:pic>
      <p:sp>
        <p:nvSpPr>
          <p:cNvPr id="4" name="Oval 3"/>
          <p:cNvSpPr/>
          <p:nvPr/>
        </p:nvSpPr>
        <p:spPr>
          <a:xfrm>
            <a:off x="1600200" y="1143000"/>
            <a:ext cx="5257800" cy="32004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sz="2000" dirty="0" smtClean="0"/>
              <a:t>Hinggal April 2015 total utang LN Indonesia</a:t>
            </a:r>
            <a:r>
              <a:rPr lang="it-IT" sz="2000" b="1" dirty="0" smtClean="0">
                <a:solidFill>
                  <a:srgbClr val="FFFF00"/>
                </a:solidFill>
              </a:rPr>
              <a:t>: Rp4.003 trilliun</a:t>
            </a:r>
          </a:p>
          <a:p>
            <a:pPr algn="ctr"/>
            <a:endParaRPr lang="it-IT" sz="2000" dirty="0"/>
          </a:p>
          <a:p>
            <a:pPr algn="ctr"/>
            <a:r>
              <a:rPr lang="it-IT" sz="2000" dirty="0" smtClean="0"/>
              <a:t>Dibagi kepada 240 juta jiwa rakyat Indonesia saat</a:t>
            </a:r>
          </a:p>
          <a:p>
            <a:pPr algn="ctr"/>
            <a:r>
              <a:rPr lang="it-IT" sz="2000" dirty="0" smtClean="0"/>
              <a:t>= </a:t>
            </a:r>
            <a:r>
              <a:rPr lang="it-IT" sz="2000" b="1" dirty="0" smtClean="0">
                <a:solidFill>
                  <a:srgbClr val="FFFF00"/>
                </a:solidFill>
              </a:rPr>
              <a:t>Rp 11.000.000  </a:t>
            </a:r>
            <a:r>
              <a:rPr lang="it-IT" sz="2000" dirty="0" smtClean="0"/>
              <a:t>per  orang Indonesia</a:t>
            </a:r>
            <a:endParaRPr lang="id-ID" sz="2000" dirty="0"/>
          </a:p>
        </p:txBody>
      </p:sp>
    </p:spTree>
    <p:extLst>
      <p:ext uri="{BB962C8B-B14F-4D97-AF65-F5344CB8AC3E}">
        <p14:creationId xmlns:p14="http://schemas.microsoft.com/office/powerpoint/2010/main" xmlns="" val="209764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it-IT" dirty="0" smtClean="0"/>
              <a:t>Menurut data dari Paris Club....</a:t>
            </a:r>
            <a:endParaRPr lang="id-ID" dirty="0"/>
          </a:p>
        </p:txBody>
      </p:sp>
      <p:sp>
        <p:nvSpPr>
          <p:cNvPr id="3" name="Content Placeholder 2"/>
          <p:cNvSpPr>
            <a:spLocks noGrp="1"/>
          </p:cNvSpPr>
          <p:nvPr>
            <p:ph idx="1"/>
          </p:nvPr>
        </p:nvSpPr>
        <p:spPr>
          <a:xfrm>
            <a:off x="152400" y="1600200"/>
            <a:ext cx="8839200" cy="5181600"/>
          </a:xfrm>
        </p:spPr>
        <p:style>
          <a:lnRef idx="0">
            <a:schemeClr val="accent2"/>
          </a:lnRef>
          <a:fillRef idx="3">
            <a:schemeClr val="accent2"/>
          </a:fillRef>
          <a:effectRef idx="3">
            <a:schemeClr val="accent2"/>
          </a:effectRef>
          <a:fontRef idx="minor">
            <a:schemeClr val="lt1"/>
          </a:fontRef>
        </p:style>
        <p:txBody>
          <a:bodyPr>
            <a:normAutofit/>
          </a:bodyPr>
          <a:lstStyle/>
          <a:p>
            <a:r>
              <a:rPr lang="it-IT" dirty="0" smtClean="0"/>
              <a:t>Total </a:t>
            </a:r>
            <a:r>
              <a:rPr lang="it-IT" dirty="0"/>
              <a:t>utang publik eksternal yang Indonesia harus bayar kepada Australia, Austria, Belgia, Kanada, Denmark, Finlandia, Perancis, Jerman, Italia, Jepang, Korea Selatan, Belanda, Norwegia, Spanyol, Swedia, Swiss, Inggris, Amerika Serikat hingga </a:t>
            </a:r>
            <a:r>
              <a:rPr lang="it-IT" b="1" dirty="0">
                <a:solidFill>
                  <a:srgbClr val="FFFF00"/>
                </a:solidFill>
              </a:rPr>
              <a:t>tgl 12 April 2002 </a:t>
            </a:r>
            <a:r>
              <a:rPr lang="it-IT" dirty="0"/>
              <a:t>adalah </a:t>
            </a:r>
            <a:r>
              <a:rPr lang="it-IT" b="1" dirty="0">
                <a:solidFill>
                  <a:srgbClr val="FFFF00"/>
                </a:solidFill>
              </a:rPr>
              <a:t>US$75,900 miliar</a:t>
            </a:r>
            <a:r>
              <a:rPr lang="it-IT" dirty="0"/>
              <a:t>, namun total yang bisa dibayar hanya sebesar </a:t>
            </a:r>
            <a:r>
              <a:rPr lang="it-IT" b="1" dirty="0">
                <a:solidFill>
                  <a:srgbClr val="FFFF00"/>
                </a:solidFill>
              </a:rPr>
              <a:t>US$5,473 miliar</a:t>
            </a:r>
            <a:r>
              <a:rPr lang="it-IT" dirty="0"/>
              <a:t> dan pada </a:t>
            </a:r>
            <a:r>
              <a:rPr lang="it-IT" b="1" dirty="0">
                <a:solidFill>
                  <a:srgbClr val="FFFF00"/>
                </a:solidFill>
              </a:rPr>
              <a:t>10 Mei 2005 </a:t>
            </a:r>
            <a:r>
              <a:rPr lang="it-IT" dirty="0"/>
              <a:t>total utang publik eksternal Indonesia adalah US$137 miliar seperti  terlihat pada gambar 1.2</a:t>
            </a:r>
            <a:endParaRPr lang="id-ID" dirty="0"/>
          </a:p>
        </p:txBody>
      </p:sp>
    </p:spTree>
    <p:extLst>
      <p:ext uri="{BB962C8B-B14F-4D97-AF65-F5344CB8AC3E}">
        <p14:creationId xmlns:p14="http://schemas.microsoft.com/office/powerpoint/2010/main" xmlns="" val="1226851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p:txBody>
          <a:bodyPr>
            <a:normAutofit/>
          </a:bodyPr>
          <a:lstStyle/>
          <a:p>
            <a:pPr marL="0" indent="0">
              <a:buNone/>
            </a:pPr>
            <a:r>
              <a:rPr lang="it-IT" sz="800" dirty="0" smtClean="0"/>
              <a:t>.</a:t>
            </a:r>
            <a:endParaRPr lang="id-ID"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304800"/>
            <a:ext cx="8839200" cy="6172200"/>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xmlns="" val="1744474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i="1" dirty="0" smtClean="0"/>
              <a:t>Richard Peet, </a:t>
            </a:r>
            <a:r>
              <a:rPr lang="it-IT" b="1" i="1" dirty="0" smtClean="0"/>
              <a:t>Unholy </a:t>
            </a:r>
            <a:r>
              <a:rPr lang="it-IT" b="1" i="1" dirty="0"/>
              <a:t>Trinity: The IMF, the World Bank and </a:t>
            </a:r>
            <a:r>
              <a:rPr lang="it-IT" b="1" i="1" dirty="0" smtClean="0"/>
              <a:t>WTO </a:t>
            </a:r>
            <a:r>
              <a:rPr lang="it-IT" i="1" dirty="0" smtClean="0"/>
              <a:t>(2010)</a:t>
            </a:r>
            <a:endParaRPr lang="id-ID" dirty="0"/>
          </a:p>
        </p:txBody>
      </p:sp>
      <p:sp>
        <p:nvSpPr>
          <p:cNvPr id="3" name="Content Placeholder 2"/>
          <p:cNvSpPr>
            <a:spLocks noGrp="1"/>
          </p:cNvSpPr>
          <p:nvPr>
            <p:ph sz="half" idx="1"/>
          </p:nvPr>
        </p:nvSpPr>
        <p:spPr/>
        <p:txBody>
          <a:bodyPr>
            <a:normAutofit/>
          </a:bodyPr>
          <a:lstStyle/>
          <a:p>
            <a:pPr marL="0" indent="0">
              <a:buNone/>
            </a:pPr>
            <a:r>
              <a:rPr lang="it-IT" sz="800" dirty="0" smtClean="0"/>
              <a:t>.</a:t>
            </a:r>
            <a:endParaRPr lang="id-ID" sz="800" dirty="0"/>
          </a:p>
        </p:txBody>
      </p:sp>
      <p:sp>
        <p:nvSpPr>
          <p:cNvPr id="4" name="Content Placeholder 3"/>
          <p:cNvSpPr>
            <a:spLocks noGrp="1"/>
          </p:cNvSpPr>
          <p:nvPr>
            <p:ph sz="half" idx="2"/>
          </p:nvPr>
        </p:nvSpPr>
        <p:spPr>
          <a:xfrm>
            <a:off x="4724400" y="1981201"/>
            <a:ext cx="4038600" cy="4267200"/>
          </a:xfrm>
        </p:spPr>
        <p:txBody>
          <a:bodyPr>
            <a:normAutofit/>
          </a:bodyPr>
          <a:lstStyle/>
          <a:p>
            <a:pPr marL="0" indent="0">
              <a:buNone/>
            </a:pPr>
            <a:r>
              <a:rPr lang="it-IT" sz="800" dirty="0" smtClean="0"/>
              <a:t>.</a:t>
            </a:r>
            <a:endParaRPr lang="id-ID" sz="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600200"/>
            <a:ext cx="35052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0" y="2438400"/>
            <a:ext cx="3581400"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09462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265238"/>
          </a:xfrm>
        </p:spPr>
        <p:txBody>
          <a:bodyPr>
            <a:normAutofit fontScale="90000"/>
          </a:bodyPr>
          <a:lstStyle/>
          <a:p>
            <a:r>
              <a:rPr lang="it-IT" sz="3100" dirty="0" smtClean="0"/>
              <a:t>Harry Glasbeek, </a:t>
            </a:r>
            <a:r>
              <a:rPr lang="it-IT" sz="3100" b="1" i="1" dirty="0" smtClean="0"/>
              <a:t>Wealth by Stealth: Corporate Crime, Corporate Law and the Perversion of Democracy (Toronton, 2002</a:t>
            </a:r>
            <a:r>
              <a:rPr lang="it-IT" b="1" i="1" dirty="0" smtClean="0"/>
              <a:t>) </a:t>
            </a:r>
            <a:endParaRPr lang="id-ID" b="1" i="1" dirty="0"/>
          </a:p>
        </p:txBody>
      </p:sp>
      <p:sp>
        <p:nvSpPr>
          <p:cNvPr id="3" name="Content Placeholder 2"/>
          <p:cNvSpPr>
            <a:spLocks noGrp="1"/>
          </p:cNvSpPr>
          <p:nvPr>
            <p:ph sz="half" idx="1"/>
          </p:nvPr>
        </p:nvSpPr>
        <p:spPr>
          <a:xfrm>
            <a:off x="914400" y="2514600"/>
            <a:ext cx="3048000" cy="3611563"/>
          </a:xfrm>
        </p:spPr>
        <p:txBody>
          <a:bodyPr/>
          <a:lstStyle/>
          <a:p>
            <a:endParaRPr lang="id-ID" dirty="0"/>
          </a:p>
        </p:txBody>
      </p:sp>
      <p:sp>
        <p:nvSpPr>
          <p:cNvPr id="4" name="Content Placeholder 3"/>
          <p:cNvSpPr>
            <a:spLocks noGrp="1"/>
          </p:cNvSpPr>
          <p:nvPr>
            <p:ph sz="half" idx="2"/>
          </p:nvPr>
        </p:nvSpPr>
        <p:spPr>
          <a:xfrm>
            <a:off x="5105400" y="2743199"/>
            <a:ext cx="3048000" cy="2743201"/>
          </a:xfrm>
        </p:spPr>
        <p:txBody>
          <a:bodyPr/>
          <a:lstStyle/>
          <a:p>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2362200"/>
            <a:ext cx="4038600" cy="388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369820"/>
            <a:ext cx="3886200" cy="38785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37246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447800"/>
          </a:xfrm>
        </p:spPr>
        <p:txBody>
          <a:bodyPr>
            <a:normAutofit/>
          </a:bodyPr>
          <a:lstStyle/>
          <a:p>
            <a:r>
              <a:rPr lang="it-IT" sz="3600" spc="-300" dirty="0" smtClean="0"/>
              <a:t>Prof. Dr. Noreena Hertz, </a:t>
            </a:r>
            <a:r>
              <a:rPr lang="it-IT" sz="3600" b="1" i="1" spc="-300" dirty="0" smtClean="0"/>
              <a:t>The Silent Takeover: Global Capitalism and the Death of Democracy</a:t>
            </a:r>
            <a:r>
              <a:rPr lang="it-IT" sz="3600" b="1" spc="-300" dirty="0" smtClean="0"/>
              <a:t> </a:t>
            </a:r>
            <a:r>
              <a:rPr lang="it-IT" sz="3600" spc="-300" dirty="0" smtClean="0"/>
              <a:t>(London, 2002) </a:t>
            </a:r>
            <a:endParaRPr lang="id-ID" sz="3600" spc="-300" dirty="0"/>
          </a:p>
        </p:txBody>
      </p:sp>
      <p:pic>
        <p:nvPicPr>
          <p:cNvPr id="6148" name="Picture 4"/>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81000" y="1981200"/>
            <a:ext cx="3810000" cy="4495800"/>
          </a:xfrm>
          <a:prstGeom prst="rect">
            <a:avLst/>
          </a:prstGeom>
          <a:solidFill>
            <a:schemeClr val="accent2"/>
          </a:solidFill>
          <a:ln w="9525">
            <a:solidFill>
              <a:schemeClr val="tx1"/>
            </a:solidFill>
            <a:miter lim="800000"/>
            <a:headEnd/>
            <a:tailEnd/>
          </a:ln>
        </p:spPr>
      </p:pic>
      <p:sp>
        <p:nvSpPr>
          <p:cNvPr id="5" name="Content Placeholder 4"/>
          <p:cNvSpPr>
            <a:spLocks noGrp="1"/>
          </p:cNvSpPr>
          <p:nvPr>
            <p:ph sz="half" idx="2"/>
          </p:nvPr>
        </p:nvSpPr>
        <p:spPr>
          <a:xfrm>
            <a:off x="5334000" y="2819400"/>
            <a:ext cx="1971675" cy="3306763"/>
          </a:xfrm>
        </p:spPr>
        <p:txBody>
          <a:bodyPr>
            <a:normAutofit/>
          </a:bodyPr>
          <a:lstStyle/>
          <a:p>
            <a:pPr marL="0" indent="0">
              <a:buNone/>
            </a:pPr>
            <a:r>
              <a:rPr lang="it-IT" sz="800" dirty="0" smtClean="0"/>
              <a:t>.</a:t>
            </a:r>
            <a:endParaRPr lang="id-ID" sz="8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1981200"/>
            <a:ext cx="32004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54750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8200" cy="434022"/>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457200" y="609600"/>
            <a:ext cx="8229600" cy="6019800"/>
          </a:xfrm>
        </p:spPr>
        <p:txBody>
          <a:bodyPr>
            <a:normAutofit fontScale="92500" lnSpcReduction="10000"/>
          </a:bodyPr>
          <a:lstStyle/>
          <a:p>
            <a:pPr marL="0" indent="0">
              <a:buNone/>
            </a:pPr>
            <a:endParaRPr lang="it-IT" dirty="0" smtClean="0"/>
          </a:p>
          <a:p>
            <a:pPr marL="0" indent="0">
              <a:buNone/>
            </a:pPr>
            <a:r>
              <a:rPr lang="it-IT" dirty="0" smtClean="0"/>
              <a:t>Apa yang saya paparkan secara garis besar ini telah menjadi sebuah pergumulan akademis sayadengan judul:</a:t>
            </a:r>
          </a:p>
          <a:p>
            <a:pPr marL="0" indent="0">
              <a:buNone/>
            </a:pPr>
            <a:r>
              <a:rPr lang="it-IT" dirty="0" smtClean="0"/>
              <a:t> </a:t>
            </a:r>
          </a:p>
          <a:p>
            <a:pPr marL="0" indent="0" algn="ctr">
              <a:buNone/>
            </a:pPr>
            <a:r>
              <a:rPr lang="it-IT" sz="2800" b="1" dirty="0" smtClean="0"/>
              <a:t>THE IMPACT OF ECOLOGICAL EXPLOITATION</a:t>
            </a:r>
          </a:p>
          <a:p>
            <a:pPr marL="0" indent="0" algn="ctr">
              <a:buNone/>
            </a:pPr>
            <a:r>
              <a:rPr lang="it-IT" sz="2800" b="1" dirty="0" smtClean="0"/>
              <a:t> ON PEOPLE AND NATURE: </a:t>
            </a:r>
          </a:p>
          <a:p>
            <a:pPr marL="0" indent="0" algn="ctr">
              <a:buNone/>
            </a:pPr>
            <a:r>
              <a:rPr lang="it-IT" sz="2800" b="1" dirty="0" smtClean="0"/>
              <a:t>A MISSIOLOGICAL INVESTIGATION  </a:t>
            </a:r>
          </a:p>
          <a:p>
            <a:pPr marL="0" indent="0" algn="ctr">
              <a:buNone/>
            </a:pPr>
            <a:r>
              <a:rPr lang="it-IT" sz="2800" b="1" dirty="0" smtClean="0"/>
              <a:t>WITH A CASE STUDY IN FLORES ISLAND-INDONESIA </a:t>
            </a:r>
          </a:p>
          <a:p>
            <a:pPr marL="0" indent="0" algn="ctr">
              <a:buNone/>
            </a:pPr>
            <a:endParaRPr lang="it-IT" sz="2800" b="1" dirty="0" smtClean="0"/>
          </a:p>
          <a:p>
            <a:pPr marL="0" indent="0" algn="just">
              <a:buNone/>
            </a:pPr>
            <a:r>
              <a:rPr lang="it-IT" sz="2800" b="1" dirty="0" smtClean="0"/>
              <a:t>Terdiri atas 510 halaman, denggan jara 1 ½ spasi, dibagi atas 3 bagian, 6 bab utama, Introduksi Umum dan Kesimpulan Umum.  Dan Paper yg sudah dibagikan kepada anda adalah introduksi umum dari disertasi.</a:t>
            </a:r>
            <a:endParaRPr lang="it-IT" sz="2800" b="1" dirty="0"/>
          </a:p>
        </p:txBody>
      </p:sp>
    </p:spTree>
    <p:extLst>
      <p:ext uri="{BB962C8B-B14F-4D97-AF65-F5344CB8AC3E}">
        <p14:creationId xmlns:p14="http://schemas.microsoft.com/office/powerpoint/2010/main" xmlns="" val="3050619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6200" cy="563562"/>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152400" y="533400"/>
            <a:ext cx="8763000" cy="6172200"/>
          </a:xfrm>
        </p:spPr>
        <p:txBody>
          <a:bodyPr>
            <a:normAutofit fontScale="77500" lnSpcReduction="20000"/>
          </a:bodyPr>
          <a:lstStyle/>
          <a:p>
            <a:r>
              <a:rPr lang="it-IT" dirty="0"/>
              <a:t>Dalam riset akademis ini kami antara lain menemukan bahwa chaos ekonomi dan politik yang menimpa negara-negara berkembang termasuk Indonesia hingga </a:t>
            </a:r>
            <a:r>
              <a:rPr lang="it-IT" dirty="0" smtClean="0"/>
              <a:t>saat, termasuk di dalamnya INDUSTRI PERTAMBANGAN YG BERMASALAH DI FLORES atau NTT pada umumnya  </a:t>
            </a:r>
            <a:r>
              <a:rPr lang="it-IT" dirty="0"/>
              <a:t>tidak dapat dimengerti dengan baik tanpa mempelajari  </a:t>
            </a:r>
            <a:r>
              <a:rPr lang="it-IT" b="1" dirty="0"/>
              <a:t>protagonists utamanya </a:t>
            </a:r>
            <a:r>
              <a:rPr lang="it-IT" dirty="0"/>
              <a:t>– yaitu </a:t>
            </a:r>
            <a:r>
              <a:rPr lang="it-IT" b="1" i="1" dirty="0"/>
              <a:t>regim ekonomi neoliberal</a:t>
            </a:r>
            <a:r>
              <a:rPr lang="it-IT" dirty="0"/>
              <a:t> atau ekonomi pasar bebas </a:t>
            </a:r>
            <a:r>
              <a:rPr lang="it-IT" b="1" dirty="0"/>
              <a:t>dan </a:t>
            </a:r>
            <a:r>
              <a:rPr lang="it-IT" b="1" i="1" dirty="0"/>
              <a:t>korporasi transnasional</a:t>
            </a:r>
            <a:r>
              <a:rPr lang="it-IT" b="1" dirty="0"/>
              <a:t> </a:t>
            </a:r>
            <a:r>
              <a:rPr lang="it-IT" dirty="0"/>
              <a:t>sebagai eksekutornya. </a:t>
            </a:r>
            <a:endParaRPr lang="it-IT" dirty="0" smtClean="0"/>
          </a:p>
          <a:p>
            <a:r>
              <a:rPr lang="it-IT" dirty="0" smtClean="0"/>
              <a:t>Regim </a:t>
            </a:r>
            <a:r>
              <a:rPr lang="it-IT" dirty="0"/>
              <a:t>ekonomi neoliberal sesungguhnya mengancam menghancurkan segala-galanya: </a:t>
            </a:r>
            <a:r>
              <a:rPr lang="it-IT" b="1" dirty="0"/>
              <a:t>peradaban manusia </a:t>
            </a:r>
            <a:r>
              <a:rPr lang="it-IT" dirty="0"/>
              <a:t>(</a:t>
            </a:r>
            <a:r>
              <a:rPr lang="it-IT" i="1" dirty="0"/>
              <a:t>human civilization</a:t>
            </a:r>
            <a:r>
              <a:rPr lang="it-IT" dirty="0"/>
              <a:t>), </a:t>
            </a:r>
            <a:r>
              <a:rPr lang="it-IT" b="1" dirty="0"/>
              <a:t>martabat manusia </a:t>
            </a:r>
            <a:r>
              <a:rPr lang="it-IT" dirty="0"/>
              <a:t>(</a:t>
            </a:r>
            <a:r>
              <a:rPr lang="it-IT" i="1" dirty="0"/>
              <a:t>the dignity of human person</a:t>
            </a:r>
            <a:r>
              <a:rPr lang="it-IT" dirty="0"/>
              <a:t>), </a:t>
            </a:r>
            <a:r>
              <a:rPr lang="it-IT" b="1" dirty="0"/>
              <a:t>lingkungan hidup sebagai tempat manusia bergantung secara mutlak </a:t>
            </a:r>
            <a:r>
              <a:rPr lang="it-IT" dirty="0"/>
              <a:t>(</a:t>
            </a:r>
            <a:r>
              <a:rPr lang="it-IT" i="1" dirty="0"/>
              <a:t>environment</a:t>
            </a:r>
            <a:r>
              <a:rPr lang="it-IT" b="1" dirty="0"/>
              <a:t>), pemerintahan kerakyatan</a:t>
            </a:r>
            <a:r>
              <a:rPr lang="it-IT" dirty="0"/>
              <a:t> (</a:t>
            </a:r>
            <a:r>
              <a:rPr lang="it-IT" i="1" dirty="0"/>
              <a:t>democracy</a:t>
            </a:r>
            <a:r>
              <a:rPr lang="it-IT" dirty="0"/>
              <a:t>) dan </a:t>
            </a:r>
            <a:r>
              <a:rPr lang="it-IT" b="1" dirty="0"/>
              <a:t>kedaulatan negara </a:t>
            </a:r>
            <a:r>
              <a:rPr lang="it-IT" dirty="0"/>
              <a:t>(</a:t>
            </a:r>
            <a:r>
              <a:rPr lang="it-IT" i="1" dirty="0"/>
              <a:t>state</a:t>
            </a:r>
            <a:r>
              <a:rPr lang="it-IT" dirty="0"/>
              <a:t> </a:t>
            </a:r>
            <a:r>
              <a:rPr lang="it-IT" i="1" dirty="0"/>
              <a:t>sovreignty</a:t>
            </a:r>
            <a:r>
              <a:rPr lang="it-IT" dirty="0"/>
              <a:t>). </a:t>
            </a:r>
            <a:endParaRPr lang="it-IT" dirty="0" smtClean="0"/>
          </a:p>
          <a:p>
            <a:r>
              <a:rPr lang="it-IT" dirty="0" smtClean="0"/>
              <a:t>Ekonomi </a:t>
            </a:r>
            <a:r>
              <a:rPr lang="it-IT" dirty="0"/>
              <a:t>neoliberal sesungguhnya dirancang hanya untuk menguntungkan segelintir orang yang sudah kaya, tapi merusakkan hidup mayoritas masyarakat miskin secara global.</a:t>
            </a:r>
            <a:endParaRPr lang="id-ID" dirty="0"/>
          </a:p>
        </p:txBody>
      </p:sp>
    </p:spTree>
    <p:extLst>
      <p:ext uri="{BB962C8B-B14F-4D97-AF65-F5344CB8AC3E}">
        <p14:creationId xmlns:p14="http://schemas.microsoft.com/office/powerpoint/2010/main" xmlns="" val="1451595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457200" cy="350520"/>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152400" y="228600"/>
            <a:ext cx="8763000" cy="6324600"/>
          </a:xfrm>
        </p:spPr>
        <p:txBody>
          <a:bodyPr>
            <a:normAutofit fontScale="92500" lnSpcReduction="10000"/>
          </a:bodyPr>
          <a:lstStyle/>
          <a:p>
            <a:r>
              <a:rPr lang="it-IT" b="1" dirty="0"/>
              <a:t>Pelaku utamanya </a:t>
            </a:r>
            <a:r>
              <a:rPr lang="it-IT" dirty="0"/>
              <a:t>adalah segelintir orang superkaya darinegara G7 dan negara-negara industri maju lainnya. </a:t>
            </a:r>
            <a:endParaRPr lang="it-IT" dirty="0" smtClean="0"/>
          </a:p>
          <a:p>
            <a:r>
              <a:rPr lang="it-IT" b="1" dirty="0" smtClean="0"/>
              <a:t>Instrumen</a:t>
            </a:r>
            <a:r>
              <a:rPr lang="it-IT" dirty="0" smtClean="0"/>
              <a:t> </a:t>
            </a:r>
            <a:r>
              <a:rPr lang="it-IT" dirty="0"/>
              <a:t>yang mereka pakai adalah lembaga-lembaga keuangan international (</a:t>
            </a:r>
            <a:r>
              <a:rPr lang="it-IT" b="1" dirty="0"/>
              <a:t>Bank Dunia, IMF</a:t>
            </a:r>
            <a:r>
              <a:rPr lang="it-IT" dirty="0"/>
              <a:t>) dan </a:t>
            </a:r>
            <a:r>
              <a:rPr lang="it-IT" b="1" dirty="0"/>
              <a:t>WTO.</a:t>
            </a:r>
            <a:r>
              <a:rPr lang="it-IT" dirty="0"/>
              <a:t> </a:t>
            </a:r>
            <a:endParaRPr lang="it-IT" dirty="0" smtClean="0"/>
          </a:p>
          <a:p>
            <a:r>
              <a:rPr lang="it-IT" b="1" dirty="0" smtClean="0"/>
              <a:t>Eksekutornya </a:t>
            </a:r>
            <a:r>
              <a:rPr lang="it-IT" dirty="0"/>
              <a:t>adalah perusahaan-perusahaan transnasion (TNCs). </a:t>
            </a:r>
            <a:r>
              <a:rPr lang="it-IT" dirty="0" smtClean="0"/>
              <a:t>I</a:t>
            </a:r>
          </a:p>
          <a:p>
            <a:r>
              <a:rPr lang="it-IT" dirty="0" smtClean="0"/>
              <a:t>Ini </a:t>
            </a:r>
            <a:r>
              <a:rPr lang="it-IT" dirty="0"/>
              <a:t>jelas merupakan sebuah neokolonialisme yang masif dan terstruktur, tapi cara kerjasnya halus, licik, tak kentara, dan tak kelihatan (</a:t>
            </a:r>
            <a:r>
              <a:rPr lang="it-IT" i="1" dirty="0"/>
              <a:t>invisible</a:t>
            </a:r>
            <a:r>
              <a:rPr lang="it-IT" dirty="0"/>
              <a:t>) karena ia masuk melalui sebuah perdagangan dengan menggunakan sejumlah topeng teori ekonomi dengan bendera kebebasan yang illusive. </a:t>
            </a:r>
            <a:endParaRPr lang="id-ID" dirty="0"/>
          </a:p>
          <a:p>
            <a:endParaRPr lang="id-ID" dirty="0"/>
          </a:p>
        </p:txBody>
      </p:sp>
    </p:spTree>
    <p:extLst>
      <p:ext uri="{BB962C8B-B14F-4D97-AF65-F5344CB8AC3E}">
        <p14:creationId xmlns:p14="http://schemas.microsoft.com/office/powerpoint/2010/main" xmlns="" val="3797326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943600"/>
            <a:ext cx="8183880" cy="304800"/>
          </a:xfrm>
        </p:spPr>
        <p:txBody>
          <a:bodyPr>
            <a:normAutofit/>
          </a:bodyPr>
          <a:lstStyle/>
          <a:p>
            <a:r>
              <a:rPr lang="it-IT" sz="800" dirty="0" smtClean="0"/>
              <a:t>.</a:t>
            </a:r>
            <a:endParaRPr lang="id-ID" sz="800" dirty="0"/>
          </a:p>
        </p:txBody>
      </p:sp>
      <p:sp>
        <p:nvSpPr>
          <p:cNvPr id="3" name="Content Placeholder 2"/>
          <p:cNvSpPr>
            <a:spLocks noGrp="1"/>
          </p:cNvSpPr>
          <p:nvPr>
            <p:ph idx="1"/>
          </p:nvPr>
        </p:nvSpPr>
        <p:spPr>
          <a:xfrm>
            <a:off x="609600" y="762000"/>
            <a:ext cx="8183880" cy="5260848"/>
          </a:xfrm>
        </p:spPr>
        <p:txBody>
          <a:bodyPr>
            <a:normAutofit fontScale="85000" lnSpcReduction="20000"/>
          </a:bodyPr>
          <a:lstStyle/>
          <a:p>
            <a:r>
              <a:rPr lang="it-IT" b="1" spc="300" dirty="0" smtClean="0">
                <a:solidFill>
                  <a:schemeClr val="accent1"/>
                </a:solidFill>
              </a:rPr>
              <a:t>Sementara dalam kenyataan konkret sehari-hari di seluruh dunia, termasuk di seluruh Indonesia, hingga di sudut-sudut daerah pedesaan di NTT, hampir semua krisis </a:t>
            </a:r>
            <a:r>
              <a:rPr lang="it-IT" b="1" spc="300" dirty="0" smtClean="0">
                <a:solidFill>
                  <a:srgbClr val="FF0000"/>
                </a:solidFill>
              </a:rPr>
              <a:t>(</a:t>
            </a:r>
            <a:r>
              <a:rPr lang="it-IT" b="1" spc="300" dirty="0" smtClean="0">
                <a:solidFill>
                  <a:srgbClr val="7030A0"/>
                </a:solidFill>
              </a:rPr>
              <a:t>kemanusiaan, politik, ekonomi, pembangunan yg mandek &amp; tak adil, politik uang, jual beli partai, bongkar pasang koalisi partai politik, human trafficking, degradasi lingkungan, tambang bermasalah etc</a:t>
            </a:r>
            <a:r>
              <a:rPr lang="it-IT" b="1" spc="300" dirty="0" smtClean="0">
                <a:solidFill>
                  <a:srgbClr val="FF0000"/>
                </a:solidFill>
              </a:rPr>
              <a:t>)</a:t>
            </a:r>
            <a:r>
              <a:rPr lang="it-IT" spc="300" dirty="0" smtClean="0"/>
              <a:t> </a:t>
            </a:r>
            <a:r>
              <a:rPr lang="it-IT" b="1" spc="300" dirty="0" smtClean="0">
                <a:solidFill>
                  <a:schemeClr val="accent1"/>
                </a:solidFill>
              </a:rPr>
              <a:t>disebabkan oleh sebuah sistem ekonomi yang kejam, tidak adil, tidak manusiawi, tidak demokratis, tidak ramah lingkungan etc.</a:t>
            </a:r>
            <a:endParaRPr lang="id-ID" b="1" spc="300" dirty="0">
              <a:solidFill>
                <a:schemeClr val="accent1"/>
              </a:solidFill>
            </a:endParaRPr>
          </a:p>
        </p:txBody>
      </p:sp>
      <p:sp>
        <p:nvSpPr>
          <p:cNvPr id="4" name="Oval 3"/>
          <p:cNvSpPr/>
          <p:nvPr/>
        </p:nvSpPr>
        <p:spPr>
          <a:xfrm>
            <a:off x="1295400" y="4191000"/>
            <a:ext cx="6934200" cy="388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dirty="0" smtClean="0"/>
              <a:t>Namanya:</a:t>
            </a:r>
          </a:p>
          <a:p>
            <a:pPr algn="ctr"/>
            <a:endParaRPr lang="it-IT" dirty="0" smtClean="0"/>
          </a:p>
          <a:p>
            <a:pPr algn="ctr"/>
            <a:r>
              <a:rPr lang="it-IT" sz="2800" dirty="0" smtClean="0"/>
              <a:t>NEOLIBERALISME!</a:t>
            </a:r>
          </a:p>
          <a:p>
            <a:pPr algn="ctr"/>
            <a:endParaRPr lang="it-IT" sz="2800" dirty="0"/>
          </a:p>
          <a:p>
            <a:pPr algn="ctr"/>
            <a:r>
              <a:rPr lang="it-IT" sz="2800" dirty="0" smtClean="0"/>
              <a:t>atau</a:t>
            </a:r>
          </a:p>
          <a:p>
            <a:pPr algn="ctr"/>
            <a:endParaRPr lang="it-IT" sz="2800" dirty="0" smtClean="0"/>
          </a:p>
          <a:p>
            <a:pPr algn="ctr"/>
            <a:r>
              <a:rPr lang="it-IT" sz="2800" dirty="0" smtClean="0"/>
              <a:t>EKONOMI NEOLIBERAL</a:t>
            </a:r>
            <a:r>
              <a:rPr lang="it-IT" sz="3600" dirty="0" smtClean="0"/>
              <a:t>! </a:t>
            </a:r>
          </a:p>
          <a:p>
            <a:pPr algn="ctr"/>
            <a:endParaRPr lang="id-ID" dirty="0"/>
          </a:p>
        </p:txBody>
      </p:sp>
    </p:spTree>
    <p:extLst>
      <p:ext uri="{BB962C8B-B14F-4D97-AF65-F5344CB8AC3E}">
        <p14:creationId xmlns:p14="http://schemas.microsoft.com/office/powerpoint/2010/main" xmlns="" val="49688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
            <a:ext cx="685800" cy="434340"/>
          </a:xfrm>
        </p:spPr>
        <p:txBody>
          <a:bodyPr>
            <a:normAutofit/>
          </a:bodyPr>
          <a:lstStyle/>
          <a:p>
            <a:r>
              <a:rPr lang="it-IT" sz="800" dirty="0" smtClean="0"/>
              <a:t>.</a:t>
            </a:r>
            <a:endParaRPr lang="id-ID" sz="800" dirty="0"/>
          </a:p>
        </p:txBody>
      </p:sp>
      <p:sp>
        <p:nvSpPr>
          <p:cNvPr id="3" name="Content Placeholder 2"/>
          <p:cNvSpPr>
            <a:spLocks noGrp="1"/>
          </p:cNvSpPr>
          <p:nvPr>
            <p:ph idx="1"/>
          </p:nvPr>
        </p:nvSpPr>
        <p:spPr>
          <a:xfrm>
            <a:off x="457200" y="609600"/>
            <a:ext cx="8382000" cy="5791200"/>
          </a:xfrm>
        </p:spPr>
        <p:txBody>
          <a:bodyPr>
            <a:normAutofit fontScale="92500" lnSpcReduction="10000"/>
          </a:bodyPr>
          <a:lstStyle/>
          <a:p>
            <a:pPr algn="just">
              <a:lnSpc>
                <a:spcPct val="115000"/>
              </a:lnSpc>
              <a:spcAft>
                <a:spcPts val="0"/>
              </a:spcAft>
            </a:pPr>
            <a:r>
              <a:rPr lang="it-IT" dirty="0">
                <a:latin typeface="Times New Roman"/>
                <a:ea typeface="Calibri"/>
                <a:cs typeface="Times New Roman"/>
              </a:rPr>
              <a:t>Setelah mati suri sejak tahun 1945, ekonomi kapitalis liberal telah diam-diam kembali berkuasa sejak tahun 1980an dan 1995 ke atas, yang diikuti krisis ekonommi </a:t>
            </a:r>
            <a:r>
              <a:rPr lang="it-IT" dirty="0" smtClean="0">
                <a:latin typeface="Times New Roman"/>
                <a:ea typeface="Calibri"/>
                <a:cs typeface="Times New Roman"/>
              </a:rPr>
              <a:t>Asia tahun 1996, </a:t>
            </a:r>
            <a:r>
              <a:rPr lang="it-IT" dirty="0">
                <a:latin typeface="Times New Roman"/>
                <a:ea typeface="Calibri"/>
                <a:cs typeface="Times New Roman"/>
              </a:rPr>
              <a:t>tragedi  1998 di Indonesia yang berbuntut dengan lengsernya penguasa Orde Baru, reformasi politik dan tata kepemerintahan Indonesia dari sentralisasi ke desentralisasi atau otonomi daerah. </a:t>
            </a:r>
            <a:endParaRPr lang="it-IT" dirty="0" smtClean="0">
              <a:latin typeface="Times New Roman"/>
              <a:ea typeface="Calibri"/>
              <a:cs typeface="Times New Roman"/>
            </a:endParaRPr>
          </a:p>
          <a:p>
            <a:pPr algn="just">
              <a:lnSpc>
                <a:spcPct val="115000"/>
              </a:lnSpc>
              <a:spcAft>
                <a:spcPts val="0"/>
              </a:spcAft>
            </a:pPr>
            <a:r>
              <a:rPr lang="it-IT" dirty="0" smtClean="0">
                <a:latin typeface="Times New Roman"/>
                <a:ea typeface="Calibri"/>
                <a:cs typeface="Times New Roman"/>
              </a:rPr>
              <a:t>Macam-macam </a:t>
            </a:r>
            <a:r>
              <a:rPr lang="it-IT" dirty="0">
                <a:latin typeface="Times New Roman"/>
                <a:ea typeface="Calibri"/>
                <a:cs typeface="Times New Roman"/>
              </a:rPr>
              <a:t>perubahan telah dibuat, tapi krisis ekonomi, politik, pilpres, pileg dan pilkada tetap </a:t>
            </a:r>
            <a:r>
              <a:rPr lang="it-IT" dirty="0" smtClean="0">
                <a:latin typeface="Times New Roman"/>
                <a:ea typeface="Calibri"/>
                <a:cs typeface="Times New Roman"/>
              </a:rPr>
              <a:t> </a:t>
            </a:r>
            <a:r>
              <a:rPr lang="it-IT" dirty="0">
                <a:latin typeface="Times New Roman"/>
                <a:ea typeface="Calibri"/>
                <a:cs typeface="Times New Roman"/>
              </a:rPr>
              <a:t>tak kunjung berakhir.</a:t>
            </a:r>
            <a:endParaRPr lang="id-ID" sz="2800" dirty="0">
              <a:ea typeface="Calibri"/>
              <a:cs typeface="Times New Roman"/>
            </a:endParaRPr>
          </a:p>
        </p:txBody>
      </p:sp>
    </p:spTree>
    <p:extLst>
      <p:ext uri="{BB962C8B-B14F-4D97-AF65-F5344CB8AC3E}">
        <p14:creationId xmlns:p14="http://schemas.microsoft.com/office/powerpoint/2010/main" xmlns="" val="755413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81000" cy="1189038"/>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152400" y="304800"/>
            <a:ext cx="8839200" cy="6324600"/>
          </a:xfrm>
        </p:spPr>
        <p:txBody>
          <a:bodyPr>
            <a:normAutofit fontScale="92500" lnSpcReduction="10000"/>
          </a:bodyPr>
          <a:lstStyle/>
          <a:p>
            <a:r>
              <a:rPr lang="it-IT" dirty="0">
                <a:latin typeface="Times New Roman"/>
                <a:ea typeface="Calibri"/>
              </a:rPr>
              <a:t>Dari perspektif iman Kristiani, tantangan sistem ekonomi neoliberal menuntut sebuah tanggapan profetis yang membebaskan dari Gereja dalam kerjasama dengan agama-agama lain dan semua orang yang berkehendak baik. </a:t>
            </a:r>
            <a:endParaRPr lang="it-IT" dirty="0" smtClean="0">
              <a:latin typeface="Times New Roman"/>
              <a:ea typeface="Calibri"/>
            </a:endParaRPr>
          </a:p>
          <a:p>
            <a:pPr algn="just"/>
            <a:r>
              <a:rPr lang="it-IT" dirty="0" smtClean="0">
                <a:latin typeface="Times New Roman"/>
                <a:ea typeface="Calibri"/>
              </a:rPr>
              <a:t>Melalui studi ini saya berargumentasi </a:t>
            </a:r>
            <a:r>
              <a:rPr lang="it-IT" dirty="0">
                <a:latin typeface="Times New Roman"/>
                <a:ea typeface="Calibri"/>
              </a:rPr>
              <a:t>bahwa  bersikap solider dengan masyarakat petani desa di Pulau Flores dan di daerah-daerah terpencil lainnya di seluruh Indonesia maupun di negara-negera berkembang lainnya yang sedang mempertahankan tanah-tanah pertanian mereka melawan regim ekonomi neoliberal yang saat ini dieksekusikan oleh korporasi-korporasi transnasional </a:t>
            </a:r>
            <a:r>
              <a:rPr lang="it-IT" b="1" dirty="0">
                <a:latin typeface="Times New Roman"/>
                <a:ea typeface="Calibri"/>
              </a:rPr>
              <a:t>merupakan bagian konstitutif dari karya Evangelisazi baru dari Gereja.</a:t>
            </a:r>
            <a:endParaRPr lang="id-ID" b="1" dirty="0"/>
          </a:p>
        </p:txBody>
      </p:sp>
    </p:spTree>
    <p:extLst>
      <p:ext uri="{BB962C8B-B14F-4D97-AF65-F5344CB8AC3E}">
        <p14:creationId xmlns:p14="http://schemas.microsoft.com/office/powerpoint/2010/main" xmlns="" val="1380301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57200" cy="304800"/>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228600" y="228600"/>
            <a:ext cx="8686800" cy="6400800"/>
          </a:xfrm>
        </p:spPr>
        <p:txBody>
          <a:bodyPr>
            <a:normAutofit lnSpcReduction="10000"/>
          </a:bodyPr>
          <a:lstStyle/>
          <a:p>
            <a:r>
              <a:rPr lang="it-IT" dirty="0">
                <a:latin typeface="Times New Roman"/>
                <a:ea typeface="Calibri"/>
              </a:rPr>
              <a:t>Sistem ekonomi neoliberal pada dasarnya bertentangan dengan Injil, melawan kasih, melawan kemanusiaan, melawan negara, melawan demokrasi, merusakkan peradaban manusia dan planet bumi </a:t>
            </a:r>
            <a:r>
              <a:rPr lang="it-IT" dirty="0" smtClean="0">
                <a:latin typeface="Times New Roman"/>
                <a:ea typeface="Calibri"/>
              </a:rPr>
              <a:t>.</a:t>
            </a:r>
          </a:p>
          <a:p>
            <a:r>
              <a:rPr lang="it-IT" dirty="0"/>
              <a:t>Gereja Katolik sendiri melalui Ajaran Sosialnya sesungguhnya sudah memberikan sebuah awasan kepada masyarakat dunia pada  tahun 1961 (</a:t>
            </a:r>
            <a:r>
              <a:rPr lang="it-IT" i="1" dirty="0"/>
              <a:t>Mater et Magistra</a:t>
            </a:r>
            <a:r>
              <a:rPr lang="it-IT" dirty="0"/>
              <a:t>) dan tahun 1965 (</a:t>
            </a:r>
            <a:r>
              <a:rPr lang="it-IT" i="1" dirty="0"/>
              <a:t>Populorum Prgre</a:t>
            </a:r>
            <a:r>
              <a:rPr lang="it-IT" dirty="0"/>
              <a:t>ssio) tentang sejumlah aspek tak adil dari kapitalisme liberal yang sekarang ini telah mengancam nasib seluruh umat manusia dan planet bumi sebagai rumahnya bersama. </a:t>
            </a:r>
            <a:endParaRPr lang="id-ID" dirty="0"/>
          </a:p>
        </p:txBody>
      </p:sp>
    </p:spTree>
    <p:extLst>
      <p:ext uri="{BB962C8B-B14F-4D97-AF65-F5344CB8AC3E}">
        <p14:creationId xmlns:p14="http://schemas.microsoft.com/office/powerpoint/2010/main" xmlns="" val="385561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57200" cy="609600"/>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152400" y="228600"/>
            <a:ext cx="8763000" cy="6477000"/>
          </a:xfrm>
        </p:spPr>
        <p:txBody>
          <a:bodyPr>
            <a:normAutofit/>
          </a:bodyPr>
          <a:lstStyle/>
          <a:p>
            <a:r>
              <a:rPr lang="it-IT" sz="3600" dirty="0"/>
              <a:t>Akan tetapi, menurut observasi </a:t>
            </a:r>
            <a:r>
              <a:rPr lang="it-IT" sz="3600" dirty="0" smtClean="0"/>
              <a:t>saya dalam </a:t>
            </a:r>
            <a:r>
              <a:rPr lang="it-IT" sz="3600" dirty="0"/>
              <a:t>studi ini, kritikan profetis dari </a:t>
            </a:r>
            <a:r>
              <a:rPr lang="it-IT" sz="3600" dirty="0" smtClean="0"/>
              <a:t>ASG </a:t>
            </a:r>
            <a:r>
              <a:rPr lang="it-IT" sz="3600" dirty="0"/>
              <a:t>terhadap kapitalisme liberal sekian sering diungkapkan dalam bahasa-bahasa yang umum dan sulit dicerna oleh kebanyakan orang, termasuk oleh para agen pastoral sendiri yang telah studi teologi dan filsafat </a:t>
            </a:r>
            <a:r>
              <a:rPr lang="it-IT" sz="3600" dirty="0" smtClean="0"/>
              <a:t>sekalipun</a:t>
            </a:r>
          </a:p>
          <a:p>
            <a:r>
              <a:rPr lang="it-IT" sz="3600" dirty="0" smtClean="0"/>
              <a:t>Kami </a:t>
            </a:r>
            <a:r>
              <a:rPr lang="it-IT" sz="3600" dirty="0"/>
              <a:t>yakin, studi kami yang dipresentasikan dalam disertasi ini bisa menutup kekuarangan ini</a:t>
            </a:r>
            <a:r>
              <a:rPr lang="it-IT" dirty="0"/>
              <a:t>.</a:t>
            </a:r>
            <a:endParaRPr lang="id-ID" dirty="0"/>
          </a:p>
        </p:txBody>
      </p:sp>
    </p:spTree>
    <p:extLst>
      <p:ext uri="{BB962C8B-B14F-4D97-AF65-F5344CB8AC3E}">
        <p14:creationId xmlns:p14="http://schemas.microsoft.com/office/powerpoint/2010/main" xmlns="" val="460386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762000" cy="685800"/>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152400" y="609600"/>
            <a:ext cx="8839200" cy="5943600"/>
          </a:xfrm>
        </p:spPr>
        <p:txBody>
          <a:bodyPr>
            <a:noAutofit/>
          </a:bodyPr>
          <a:lstStyle/>
          <a:p>
            <a:r>
              <a:rPr lang="it-IT" sz="3400" dirty="0"/>
              <a:t>Bagi para agen pastoral Gereja Katolik dan semua orang yang berkehendak baik, belajar memahami Ajaran Sosial Gereja mesti berjalan bersamaan dengan belajar memahami sistem dari regim ekonomi neoliberal dewasa ini. </a:t>
            </a:r>
            <a:endParaRPr lang="it-IT" sz="3400" dirty="0" smtClean="0"/>
          </a:p>
          <a:p>
            <a:r>
              <a:rPr lang="it-IT" sz="3400" dirty="0" smtClean="0"/>
              <a:t>Untuk </a:t>
            </a:r>
            <a:r>
              <a:rPr lang="it-IT" sz="3400" dirty="0"/>
              <a:t>memahami Ajaran Sosial Gereja dengan baik, terutama yang berhubungan dengan pembangunan, ekonomi dan politik, maka studi tentang sepak terjang neokapitalisme dewasa ini merupakan suatu keharusan. </a:t>
            </a:r>
            <a:endParaRPr lang="id-ID" sz="3400" dirty="0"/>
          </a:p>
        </p:txBody>
      </p:sp>
    </p:spTree>
    <p:extLst>
      <p:ext uri="{BB962C8B-B14F-4D97-AF65-F5344CB8AC3E}">
        <p14:creationId xmlns:p14="http://schemas.microsoft.com/office/powerpoint/2010/main" xmlns="" val="3503687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it-IT" sz="2800" dirty="0" smtClean="0"/>
              <a:t>14 KESIMPULAN UMUM</a:t>
            </a:r>
            <a:endParaRPr lang="id-ID" sz="2800" dirty="0"/>
          </a:p>
        </p:txBody>
      </p:sp>
      <p:sp>
        <p:nvSpPr>
          <p:cNvPr id="3" name="Content Placeholder 2"/>
          <p:cNvSpPr>
            <a:spLocks noGrp="1"/>
          </p:cNvSpPr>
          <p:nvPr>
            <p:ph idx="1"/>
          </p:nvPr>
        </p:nvSpPr>
        <p:spPr>
          <a:xfrm>
            <a:off x="228600" y="914400"/>
            <a:ext cx="8686800" cy="5562600"/>
          </a:xfrm>
        </p:spPr>
        <p:txBody>
          <a:bodyPr>
            <a:normAutofit fontScale="85000" lnSpcReduction="20000"/>
          </a:bodyPr>
          <a:lstStyle/>
          <a:p>
            <a:pPr marL="514350" indent="-514350">
              <a:buAutoNum type="arabicPeriod"/>
            </a:pPr>
            <a:r>
              <a:rPr lang="en-US" b="1" dirty="0" smtClean="0"/>
              <a:t>The </a:t>
            </a:r>
            <a:r>
              <a:rPr lang="en-US" b="1" dirty="0"/>
              <a:t>Extractive Industry Is Not Business </a:t>
            </a:r>
            <a:r>
              <a:rPr lang="en-US" b="1" i="1" dirty="0"/>
              <a:t>per se</a:t>
            </a:r>
            <a:r>
              <a:rPr lang="en-US" b="1" dirty="0"/>
              <a:t> but a Crime of C</a:t>
            </a:r>
            <a:r>
              <a:rPr lang="id-ID" b="1" dirty="0"/>
              <a:t>o</a:t>
            </a:r>
            <a:r>
              <a:rPr lang="en-US" b="1" dirty="0"/>
              <a:t>r</a:t>
            </a:r>
            <a:r>
              <a:rPr lang="id-ID" b="1" dirty="0"/>
              <a:t>poratocracy </a:t>
            </a:r>
            <a:endParaRPr lang="it-IT" b="1" dirty="0" smtClean="0"/>
          </a:p>
          <a:p>
            <a:pPr marL="0" indent="0" algn="ctr">
              <a:buNone/>
            </a:pPr>
            <a:r>
              <a:rPr lang="en-US" dirty="0"/>
              <a:t>The way the industry has been planned and executed its mining operations is a high level crime that involves </a:t>
            </a:r>
            <a:r>
              <a:rPr lang="en-US" b="1" dirty="0"/>
              <a:t>national and transnational mining corporations</a:t>
            </a:r>
            <a:r>
              <a:rPr lang="en-US" dirty="0"/>
              <a:t> on one hand and </a:t>
            </a:r>
            <a:r>
              <a:rPr lang="en-US" b="1" dirty="0"/>
              <a:t>national and local governments   </a:t>
            </a:r>
            <a:r>
              <a:rPr lang="en-US" dirty="0"/>
              <a:t>on the other. </a:t>
            </a:r>
            <a:endParaRPr lang="en-US" dirty="0" smtClean="0"/>
          </a:p>
          <a:p>
            <a:pPr marL="0" indent="0" algn="ctr">
              <a:buNone/>
            </a:pPr>
            <a:r>
              <a:rPr lang="en-US" dirty="0"/>
              <a:t>To put it bluntly, </a:t>
            </a:r>
            <a:r>
              <a:rPr lang="en-US" b="1" dirty="0"/>
              <a:t>TNCs have acted as ATMs </a:t>
            </a:r>
            <a:r>
              <a:rPr lang="en-US" dirty="0"/>
              <a:t>for Indonesian district governments and politicians to finance their political parties by selling the natural resources found under agricultural arable lands of the rural farming communities. </a:t>
            </a:r>
            <a:endParaRPr lang="en-US" dirty="0" smtClean="0"/>
          </a:p>
          <a:p>
            <a:pPr marL="0" indent="0" algn="ctr">
              <a:buNone/>
            </a:pPr>
            <a:r>
              <a:rPr lang="en-US" dirty="0" smtClean="0"/>
              <a:t>This </a:t>
            </a:r>
            <a:r>
              <a:rPr lang="en-US" dirty="0"/>
              <a:t>is a problem of corporate funding of political parties and election campaigns which are not only a mockery of democratic principles but   also white collar political gambling at the expense of the poor and their environmental life support system. </a:t>
            </a:r>
            <a:endParaRPr lang="id-ID" dirty="0"/>
          </a:p>
          <a:p>
            <a:pPr marL="514350" indent="-514350">
              <a:buAutoNum type="arabicPeriod"/>
            </a:pPr>
            <a:endParaRPr lang="id-ID" dirty="0"/>
          </a:p>
        </p:txBody>
      </p:sp>
    </p:spTree>
    <p:extLst>
      <p:ext uri="{BB962C8B-B14F-4D97-AF65-F5344CB8AC3E}">
        <p14:creationId xmlns:p14="http://schemas.microsoft.com/office/powerpoint/2010/main" xmlns="" val="601074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2900" cy="708660"/>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228600" y="228600"/>
            <a:ext cx="8686800" cy="6400800"/>
          </a:xfrm>
        </p:spPr>
        <p:txBody>
          <a:bodyPr>
            <a:normAutofit lnSpcReduction="10000"/>
          </a:bodyPr>
          <a:lstStyle/>
          <a:p>
            <a:pPr marL="0" indent="0">
              <a:buNone/>
            </a:pPr>
            <a:r>
              <a:rPr lang="en-US" b="1" dirty="0" smtClean="0"/>
              <a:t>2. The </a:t>
            </a:r>
            <a:r>
              <a:rPr lang="en-US" b="1" dirty="0"/>
              <a:t>Extractive Industry Is Part of Global </a:t>
            </a:r>
            <a:r>
              <a:rPr lang="en-US" b="1" dirty="0" smtClean="0"/>
              <a:t>Looting</a:t>
            </a:r>
          </a:p>
          <a:p>
            <a:pPr marL="0" indent="0">
              <a:buNone/>
            </a:pPr>
            <a:endParaRPr lang="en-US" dirty="0"/>
          </a:p>
          <a:p>
            <a:pPr marL="0" indent="0" algn="ctr">
              <a:buNone/>
            </a:pPr>
            <a:r>
              <a:rPr lang="en-US" sz="4000" dirty="0" smtClean="0"/>
              <a:t>This extractive industry is </a:t>
            </a:r>
            <a:r>
              <a:rPr lang="en-US" sz="4000" dirty="0"/>
              <a:t>part of global looting because this fraudulent extractive industry, operated by destroying the livelihood of the rural poor without their blessing, also follows the same pattern in other parts of Indonesia as well as in other developing countries of Asia, Africa and Latin America.</a:t>
            </a:r>
            <a:endParaRPr lang="id-ID" sz="4000" dirty="0"/>
          </a:p>
        </p:txBody>
      </p:sp>
      <p:pic>
        <p:nvPicPr>
          <p:cNvPr id="7170" name="Picture 2" descr="C:\Users\Alexander Jebadu\00 BUKU YG SDH DIBELI\Favorites\Desktop\Michael Klar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762000"/>
            <a:ext cx="6324600"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771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2800" b="1" dirty="0"/>
              <a:t>3. The Extractive Industry Has Not Improved the Economy of Rural Communities </a:t>
            </a:r>
            <a:endParaRPr lang="id-ID" sz="2800" dirty="0"/>
          </a:p>
        </p:txBody>
      </p:sp>
      <p:sp>
        <p:nvSpPr>
          <p:cNvPr id="3" name="Content Placeholder 2"/>
          <p:cNvSpPr>
            <a:spLocks noGrp="1"/>
          </p:cNvSpPr>
          <p:nvPr>
            <p:ph idx="1"/>
          </p:nvPr>
        </p:nvSpPr>
        <p:spPr>
          <a:xfrm>
            <a:off x="152400" y="1600200"/>
            <a:ext cx="8763000" cy="5105400"/>
          </a:xfrm>
        </p:spPr>
        <p:txBody>
          <a:bodyPr/>
          <a:lstStyle/>
          <a:p>
            <a:pPr marL="0" indent="0">
              <a:buNone/>
            </a:pPr>
            <a:r>
              <a:rPr lang="it-IT" dirty="0" smtClean="0"/>
              <a:t>4. </a:t>
            </a:r>
            <a:r>
              <a:rPr lang="en-US" b="1" dirty="0"/>
              <a:t>The Extractive Industry Enriches the Rich but </a:t>
            </a:r>
            <a:r>
              <a:rPr lang="en-US" b="1" dirty="0" smtClean="0"/>
              <a:t> </a:t>
            </a:r>
          </a:p>
          <a:p>
            <a:pPr marL="0" indent="0">
              <a:buNone/>
            </a:pPr>
            <a:r>
              <a:rPr lang="en-US" b="1" dirty="0"/>
              <a:t> </a:t>
            </a:r>
            <a:r>
              <a:rPr lang="en-US" b="1" dirty="0" smtClean="0"/>
              <a:t>    Impoverishes </a:t>
            </a:r>
            <a:r>
              <a:rPr lang="en-US" b="1" dirty="0"/>
              <a:t>the Poor</a:t>
            </a:r>
            <a:r>
              <a:rPr lang="en-US" dirty="0"/>
              <a:t> </a:t>
            </a:r>
            <a:r>
              <a:rPr lang="en-US" dirty="0" smtClean="0"/>
              <a:t>.</a:t>
            </a:r>
          </a:p>
          <a:p>
            <a:pPr marL="0" indent="0">
              <a:buNone/>
            </a:pPr>
            <a:r>
              <a:rPr lang="en-US" dirty="0" smtClean="0"/>
              <a:t>5. </a:t>
            </a:r>
            <a:r>
              <a:rPr lang="en-US" b="1" dirty="0"/>
              <a:t>Extractive Industries Are Operated by </a:t>
            </a:r>
            <a:endParaRPr lang="en-US" b="1" dirty="0" smtClean="0"/>
          </a:p>
          <a:p>
            <a:pPr marL="0" indent="0">
              <a:buNone/>
            </a:pPr>
            <a:r>
              <a:rPr lang="en-US" b="1" dirty="0"/>
              <a:t> </a:t>
            </a:r>
            <a:r>
              <a:rPr lang="en-US" b="1" dirty="0" smtClean="0"/>
              <a:t>   Corporations </a:t>
            </a:r>
            <a:r>
              <a:rPr lang="en-US" b="1" dirty="0"/>
              <a:t>Shielded with Corporate Veil </a:t>
            </a:r>
            <a:endParaRPr lang="en-US" b="1" dirty="0" smtClean="0"/>
          </a:p>
          <a:p>
            <a:pPr marL="0" indent="0">
              <a:buNone/>
            </a:pPr>
            <a:r>
              <a:rPr lang="en-US" b="1" dirty="0" smtClean="0"/>
              <a:t>6. The </a:t>
            </a:r>
            <a:r>
              <a:rPr lang="en-US" b="1" dirty="0"/>
              <a:t>Invasion of TNMCs Has Been Accelerated by </a:t>
            </a:r>
            <a:endParaRPr lang="en-US" b="1" dirty="0" smtClean="0"/>
          </a:p>
          <a:p>
            <a:pPr marL="0" indent="0">
              <a:buNone/>
            </a:pPr>
            <a:r>
              <a:rPr lang="en-US" b="1" i="1" dirty="0"/>
              <a:t> </a:t>
            </a:r>
            <a:r>
              <a:rPr lang="en-US" b="1" i="1" dirty="0" smtClean="0"/>
              <a:t>    </a:t>
            </a:r>
            <a:r>
              <a:rPr lang="id-ID" b="1" i="1" dirty="0" smtClean="0"/>
              <a:t>Laissez-Faire</a:t>
            </a:r>
            <a:r>
              <a:rPr lang="id-ID" b="1" dirty="0" smtClean="0"/>
              <a:t> </a:t>
            </a:r>
            <a:r>
              <a:rPr lang="en-US" b="1" dirty="0"/>
              <a:t>Neo-capitalism</a:t>
            </a:r>
            <a:r>
              <a:rPr lang="en-US" dirty="0"/>
              <a:t> </a:t>
            </a:r>
            <a:endParaRPr lang="en-US" dirty="0" smtClean="0"/>
          </a:p>
          <a:p>
            <a:pPr marL="0" indent="0">
              <a:buNone/>
            </a:pPr>
            <a:r>
              <a:rPr lang="it-IT" b="1" dirty="0" smtClean="0"/>
              <a:t>7. </a:t>
            </a:r>
            <a:r>
              <a:rPr lang="id-ID" b="1" dirty="0" smtClean="0"/>
              <a:t>The </a:t>
            </a:r>
            <a:r>
              <a:rPr lang="id-ID" b="1" dirty="0"/>
              <a:t>Church’s Liberative Mission </a:t>
            </a:r>
            <a:r>
              <a:rPr lang="it-IT" b="1" dirty="0" smtClean="0"/>
              <a:t> </a:t>
            </a:r>
            <a:r>
              <a:rPr lang="id-ID" b="1" dirty="0" smtClean="0"/>
              <a:t>Is </a:t>
            </a:r>
            <a:r>
              <a:rPr lang="id-ID" b="1" dirty="0"/>
              <a:t>a </a:t>
            </a:r>
            <a:r>
              <a:rPr lang="id-ID" b="1" dirty="0" smtClean="0"/>
              <a:t>Continua</a:t>
            </a:r>
            <a:r>
              <a:rPr lang="it-IT" b="1" dirty="0" smtClean="0"/>
              <a:t>-</a:t>
            </a:r>
          </a:p>
          <a:p>
            <a:pPr marL="0" indent="0">
              <a:buNone/>
            </a:pPr>
            <a:r>
              <a:rPr lang="it-IT" b="1" dirty="0"/>
              <a:t> </a:t>
            </a:r>
            <a:r>
              <a:rPr lang="it-IT" b="1" dirty="0" smtClean="0"/>
              <a:t>    </a:t>
            </a:r>
            <a:r>
              <a:rPr lang="id-ID" b="1" dirty="0" smtClean="0"/>
              <a:t>tion </a:t>
            </a:r>
            <a:r>
              <a:rPr lang="id-ID" b="1" dirty="0"/>
              <a:t>of God’s Mission</a:t>
            </a:r>
            <a:endParaRPr lang="id-ID" dirty="0"/>
          </a:p>
          <a:p>
            <a:pPr marL="0" indent="0">
              <a:buNone/>
            </a:pPr>
            <a:endParaRPr lang="en-US" b="1" dirty="0" smtClean="0"/>
          </a:p>
          <a:p>
            <a:pPr marL="0" indent="0">
              <a:buNone/>
            </a:pPr>
            <a:endParaRPr lang="en-US" dirty="0" smtClean="0"/>
          </a:p>
          <a:p>
            <a:pPr marL="0" indent="0">
              <a:buNone/>
            </a:pPr>
            <a:endParaRPr lang="id-ID" dirty="0"/>
          </a:p>
        </p:txBody>
      </p:sp>
    </p:spTree>
    <p:extLst>
      <p:ext uri="{BB962C8B-B14F-4D97-AF65-F5344CB8AC3E}">
        <p14:creationId xmlns:p14="http://schemas.microsoft.com/office/powerpoint/2010/main" xmlns="" val="349496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 y="30480"/>
            <a:ext cx="525780" cy="563562"/>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457200" y="381000"/>
            <a:ext cx="8382000" cy="6172200"/>
          </a:xfrm>
        </p:spPr>
        <p:txBody>
          <a:bodyPr>
            <a:normAutofit fontScale="92500"/>
          </a:bodyPr>
          <a:lstStyle/>
          <a:p>
            <a:pPr marL="0" indent="0">
              <a:buNone/>
            </a:pPr>
            <a:r>
              <a:rPr lang="en-US" b="1" dirty="0" smtClean="0"/>
              <a:t>8. Liberation </a:t>
            </a:r>
            <a:r>
              <a:rPr lang="en-US" b="1" dirty="0"/>
              <a:t>of the Poor and Creation is a </a:t>
            </a:r>
            <a:endParaRPr lang="en-US" b="1" dirty="0" smtClean="0"/>
          </a:p>
          <a:p>
            <a:pPr marL="0" indent="0">
              <a:buNone/>
            </a:pPr>
            <a:r>
              <a:rPr lang="en-US" b="1" dirty="0"/>
              <a:t> </a:t>
            </a:r>
            <a:r>
              <a:rPr lang="en-US" b="1" dirty="0" smtClean="0"/>
              <a:t>    Constitutive </a:t>
            </a:r>
            <a:r>
              <a:rPr lang="en-US" b="1" dirty="0"/>
              <a:t>Part of Evangelization    </a:t>
            </a:r>
            <a:endParaRPr lang="id-ID" dirty="0"/>
          </a:p>
          <a:p>
            <a:pPr marL="0" indent="0">
              <a:buNone/>
            </a:pPr>
            <a:r>
              <a:rPr lang="it-IT" dirty="0" smtClean="0"/>
              <a:t>9. </a:t>
            </a:r>
            <a:r>
              <a:rPr lang="en-US" b="1" dirty="0"/>
              <a:t>Liberation of the poor and creation is the </a:t>
            </a:r>
            <a:endParaRPr lang="en-US" b="1" dirty="0" smtClean="0"/>
          </a:p>
          <a:p>
            <a:pPr marL="0" indent="0">
              <a:buNone/>
            </a:pPr>
            <a:r>
              <a:rPr lang="en-US" b="1" dirty="0"/>
              <a:t> </a:t>
            </a:r>
            <a:r>
              <a:rPr lang="en-US" b="1" dirty="0" smtClean="0"/>
              <a:t>    mission </a:t>
            </a:r>
            <a:r>
              <a:rPr lang="en-US" b="1" dirty="0"/>
              <a:t>of all Christians led by </a:t>
            </a:r>
            <a:r>
              <a:rPr lang="en-US" b="1" dirty="0" smtClean="0"/>
              <a:t>JPIC</a:t>
            </a:r>
          </a:p>
          <a:p>
            <a:pPr marL="0" indent="0">
              <a:buNone/>
            </a:pPr>
            <a:r>
              <a:rPr lang="en-US" b="1" dirty="0" smtClean="0"/>
              <a:t>10. </a:t>
            </a:r>
            <a:r>
              <a:rPr lang="id-ID" b="1" dirty="0"/>
              <a:t>The Church’s Liberative</a:t>
            </a:r>
            <a:r>
              <a:rPr lang="en-US" b="1" dirty="0"/>
              <a:t> Mission of the Poor </a:t>
            </a:r>
            <a:endParaRPr lang="en-US" b="1" dirty="0" smtClean="0"/>
          </a:p>
          <a:p>
            <a:pPr marL="0" indent="0">
              <a:buNone/>
            </a:pPr>
            <a:r>
              <a:rPr lang="en-US" b="1" dirty="0"/>
              <a:t> </a:t>
            </a:r>
            <a:r>
              <a:rPr lang="en-US" b="1" dirty="0" smtClean="0"/>
              <a:t>    and </a:t>
            </a:r>
            <a:r>
              <a:rPr lang="en-US" b="1" dirty="0"/>
              <a:t>Creation Has a </a:t>
            </a:r>
            <a:r>
              <a:rPr lang="id-ID" b="1" dirty="0"/>
              <a:t>Political </a:t>
            </a:r>
            <a:r>
              <a:rPr lang="en-US" b="1" dirty="0"/>
              <a:t>Dimension   </a:t>
            </a:r>
            <a:endParaRPr lang="en-US" b="1" dirty="0" smtClean="0"/>
          </a:p>
          <a:p>
            <a:pPr marL="0" indent="0">
              <a:buNone/>
            </a:pPr>
            <a:r>
              <a:rPr lang="en-US" b="1" dirty="0" smtClean="0"/>
              <a:t>11. </a:t>
            </a:r>
            <a:r>
              <a:rPr lang="en-US" b="1" dirty="0"/>
              <a:t>Authentic Human Development Proposed by the </a:t>
            </a:r>
            <a:r>
              <a:rPr lang="en-US" b="1" dirty="0" smtClean="0"/>
              <a:t>Church is a development that </a:t>
            </a:r>
            <a:r>
              <a:rPr lang="en-US" dirty="0" smtClean="0"/>
              <a:t>must </a:t>
            </a:r>
            <a:r>
              <a:rPr lang="en-US" dirty="0"/>
              <a:t>conform to the transcendence of the human </a:t>
            </a:r>
            <a:r>
              <a:rPr lang="en-US" dirty="0" smtClean="0"/>
              <a:t>person;  it </a:t>
            </a:r>
            <a:r>
              <a:rPr lang="en-US" dirty="0"/>
              <a:t>must be </a:t>
            </a:r>
            <a:r>
              <a:rPr lang="en-US" dirty="0" smtClean="0"/>
              <a:t>integral</a:t>
            </a:r>
            <a:r>
              <a:rPr lang="en-US" dirty="0"/>
              <a:t>, it must be sustainable and ecologically friendly and built upon the culture of love, justice, solidarity and fraternity among the human family. </a:t>
            </a:r>
            <a:endParaRPr lang="id-ID" dirty="0"/>
          </a:p>
          <a:p>
            <a:pPr marL="0" indent="0">
              <a:buNone/>
            </a:pPr>
            <a:endParaRPr lang="en-US" dirty="0" smtClean="0"/>
          </a:p>
          <a:p>
            <a:pPr marL="0" indent="0">
              <a:buNone/>
            </a:pPr>
            <a:endParaRPr lang="id-ID" dirty="0"/>
          </a:p>
          <a:p>
            <a:pPr marL="0" indent="0">
              <a:buNone/>
            </a:pPr>
            <a:endParaRPr lang="id-ID" dirty="0"/>
          </a:p>
          <a:p>
            <a:pPr marL="0" indent="0">
              <a:buNone/>
            </a:pPr>
            <a:endParaRPr lang="id-ID" dirty="0"/>
          </a:p>
        </p:txBody>
      </p:sp>
    </p:spTree>
    <p:extLst>
      <p:ext uri="{BB962C8B-B14F-4D97-AF65-F5344CB8AC3E}">
        <p14:creationId xmlns:p14="http://schemas.microsoft.com/office/powerpoint/2010/main" xmlns="" val="2871694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Autofit/>
          </a:bodyPr>
          <a:lstStyle/>
          <a:p>
            <a:r>
              <a:rPr lang="it-IT" sz="3200" b="1" dirty="0" smtClean="0"/>
              <a:t>In oder to carry otu this new challenging mission </a:t>
            </a:r>
            <a:r>
              <a:rPr lang="en-US" sz="3200" b="1" dirty="0" smtClean="0"/>
              <a:t>it </a:t>
            </a:r>
            <a:r>
              <a:rPr lang="en-US" sz="3200" b="1" dirty="0"/>
              <a:t>requires a new set of pastoral </a:t>
            </a:r>
            <a:r>
              <a:rPr lang="en-US" sz="3200" b="1" dirty="0" smtClean="0"/>
              <a:t>approaches: </a:t>
            </a:r>
            <a:endParaRPr lang="id-ID" sz="3200" b="1" dirty="0"/>
          </a:p>
        </p:txBody>
      </p:sp>
      <p:sp>
        <p:nvSpPr>
          <p:cNvPr id="3" name="Content Placeholder 2"/>
          <p:cNvSpPr>
            <a:spLocks noGrp="1"/>
          </p:cNvSpPr>
          <p:nvPr>
            <p:ph idx="1"/>
          </p:nvPr>
        </p:nvSpPr>
        <p:spPr>
          <a:xfrm>
            <a:off x="304800" y="1371600"/>
            <a:ext cx="8610600" cy="5257800"/>
          </a:xfrm>
        </p:spPr>
        <p:txBody>
          <a:bodyPr>
            <a:normAutofit fontScale="70000" lnSpcReduction="20000"/>
          </a:bodyPr>
          <a:lstStyle/>
          <a:p>
            <a:pPr marL="0" lvl="0" indent="0">
              <a:buNone/>
            </a:pPr>
            <a:r>
              <a:rPr lang="it-IT" dirty="0" smtClean="0"/>
              <a:t>12. </a:t>
            </a:r>
            <a:r>
              <a:rPr lang="en-US" b="1" dirty="0"/>
              <a:t>From Red Cross-like Pastoral Ministry to Cross </a:t>
            </a:r>
            <a:endParaRPr lang="en-US" b="1" dirty="0" smtClean="0"/>
          </a:p>
          <a:p>
            <a:pPr marL="0" lvl="0" indent="0">
              <a:buNone/>
            </a:pPr>
            <a:r>
              <a:rPr lang="en-US" b="1" dirty="0"/>
              <a:t> </a:t>
            </a:r>
            <a:r>
              <a:rPr lang="en-US" b="1" dirty="0" smtClean="0"/>
              <a:t>      Door-like </a:t>
            </a:r>
            <a:r>
              <a:rPr lang="en-US" b="1" dirty="0"/>
              <a:t>Pastoral Ministry </a:t>
            </a:r>
            <a:endParaRPr lang="en-US" b="1" dirty="0" smtClean="0"/>
          </a:p>
          <a:p>
            <a:pPr marL="0" lvl="0" indent="0">
              <a:buNone/>
            </a:pPr>
            <a:endParaRPr lang="en-US" b="1" dirty="0" smtClean="0"/>
          </a:p>
          <a:p>
            <a:pPr marL="0" indent="0">
              <a:buNone/>
            </a:pPr>
            <a:r>
              <a:rPr lang="en-US" b="1" dirty="0" smtClean="0"/>
              <a:t>13. </a:t>
            </a:r>
            <a:r>
              <a:rPr lang="en-US" b="1" dirty="0"/>
              <a:t>Catechesis on Human Rights, </a:t>
            </a:r>
            <a:endParaRPr lang="en-US" b="1" dirty="0" smtClean="0"/>
          </a:p>
          <a:p>
            <a:pPr marL="0" indent="0">
              <a:buNone/>
            </a:pPr>
            <a:r>
              <a:rPr lang="en-US" b="1" dirty="0"/>
              <a:t> </a:t>
            </a:r>
            <a:r>
              <a:rPr lang="en-US" b="1" dirty="0" smtClean="0"/>
              <a:t>     Macroeconomics</a:t>
            </a:r>
            <a:r>
              <a:rPr lang="en-US" b="1" dirty="0"/>
              <a:t>, Politics and Ecology </a:t>
            </a:r>
            <a:endParaRPr lang="en-US" b="1" dirty="0" smtClean="0"/>
          </a:p>
          <a:p>
            <a:pPr marL="0" indent="0">
              <a:buNone/>
            </a:pPr>
            <a:r>
              <a:rPr lang="en-US" dirty="0" smtClean="0"/>
              <a:t>The </a:t>
            </a:r>
            <a:r>
              <a:rPr lang="en-US" dirty="0"/>
              <a:t>Church also needs to understand the whole socio-economic and political system that   provides the opportunities for exploitation. </a:t>
            </a:r>
            <a:endParaRPr lang="en-US" dirty="0" smtClean="0"/>
          </a:p>
          <a:p>
            <a:pPr marL="0" indent="0">
              <a:buNone/>
            </a:pPr>
            <a:r>
              <a:rPr lang="en-US" dirty="0" smtClean="0"/>
              <a:t>Pastoral agents of the Church need to understand </a:t>
            </a:r>
            <a:r>
              <a:rPr lang="en-US" dirty="0"/>
              <a:t>of the inherently unjust nature of corporations and the neo-liberal economic system. </a:t>
            </a:r>
            <a:endParaRPr lang="en-US" dirty="0" smtClean="0"/>
          </a:p>
          <a:p>
            <a:pPr marL="0" indent="0">
              <a:buNone/>
            </a:pPr>
            <a:r>
              <a:rPr lang="en-US" dirty="0" smtClean="0"/>
              <a:t>It </a:t>
            </a:r>
            <a:r>
              <a:rPr lang="en-US" dirty="0"/>
              <a:t>is strongly recommended that the educational background of the Church’s pastoral agents such as bishops, Catholic priests and Protestant pastors, which up to this day is still dominated by theology and social science</a:t>
            </a:r>
            <a:r>
              <a:rPr lang="en-US" b="1" dirty="0"/>
              <a:t>, must be followed by   critical studies on the world’s economic and political systems. </a:t>
            </a:r>
          </a:p>
          <a:p>
            <a:pPr marL="0" indent="0">
              <a:buNone/>
            </a:pPr>
            <a:endParaRPr lang="en-US" b="1" dirty="0" smtClean="0"/>
          </a:p>
          <a:p>
            <a:pPr marL="0" indent="0">
              <a:buNone/>
            </a:pPr>
            <a:r>
              <a:rPr lang="en-US" b="1" dirty="0" smtClean="0"/>
              <a:t>14. </a:t>
            </a:r>
            <a:r>
              <a:rPr lang="en-US" b="1" dirty="0"/>
              <a:t>Inter-Church and Interfaith </a:t>
            </a:r>
            <a:r>
              <a:rPr lang="en-US" b="1" dirty="0" smtClean="0"/>
              <a:t>ministry.    </a:t>
            </a:r>
            <a:r>
              <a:rPr lang="en-US" b="1" smtClean="0"/>
              <a:t>FINITO!!!</a:t>
            </a:r>
            <a:endParaRPr lang="id-ID" dirty="0"/>
          </a:p>
          <a:p>
            <a:pPr marL="0" lvl="0" indent="0">
              <a:buNone/>
            </a:pPr>
            <a:endParaRPr lang="id-ID" dirty="0"/>
          </a:p>
        </p:txBody>
      </p:sp>
    </p:spTree>
    <p:extLst>
      <p:ext uri="{BB962C8B-B14F-4D97-AF65-F5344CB8AC3E}">
        <p14:creationId xmlns:p14="http://schemas.microsoft.com/office/powerpoint/2010/main" xmlns="" val="1245951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83880" cy="685800"/>
          </a:xfrm>
        </p:spPr>
        <p:txBody>
          <a:bodyPr>
            <a:normAutofit/>
          </a:bodyPr>
          <a:lstStyle/>
          <a:p>
            <a:r>
              <a:rPr lang="it-IT" sz="3200" dirty="0" smtClean="0">
                <a:solidFill>
                  <a:srgbClr val="FF0000"/>
                </a:solidFill>
              </a:rPr>
              <a:t>Namanya macam-macam:</a:t>
            </a:r>
            <a:endParaRPr lang="id-ID" sz="3200" dirty="0">
              <a:solidFill>
                <a:srgbClr val="FF0000"/>
              </a:solidFill>
            </a:endParaRPr>
          </a:p>
        </p:txBody>
      </p:sp>
      <p:sp>
        <p:nvSpPr>
          <p:cNvPr id="3" name="Content Placeholder 2"/>
          <p:cNvSpPr>
            <a:spLocks noGrp="1"/>
          </p:cNvSpPr>
          <p:nvPr>
            <p:ph idx="1"/>
          </p:nvPr>
        </p:nvSpPr>
        <p:spPr>
          <a:xfrm>
            <a:off x="533400" y="1295400"/>
            <a:ext cx="8183880" cy="4800600"/>
          </a:xfrm>
        </p:spPr>
        <p:txBody>
          <a:bodyPr>
            <a:normAutofit fontScale="70000" lnSpcReduction="20000"/>
          </a:bodyPr>
          <a:lstStyle/>
          <a:p>
            <a:r>
              <a:rPr lang="it-IT" b="1" spc="300" dirty="0" smtClean="0">
                <a:solidFill>
                  <a:srgbClr val="002060"/>
                </a:solidFill>
              </a:rPr>
              <a:t>Neo-conservatism! </a:t>
            </a:r>
          </a:p>
          <a:p>
            <a:r>
              <a:rPr lang="it-IT" b="1" spc="300" dirty="0" smtClean="0">
                <a:solidFill>
                  <a:srgbClr val="002060"/>
                </a:solidFill>
              </a:rPr>
              <a:t>Free market capitalism!</a:t>
            </a:r>
          </a:p>
          <a:p>
            <a:r>
              <a:rPr lang="it-IT" b="1" spc="300" dirty="0" smtClean="0">
                <a:solidFill>
                  <a:srgbClr val="002060"/>
                </a:solidFill>
              </a:rPr>
              <a:t>Neoliberal capitalism!</a:t>
            </a:r>
          </a:p>
          <a:p>
            <a:r>
              <a:rPr lang="it-IT" b="1" i="1" spc="300" dirty="0" smtClean="0">
                <a:solidFill>
                  <a:srgbClr val="002060"/>
                </a:solidFill>
              </a:rPr>
              <a:t>Laissez-fair</a:t>
            </a:r>
            <a:r>
              <a:rPr lang="it-IT" b="1" spc="300" dirty="0" smtClean="0">
                <a:solidFill>
                  <a:srgbClr val="002060"/>
                </a:solidFill>
              </a:rPr>
              <a:t> neo-capitalism!</a:t>
            </a:r>
          </a:p>
          <a:p>
            <a:r>
              <a:rPr lang="it-IT" b="1" spc="300" dirty="0" smtClean="0">
                <a:solidFill>
                  <a:srgbClr val="002060"/>
                </a:solidFill>
              </a:rPr>
              <a:t>Market fundamentalism!</a:t>
            </a:r>
          </a:p>
          <a:p>
            <a:r>
              <a:rPr lang="it-IT" b="1" spc="300" dirty="0" smtClean="0">
                <a:solidFill>
                  <a:srgbClr val="002060"/>
                </a:solidFill>
              </a:rPr>
              <a:t>Neoclassical orthodoxy!</a:t>
            </a:r>
          </a:p>
          <a:p>
            <a:r>
              <a:rPr lang="it-IT" b="1" spc="300" dirty="0" smtClean="0">
                <a:solidFill>
                  <a:srgbClr val="002060"/>
                </a:solidFill>
              </a:rPr>
              <a:t>Wild capitalism!</a:t>
            </a:r>
          </a:p>
          <a:p>
            <a:r>
              <a:rPr lang="it-IT" b="1" spc="300" dirty="0" smtClean="0">
                <a:solidFill>
                  <a:srgbClr val="002060"/>
                </a:solidFill>
              </a:rPr>
              <a:t>Jungle capitalism!</a:t>
            </a:r>
          </a:p>
          <a:p>
            <a:r>
              <a:rPr lang="it-IT" b="1" spc="300" dirty="0" smtClean="0">
                <a:solidFill>
                  <a:srgbClr val="002060"/>
                </a:solidFill>
              </a:rPr>
              <a:t>Unfettered free market economy!</a:t>
            </a:r>
          </a:p>
          <a:p>
            <a:r>
              <a:rPr lang="it-IT" b="1" spc="300" dirty="0" smtClean="0">
                <a:solidFill>
                  <a:srgbClr val="002060"/>
                </a:solidFill>
              </a:rPr>
              <a:t>Raegenomics / Thatcherism (1980s)!</a:t>
            </a:r>
          </a:p>
          <a:p>
            <a:r>
              <a:rPr lang="it-IT" spc="300" dirty="0" smtClean="0"/>
              <a:t>Dalam bahasa Indonesia IA dikumandangkan dengan SEBUAH nama yang sederhana dan manis: </a:t>
            </a:r>
            <a:r>
              <a:rPr lang="it-IT" b="1" spc="300" dirty="0" smtClean="0">
                <a:solidFill>
                  <a:srgbClr val="7030A0"/>
                </a:solidFill>
              </a:rPr>
              <a:t>EKONOMI PASAR BEBAS, MEA.... </a:t>
            </a:r>
            <a:r>
              <a:rPr lang="it-IT" b="1" spc="300" dirty="0" smtClean="0"/>
              <a:t>Tapi model ekonomi ini sebenarnya de facto tidak semanis namanya dalam terjemahan bahasa Indonesia «P A S A R   B E B A S».</a:t>
            </a:r>
            <a:endParaRPr lang="id-ID" b="1" spc="300" dirty="0"/>
          </a:p>
        </p:txBody>
      </p:sp>
    </p:spTree>
    <p:extLst>
      <p:ext uri="{BB962C8B-B14F-4D97-AF65-F5344CB8AC3E}">
        <p14:creationId xmlns:p14="http://schemas.microsoft.com/office/powerpoint/2010/main" xmlns="" val="187378032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it-IT" dirty="0" smtClean="0"/>
              <a:t>Dalam kuliah semester lalu...</a:t>
            </a:r>
            <a:endParaRPr lang="id-ID" dirty="0"/>
          </a:p>
        </p:txBody>
      </p:sp>
      <p:sp>
        <p:nvSpPr>
          <p:cNvPr id="3" name="Content Placeholder 2"/>
          <p:cNvSpPr>
            <a:spLocks noGrp="1"/>
          </p:cNvSpPr>
          <p:nvPr>
            <p:ph idx="1"/>
          </p:nvPr>
        </p:nvSpPr>
        <p:spPr>
          <a:xfrm>
            <a:off x="152400" y="1752600"/>
            <a:ext cx="8763000" cy="4876800"/>
          </a:xfrm>
        </p:spPr>
        <p:txBody>
          <a:bodyPr>
            <a:normAutofit fontScale="77500" lnSpcReduction="20000"/>
          </a:bodyPr>
          <a:lstStyle/>
          <a:p>
            <a:pPr marL="0" indent="0" algn="ctr">
              <a:lnSpc>
                <a:spcPct val="115000"/>
              </a:lnSpc>
              <a:spcAft>
                <a:spcPts val="1000"/>
              </a:spcAft>
              <a:buNone/>
            </a:pPr>
            <a:r>
              <a:rPr lang="id-ID" sz="8800" b="1" dirty="0" smtClean="0">
                <a:latin typeface="Times New Roman"/>
                <a:ea typeface="Times New Roman"/>
                <a:cs typeface="Times New Roman"/>
              </a:rPr>
              <a:t>POLITIK </a:t>
            </a:r>
            <a:endParaRPr lang="id-ID" sz="2400" dirty="0">
              <a:ea typeface="Times New Roman"/>
              <a:cs typeface="Times New Roman"/>
            </a:endParaRPr>
          </a:p>
          <a:p>
            <a:pPr marL="0" indent="0" algn="ctr">
              <a:lnSpc>
                <a:spcPct val="115000"/>
              </a:lnSpc>
              <a:spcAft>
                <a:spcPts val="1000"/>
              </a:spcAft>
              <a:buNone/>
            </a:pPr>
            <a:r>
              <a:rPr lang="id-ID" sz="6600" b="1" dirty="0">
                <a:latin typeface="Times New Roman"/>
                <a:ea typeface="Times New Roman"/>
                <a:cs typeface="Times New Roman"/>
              </a:rPr>
              <a:t>EKONOMI PASAR BEBAS</a:t>
            </a:r>
            <a:endParaRPr lang="id-ID" sz="2400" dirty="0">
              <a:ea typeface="Times New Roman"/>
              <a:cs typeface="Times New Roman"/>
            </a:endParaRPr>
          </a:p>
          <a:p>
            <a:pPr marL="0" indent="0" algn="ctr">
              <a:lnSpc>
                <a:spcPct val="115000"/>
              </a:lnSpc>
              <a:spcAft>
                <a:spcPts val="1000"/>
              </a:spcAft>
              <a:buNone/>
            </a:pPr>
            <a:r>
              <a:rPr lang="id-ID" sz="3800" b="1" dirty="0" smtClean="0">
                <a:latin typeface="Times New Roman"/>
                <a:ea typeface="Times New Roman"/>
                <a:cs typeface="Times New Roman"/>
              </a:rPr>
              <a:t>NEOLIBE</a:t>
            </a:r>
            <a:r>
              <a:rPr lang="it-IT" sz="3800" b="1" dirty="0">
                <a:latin typeface="Times New Roman"/>
                <a:ea typeface="Times New Roman"/>
                <a:cs typeface="Times New Roman"/>
              </a:rPr>
              <a:t>RA</a:t>
            </a:r>
            <a:r>
              <a:rPr lang="id-ID" sz="3800" b="1" dirty="0">
                <a:latin typeface="Times New Roman"/>
                <a:ea typeface="Times New Roman"/>
                <a:cs typeface="Times New Roman"/>
              </a:rPr>
              <a:t>LISME</a:t>
            </a:r>
            <a:endParaRPr lang="id-ID" sz="3800" dirty="0">
              <a:ea typeface="Times New Roman"/>
              <a:cs typeface="Times New Roman"/>
            </a:endParaRPr>
          </a:p>
          <a:p>
            <a:pPr marL="0" indent="0" algn="ctr">
              <a:lnSpc>
                <a:spcPct val="115000"/>
              </a:lnSpc>
              <a:spcAft>
                <a:spcPts val="1000"/>
              </a:spcAft>
              <a:buNone/>
            </a:pPr>
            <a:r>
              <a:rPr lang="it-IT" sz="4100" b="1" dirty="0">
                <a:latin typeface="Times New Roman"/>
                <a:ea typeface="Times New Roman"/>
                <a:cs typeface="Times New Roman"/>
              </a:rPr>
              <a:t>sebagai </a:t>
            </a:r>
            <a:endParaRPr lang="id-ID" sz="4100" dirty="0">
              <a:ea typeface="Times New Roman"/>
              <a:cs typeface="Times New Roman"/>
            </a:endParaRPr>
          </a:p>
          <a:p>
            <a:pPr marL="0" indent="0" algn="ctr">
              <a:lnSpc>
                <a:spcPct val="115000"/>
              </a:lnSpc>
              <a:spcAft>
                <a:spcPts val="1000"/>
              </a:spcAft>
              <a:buNone/>
            </a:pPr>
            <a:r>
              <a:rPr lang="id-ID" sz="3800" b="1" dirty="0">
                <a:latin typeface="Times New Roman"/>
                <a:ea typeface="Times New Roman"/>
                <a:cs typeface="Times New Roman"/>
              </a:rPr>
              <a:t>KAPITALISME MUTAKHIR </a:t>
            </a:r>
            <a:r>
              <a:rPr lang="it-IT" sz="3800" b="1" dirty="0">
                <a:latin typeface="Times New Roman"/>
                <a:ea typeface="Times New Roman"/>
                <a:cs typeface="Times New Roman"/>
              </a:rPr>
              <a:t>BERHUKUM </a:t>
            </a:r>
            <a:r>
              <a:rPr lang="id-ID" sz="3800" b="1" dirty="0">
                <a:latin typeface="Times New Roman"/>
                <a:ea typeface="Times New Roman"/>
                <a:cs typeface="Times New Roman"/>
              </a:rPr>
              <a:t>RIMBA</a:t>
            </a:r>
            <a:endParaRPr lang="id-ID" sz="3800" b="1" dirty="0">
              <a:ea typeface="Times New Roman"/>
              <a:cs typeface="Times New Roman"/>
            </a:endParaRPr>
          </a:p>
        </p:txBody>
      </p:sp>
    </p:spTree>
    <p:extLst>
      <p:ext uri="{BB962C8B-B14F-4D97-AF65-F5344CB8AC3E}">
        <p14:creationId xmlns:p14="http://schemas.microsoft.com/office/powerpoint/2010/main" xmlns="" val="370189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60" y="3048000"/>
            <a:ext cx="897636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5" name="Straight Connector 4"/>
          <p:cNvCxnSpPr/>
          <p:nvPr/>
        </p:nvCxnSpPr>
        <p:spPr>
          <a:xfrm>
            <a:off x="777240" y="2179320"/>
            <a:ext cx="0" cy="14478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987040" y="3048000"/>
            <a:ext cx="0" cy="59436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785360" y="2110740"/>
            <a:ext cx="0" cy="1516380"/>
          </a:xfrm>
          <a:prstGeom prst="line">
            <a:avLst/>
          </a:prstGeom>
        </p:spPr>
        <p:style>
          <a:lnRef idx="3">
            <a:schemeClr val="accent4"/>
          </a:lnRef>
          <a:fillRef idx="0">
            <a:schemeClr val="accent4"/>
          </a:fillRef>
          <a:effectRef idx="2">
            <a:schemeClr val="accent4"/>
          </a:effectRef>
          <a:fontRef idx="minor">
            <a:schemeClr val="tx1"/>
          </a:fontRef>
        </p:style>
      </p:cxnSp>
      <p:sp>
        <p:nvSpPr>
          <p:cNvPr id="17" name="Oval 16"/>
          <p:cNvSpPr/>
          <p:nvPr/>
        </p:nvSpPr>
        <p:spPr>
          <a:xfrm>
            <a:off x="156210" y="3352800"/>
            <a:ext cx="1295400" cy="609600"/>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Abad 18</a:t>
            </a:r>
            <a:endParaRPr lang="id-ID" dirty="0">
              <a:solidFill>
                <a:prstClr val="white"/>
              </a:solidFill>
            </a:endParaRPr>
          </a:p>
        </p:txBody>
      </p:sp>
      <p:sp>
        <p:nvSpPr>
          <p:cNvPr id="18" name="Oval 17"/>
          <p:cNvSpPr/>
          <p:nvPr/>
        </p:nvSpPr>
        <p:spPr>
          <a:xfrm>
            <a:off x="2247900" y="3383280"/>
            <a:ext cx="1371600" cy="60960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Abad 19</a:t>
            </a:r>
            <a:endParaRPr lang="id-ID" b="1" dirty="0">
              <a:solidFill>
                <a:srgbClr val="FF0000"/>
              </a:solidFill>
            </a:endParaRPr>
          </a:p>
        </p:txBody>
      </p:sp>
      <p:sp>
        <p:nvSpPr>
          <p:cNvPr id="20" name="Oval 19"/>
          <p:cNvSpPr/>
          <p:nvPr/>
        </p:nvSpPr>
        <p:spPr>
          <a:xfrm>
            <a:off x="4191000" y="3352800"/>
            <a:ext cx="1356360" cy="609600"/>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 1944</a:t>
            </a:r>
            <a:endParaRPr lang="id-ID" dirty="0">
              <a:solidFill>
                <a:prstClr val="white"/>
              </a:solidFill>
            </a:endParaRPr>
          </a:p>
        </p:txBody>
      </p:sp>
      <p:sp>
        <p:nvSpPr>
          <p:cNvPr id="21" name="Double Brace 20"/>
          <p:cNvSpPr/>
          <p:nvPr/>
        </p:nvSpPr>
        <p:spPr>
          <a:xfrm>
            <a:off x="472440" y="457200"/>
            <a:ext cx="4312920" cy="1722120"/>
          </a:xfrm>
          <a:prstGeom prst="bracePair">
            <a:avLst/>
          </a:prstGeom>
          <a:solidFill>
            <a:srgbClr val="FFFF00"/>
          </a:solidFill>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r>
              <a:rPr lang="it-IT" sz="2800" b="1" dirty="0" smtClean="0">
                <a:solidFill>
                  <a:prstClr val="black"/>
                </a:solidFill>
              </a:rPr>
              <a:t>Sistem Ekonomi Kapitalis liberal klasik Adam Smith</a:t>
            </a:r>
            <a:endParaRPr lang="id-ID" sz="2800" b="1" dirty="0">
              <a:solidFill>
                <a:prstClr val="black"/>
              </a:solidFill>
            </a:endParaRPr>
          </a:p>
        </p:txBody>
      </p:sp>
      <p:cxnSp>
        <p:nvCxnSpPr>
          <p:cNvPr id="23" name="Straight Connector 22"/>
          <p:cNvCxnSpPr/>
          <p:nvPr/>
        </p:nvCxnSpPr>
        <p:spPr>
          <a:xfrm>
            <a:off x="6572250" y="2179320"/>
            <a:ext cx="0" cy="151638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8229600" y="2194560"/>
            <a:ext cx="0" cy="1539240"/>
          </a:xfrm>
          <a:prstGeom prst="line">
            <a:avLst/>
          </a:prstGeom>
        </p:spPr>
        <p:style>
          <a:lnRef idx="3">
            <a:schemeClr val="dk1"/>
          </a:lnRef>
          <a:fillRef idx="0">
            <a:schemeClr val="dk1"/>
          </a:fillRef>
          <a:effectRef idx="2">
            <a:schemeClr val="dk1"/>
          </a:effectRef>
          <a:fontRef idx="minor">
            <a:schemeClr val="tx1"/>
          </a:fontRef>
        </p:style>
      </p:cxnSp>
      <p:sp>
        <p:nvSpPr>
          <p:cNvPr id="31" name="Hexagon 30"/>
          <p:cNvSpPr/>
          <p:nvPr/>
        </p:nvSpPr>
        <p:spPr>
          <a:xfrm>
            <a:off x="6115050" y="3423285"/>
            <a:ext cx="914400" cy="5486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1980</a:t>
            </a:r>
            <a:endParaRPr lang="id-ID" dirty="0">
              <a:solidFill>
                <a:prstClr val="white"/>
              </a:solidFill>
            </a:endParaRPr>
          </a:p>
        </p:txBody>
      </p:sp>
      <p:sp>
        <p:nvSpPr>
          <p:cNvPr id="32" name="Right Arrow 31"/>
          <p:cNvSpPr/>
          <p:nvPr/>
        </p:nvSpPr>
        <p:spPr>
          <a:xfrm>
            <a:off x="8077200" y="3162300"/>
            <a:ext cx="108204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1995  WTO</a:t>
            </a:r>
            <a:endParaRPr lang="id-ID" dirty="0">
              <a:solidFill>
                <a:prstClr val="white"/>
              </a:solidFill>
            </a:endParaRPr>
          </a:p>
        </p:txBody>
      </p:sp>
      <p:sp>
        <p:nvSpPr>
          <p:cNvPr id="34" name="Double Bracket 33"/>
          <p:cNvSpPr/>
          <p:nvPr/>
        </p:nvSpPr>
        <p:spPr>
          <a:xfrm>
            <a:off x="4876800" y="457200"/>
            <a:ext cx="1752600" cy="1722120"/>
          </a:xfrm>
          <a:prstGeom prst="bracketPair">
            <a:avLst/>
          </a:prstGeom>
          <a:solidFill>
            <a:srgbClr val="00B050"/>
          </a:solidFill>
          <a:ln>
            <a:solidFill>
              <a:srgbClr val="00206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it-IT" sz="2000" b="1" dirty="0" smtClean="0">
                <a:solidFill>
                  <a:prstClr val="black"/>
                </a:solidFill>
              </a:rPr>
              <a:t>Sistem Ekonomi </a:t>
            </a:r>
          </a:p>
          <a:p>
            <a:pPr algn="ctr"/>
            <a:r>
              <a:rPr lang="it-IT" sz="2000" b="1" dirty="0" smtClean="0">
                <a:solidFill>
                  <a:prstClr val="black"/>
                </a:solidFill>
              </a:rPr>
              <a:t>Kapitalis Terkendali</a:t>
            </a:r>
            <a:endParaRPr lang="id-ID" sz="2000" b="1" dirty="0">
              <a:solidFill>
                <a:prstClr val="black"/>
              </a:solidFill>
            </a:endParaRPr>
          </a:p>
        </p:txBody>
      </p:sp>
      <p:sp>
        <p:nvSpPr>
          <p:cNvPr id="39" name="Double Brace 38"/>
          <p:cNvSpPr/>
          <p:nvPr/>
        </p:nvSpPr>
        <p:spPr>
          <a:xfrm>
            <a:off x="6720840" y="472440"/>
            <a:ext cx="2286000" cy="1722120"/>
          </a:xfrm>
          <a:prstGeom prst="bracePair">
            <a:avLst/>
          </a:prstGeom>
          <a:solidFill>
            <a:srgbClr val="FFFF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2400" b="1" dirty="0" smtClean="0">
                <a:solidFill>
                  <a:prstClr val="black"/>
                </a:solidFill>
              </a:rPr>
              <a:t>Sistem Ekonomi Kapitalis Neoliberal</a:t>
            </a:r>
            <a:endParaRPr lang="id-ID" sz="2400" b="1" dirty="0">
              <a:solidFill>
                <a:prstClr val="black"/>
              </a:solidFill>
            </a:endParaRPr>
          </a:p>
        </p:txBody>
      </p:sp>
      <p:sp>
        <p:nvSpPr>
          <p:cNvPr id="4" name="Double Brace 3"/>
          <p:cNvSpPr/>
          <p:nvPr/>
        </p:nvSpPr>
        <p:spPr>
          <a:xfrm>
            <a:off x="76200" y="4876800"/>
            <a:ext cx="1752600" cy="1402080"/>
          </a:xfrm>
          <a:prstGeom prst="bracePair">
            <a:avLst/>
          </a:prstGeom>
          <a:solidFill>
            <a:schemeClr val="accent6">
              <a:lumMod val="60000"/>
              <a:lumOff val="4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dirty="0" smtClean="0">
                <a:solidFill>
                  <a:prstClr val="black"/>
                </a:solidFill>
              </a:rPr>
              <a:t>REVOLUSI INDUSTRI yg lahirkan </a:t>
            </a:r>
          </a:p>
          <a:p>
            <a:pPr algn="ctr"/>
            <a:r>
              <a:rPr lang="it-IT" dirty="0" smtClean="0">
                <a:solidFill>
                  <a:prstClr val="black"/>
                </a:solidFill>
              </a:rPr>
              <a:t>EKONOMI KAPITALIS </a:t>
            </a:r>
            <a:endParaRPr lang="id-ID" dirty="0">
              <a:solidFill>
                <a:prstClr val="black"/>
              </a:solidFill>
            </a:endParaRPr>
          </a:p>
        </p:txBody>
      </p:sp>
      <p:sp>
        <p:nvSpPr>
          <p:cNvPr id="10" name="Double Bracket 9"/>
          <p:cNvSpPr/>
          <p:nvPr/>
        </p:nvSpPr>
        <p:spPr>
          <a:xfrm>
            <a:off x="1981200" y="4876800"/>
            <a:ext cx="1905000" cy="1828800"/>
          </a:xfrm>
          <a:prstGeom prst="bracketPair">
            <a:avLst/>
          </a:prstGeom>
          <a:solidFill>
            <a:srgbClr val="92D05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smtClean="0">
                <a:solidFill>
                  <a:prstClr val="black"/>
                </a:solidFill>
              </a:rPr>
              <a:t>EKONOMI SOSIALIS/KOMUNISbg antitesis dari Ekonomi KAPITALIS LEBIERAL</a:t>
            </a:r>
            <a:endParaRPr lang="id-ID" sz="1600" dirty="0">
              <a:solidFill>
                <a:prstClr val="black"/>
              </a:solidFill>
            </a:endParaRPr>
          </a:p>
        </p:txBody>
      </p:sp>
      <p:sp>
        <p:nvSpPr>
          <p:cNvPr id="11" name="Double Brace 10"/>
          <p:cNvSpPr/>
          <p:nvPr/>
        </p:nvSpPr>
        <p:spPr>
          <a:xfrm>
            <a:off x="4023360" y="4876800"/>
            <a:ext cx="1729740" cy="1828800"/>
          </a:xfrm>
          <a:prstGeom prst="bracePair">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smtClean="0">
                <a:solidFill>
                  <a:prstClr val="black"/>
                </a:solidFill>
              </a:rPr>
              <a:t>PERANG DUNIA I &amp; II: dipicu ketakadilan ekonomi kapitalis liberal</a:t>
            </a:r>
            <a:endParaRPr lang="id-ID" sz="1600" dirty="0">
              <a:solidFill>
                <a:prstClr val="black"/>
              </a:solidFill>
            </a:endParaRPr>
          </a:p>
        </p:txBody>
      </p:sp>
      <p:cxnSp>
        <p:nvCxnSpPr>
          <p:cNvPr id="14" name="Straight Arrow Connector 13"/>
          <p:cNvCxnSpPr/>
          <p:nvPr/>
        </p:nvCxnSpPr>
        <p:spPr>
          <a:xfrm>
            <a:off x="803910" y="2438400"/>
            <a:ext cx="3909060" cy="0"/>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4869180" y="2438400"/>
            <a:ext cx="1531620" cy="0"/>
          </a:xfrm>
          <a:prstGeom prst="straightConnector1">
            <a:avLst/>
          </a:prstGeom>
          <a:ln>
            <a:solidFill>
              <a:srgbClr val="00B050"/>
            </a:solidFill>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p:nvPr/>
        </p:nvCxnSpPr>
        <p:spPr>
          <a:xfrm>
            <a:off x="6629400" y="2438400"/>
            <a:ext cx="2286000" cy="0"/>
          </a:xfrm>
          <a:prstGeom prst="straightConnector1">
            <a:avLst/>
          </a:prstGeom>
          <a:ln>
            <a:solidFill>
              <a:srgbClr val="FFC000"/>
            </a:solidFill>
            <a:tailEnd type="arrow"/>
          </a:ln>
        </p:spPr>
        <p:style>
          <a:lnRef idx="3">
            <a:schemeClr val="dk1"/>
          </a:lnRef>
          <a:fillRef idx="0">
            <a:schemeClr val="dk1"/>
          </a:fillRef>
          <a:effectRef idx="2">
            <a:schemeClr val="dk1"/>
          </a:effectRef>
          <a:fontRef idx="minor">
            <a:schemeClr val="tx1"/>
          </a:fontRef>
        </p:style>
      </p:cxnSp>
      <p:sp>
        <p:nvSpPr>
          <p:cNvPr id="36" name="Double Brace 35"/>
          <p:cNvSpPr/>
          <p:nvPr/>
        </p:nvSpPr>
        <p:spPr>
          <a:xfrm>
            <a:off x="5753100" y="4876800"/>
            <a:ext cx="1638300" cy="1828800"/>
          </a:xfrm>
          <a:prstGeom prst="bracePair">
            <a:avLst/>
          </a:prstGeom>
          <a:solidFill>
            <a:srgbClr val="92D05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400" dirty="0" smtClean="0">
                <a:solidFill>
                  <a:prstClr val="black"/>
                </a:solidFill>
              </a:rPr>
              <a:t>PRNG DINGIN: Blok Barat (Kapitalisme Liberal ) vs Blok Timur (Sosialis/Komunis)</a:t>
            </a:r>
            <a:endParaRPr lang="id-ID" sz="1400" dirty="0">
              <a:solidFill>
                <a:prstClr val="black"/>
              </a:solidFill>
            </a:endParaRPr>
          </a:p>
        </p:txBody>
      </p:sp>
      <p:sp>
        <p:nvSpPr>
          <p:cNvPr id="37" name="Down Arrow 36"/>
          <p:cNvSpPr/>
          <p:nvPr/>
        </p:nvSpPr>
        <p:spPr>
          <a:xfrm>
            <a:off x="537210" y="4048125"/>
            <a:ext cx="48006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8" name="Down Arrow 37"/>
          <p:cNvSpPr/>
          <p:nvPr/>
        </p:nvSpPr>
        <p:spPr>
          <a:xfrm>
            <a:off x="2625090" y="4042410"/>
            <a:ext cx="651510" cy="560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0" name="Down Arrow 39"/>
          <p:cNvSpPr/>
          <p:nvPr/>
        </p:nvSpPr>
        <p:spPr>
          <a:xfrm>
            <a:off x="4461510" y="4067175"/>
            <a:ext cx="830580" cy="527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1" name="Down Arrow 40"/>
          <p:cNvSpPr/>
          <p:nvPr/>
        </p:nvSpPr>
        <p:spPr>
          <a:xfrm>
            <a:off x="6221730" y="4046219"/>
            <a:ext cx="609600" cy="573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cxnSp>
        <p:nvCxnSpPr>
          <p:cNvPr id="43" name="Straight Connector 42"/>
          <p:cNvCxnSpPr/>
          <p:nvPr/>
        </p:nvCxnSpPr>
        <p:spPr>
          <a:xfrm>
            <a:off x="7520462" y="3088005"/>
            <a:ext cx="0" cy="335280"/>
          </a:xfrm>
          <a:prstGeom prst="line">
            <a:avLst/>
          </a:prstGeom>
        </p:spPr>
        <p:style>
          <a:lnRef idx="3">
            <a:schemeClr val="dk1"/>
          </a:lnRef>
          <a:fillRef idx="0">
            <a:schemeClr val="dk1"/>
          </a:fillRef>
          <a:effectRef idx="2">
            <a:schemeClr val="dk1"/>
          </a:effectRef>
          <a:fontRef idx="minor">
            <a:schemeClr val="tx1"/>
          </a:fontRef>
        </p:style>
      </p:cxnSp>
      <p:sp>
        <p:nvSpPr>
          <p:cNvPr id="50" name="Rounded Rectangle 49"/>
          <p:cNvSpPr/>
          <p:nvPr/>
        </p:nvSpPr>
        <p:spPr>
          <a:xfrm>
            <a:off x="7146606" y="3423285"/>
            <a:ext cx="717233" cy="539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1989</a:t>
            </a:r>
            <a:endParaRPr lang="id-ID" dirty="0">
              <a:solidFill>
                <a:prstClr val="white"/>
              </a:solidFill>
            </a:endParaRPr>
          </a:p>
        </p:txBody>
      </p:sp>
      <p:sp>
        <p:nvSpPr>
          <p:cNvPr id="52" name="Double Bracket 51"/>
          <p:cNvSpPr/>
          <p:nvPr/>
        </p:nvSpPr>
        <p:spPr>
          <a:xfrm>
            <a:off x="7363033" y="4914900"/>
            <a:ext cx="1257778" cy="1752600"/>
          </a:xfrm>
          <a:prstGeom prst="bracketPair">
            <a:avLst/>
          </a:prstGeom>
          <a:solidFill>
            <a:schemeClr val="accent6">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smtClean="0">
                <a:solidFill>
                  <a:prstClr val="black"/>
                </a:solidFill>
              </a:rPr>
              <a:t>EKONOMI KOMUNIS RUNTUH</a:t>
            </a:r>
            <a:endParaRPr lang="id-ID" sz="1600" dirty="0">
              <a:solidFill>
                <a:prstClr val="black"/>
              </a:solidFill>
            </a:endParaRPr>
          </a:p>
        </p:txBody>
      </p:sp>
      <p:sp>
        <p:nvSpPr>
          <p:cNvPr id="53" name="Down Arrow 52"/>
          <p:cNvSpPr/>
          <p:nvPr/>
        </p:nvSpPr>
        <p:spPr>
          <a:xfrm>
            <a:off x="7408545" y="4048124"/>
            <a:ext cx="541258" cy="828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Tree>
    <p:extLst>
      <p:ext uri="{BB962C8B-B14F-4D97-AF65-F5344CB8AC3E}">
        <p14:creationId xmlns:p14="http://schemas.microsoft.com/office/powerpoint/2010/main" xmlns="" val="757046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09600"/>
          </a:xfrm>
        </p:spPr>
        <p:txBody>
          <a:bodyPr>
            <a:noAutofit/>
          </a:bodyPr>
          <a:lstStyle/>
          <a:p>
            <a:r>
              <a:rPr lang="it-IT" sz="3600" dirty="0" smtClean="0"/>
              <a:t>«Kredo» utama dari sistem ekonomi liberal:</a:t>
            </a:r>
            <a:endParaRPr lang="id-ID" sz="3600" dirty="0"/>
          </a:p>
        </p:txBody>
      </p:sp>
      <p:sp>
        <p:nvSpPr>
          <p:cNvPr id="4" name="Content Placeholder 3"/>
          <p:cNvSpPr>
            <a:spLocks noGrp="1"/>
          </p:cNvSpPr>
          <p:nvPr>
            <p:ph idx="1"/>
          </p:nvPr>
        </p:nvSpPr>
        <p:spPr>
          <a:xfrm>
            <a:off x="457200" y="838200"/>
            <a:ext cx="8534400" cy="5486400"/>
          </a:xfrm>
        </p:spPr>
        <p:txBody>
          <a:bodyPr>
            <a:normAutofit fontScale="70000" lnSpcReduction="20000"/>
          </a:bodyPr>
          <a:lstStyle/>
          <a:p>
            <a:r>
              <a:rPr lang="it-IT" dirty="0" smtClean="0"/>
              <a:t>Menentang dan BERUSAHA menghapus peran negara di bidang ekonomi (Versus UUD45 pasal 33).</a:t>
            </a:r>
          </a:p>
          <a:p>
            <a:pPr marL="0" indent="0">
              <a:buNone/>
            </a:pPr>
            <a:r>
              <a:rPr lang="it-IT" dirty="0"/>
              <a:t> </a:t>
            </a:r>
            <a:r>
              <a:rPr lang="it-IT" dirty="0" smtClean="0"/>
              <a:t>    = </a:t>
            </a:r>
            <a:r>
              <a:rPr lang="it-IT" b="1" dirty="0" smtClean="0">
                <a:solidFill>
                  <a:srgbClr val="FF0000"/>
                </a:solidFill>
              </a:rPr>
              <a:t>It opposes to economic role of the state!</a:t>
            </a:r>
          </a:p>
          <a:p>
            <a:r>
              <a:rPr lang="it-IT" dirty="0" smtClean="0"/>
              <a:t>Seluruh aset ekonomi negara harus diserahkan kepada perusahaan swasta alias PRIVATISASI EKONOMI (Versus UUD45 pasal 33).</a:t>
            </a:r>
          </a:p>
          <a:p>
            <a:pPr marL="0" indent="0">
              <a:buNone/>
            </a:pPr>
            <a:r>
              <a:rPr lang="it-IT" dirty="0"/>
              <a:t> </a:t>
            </a:r>
            <a:r>
              <a:rPr lang="it-IT" dirty="0" smtClean="0"/>
              <a:t>    = </a:t>
            </a:r>
            <a:r>
              <a:rPr lang="it-IT" b="1" dirty="0" smtClean="0">
                <a:solidFill>
                  <a:srgbClr val="FF0000"/>
                </a:solidFill>
              </a:rPr>
              <a:t>All economic asets of the nation must be privatized! </a:t>
            </a:r>
          </a:p>
          <a:p>
            <a:pPr marL="0" indent="0">
              <a:buNone/>
            </a:pPr>
            <a:r>
              <a:rPr lang="it-IT" dirty="0"/>
              <a:t> </a:t>
            </a:r>
            <a:r>
              <a:rPr lang="it-IT" dirty="0" smtClean="0"/>
              <a:t>       Dengan kata lain: Anti BUMN!</a:t>
            </a:r>
          </a:p>
          <a:p>
            <a:r>
              <a:rPr lang="it-IT" dirty="0" smtClean="0"/>
              <a:t>Semua orang harus diberi ruang untuk berkompetisi bebas sepenuh-penuhnya dalam mengejar keuntungan ekonomi pribadi. </a:t>
            </a:r>
          </a:p>
          <a:p>
            <a:pPr marL="0" indent="0">
              <a:buNone/>
            </a:pPr>
            <a:r>
              <a:rPr lang="it-IT" dirty="0" smtClean="0"/>
              <a:t>       = </a:t>
            </a:r>
            <a:r>
              <a:rPr lang="it-IT" b="1" dirty="0" smtClean="0">
                <a:solidFill>
                  <a:srgbClr val="FF0000"/>
                </a:solidFill>
              </a:rPr>
              <a:t>every individual is free to pursue his/her private economic </a:t>
            </a:r>
          </a:p>
          <a:p>
            <a:pPr marL="0" indent="0">
              <a:buNone/>
            </a:pPr>
            <a:r>
              <a:rPr lang="it-IT" b="1" dirty="0">
                <a:solidFill>
                  <a:srgbClr val="FF0000"/>
                </a:solidFill>
              </a:rPr>
              <a:t> </a:t>
            </a:r>
            <a:r>
              <a:rPr lang="it-IT" b="1" dirty="0" smtClean="0">
                <a:solidFill>
                  <a:srgbClr val="FF0000"/>
                </a:solidFill>
              </a:rPr>
              <a:t>          interests. </a:t>
            </a:r>
          </a:p>
          <a:p>
            <a:pPr marL="0" indent="0">
              <a:buNone/>
            </a:pPr>
            <a:r>
              <a:rPr lang="it-IT" dirty="0" smtClean="0"/>
              <a:t>      Untuk mencapai hal ini, maka PASAR &amp; PERDAGANGAN harus BEBAS </a:t>
            </a:r>
          </a:p>
          <a:p>
            <a:pPr marL="0" indent="0">
              <a:buNone/>
            </a:pPr>
            <a:r>
              <a:rPr lang="it-IT" dirty="0"/>
              <a:t> </a:t>
            </a:r>
            <a:r>
              <a:rPr lang="it-IT" dirty="0" smtClean="0"/>
              <a:t>     tanpa dihambat oleh pelbagai macam regulasi (peraturan undang-</a:t>
            </a:r>
          </a:p>
          <a:p>
            <a:pPr marL="0" indent="0">
              <a:buNone/>
            </a:pPr>
            <a:r>
              <a:rPr lang="it-IT" dirty="0"/>
              <a:t> </a:t>
            </a:r>
            <a:r>
              <a:rPr lang="it-IT" dirty="0" smtClean="0"/>
              <a:t>     undang) dari  pemerintah negara. </a:t>
            </a:r>
          </a:p>
          <a:p>
            <a:r>
              <a:rPr lang="it-IT" dirty="0" smtClean="0"/>
              <a:t>Ekonomi harus bertumbuh secara exponensial  dan tak berhingga.</a:t>
            </a:r>
          </a:p>
          <a:p>
            <a:pPr marL="0" indent="0">
              <a:buNone/>
            </a:pPr>
            <a:r>
              <a:rPr lang="it-IT" dirty="0"/>
              <a:t> </a:t>
            </a:r>
            <a:r>
              <a:rPr lang="it-IT" dirty="0" smtClean="0"/>
              <a:t>    = </a:t>
            </a:r>
            <a:r>
              <a:rPr lang="it-IT" b="1" dirty="0" smtClean="0">
                <a:solidFill>
                  <a:srgbClr val="FF0000"/>
                </a:solidFill>
              </a:rPr>
              <a:t>Unlimitedly economy must  exponentially grow! </a:t>
            </a:r>
          </a:p>
          <a:p>
            <a:endParaRPr lang="id-ID" dirty="0"/>
          </a:p>
        </p:txBody>
      </p:sp>
    </p:spTree>
    <p:extLst>
      <p:ext uri="{BB962C8B-B14F-4D97-AF65-F5344CB8AC3E}">
        <p14:creationId xmlns:p14="http://schemas.microsoft.com/office/powerpoint/2010/main" xmlns="" val="2327832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it-IT" sz="2800" dirty="0" smtClean="0"/>
              <a:t>MAJOR CRITICS OF NEOLIBERAL ECONOMIC SYSTEM:</a:t>
            </a:r>
            <a:endParaRPr lang="id-ID" sz="2800" dirty="0"/>
          </a:p>
        </p:txBody>
      </p:sp>
      <p:sp>
        <p:nvSpPr>
          <p:cNvPr id="3" name="Content Placeholder 2"/>
          <p:cNvSpPr>
            <a:spLocks noGrp="1"/>
          </p:cNvSpPr>
          <p:nvPr>
            <p:ph idx="1"/>
          </p:nvPr>
        </p:nvSpPr>
        <p:spPr>
          <a:xfrm>
            <a:off x="381000" y="1036637"/>
            <a:ext cx="8534400" cy="5135563"/>
          </a:xfrm>
        </p:spPr>
        <p:txBody>
          <a:bodyPr>
            <a:normAutofit fontScale="77500" lnSpcReduction="20000"/>
          </a:bodyPr>
          <a:lstStyle/>
          <a:p>
            <a:pPr marL="0" indent="0">
              <a:buNone/>
            </a:pPr>
            <a:r>
              <a:rPr lang="it-IT" b="1" dirty="0" smtClean="0">
                <a:solidFill>
                  <a:srgbClr val="FF0000"/>
                </a:solidFill>
              </a:rPr>
              <a:t>1. It is not tranparent and full of secrecy.</a:t>
            </a:r>
          </a:p>
          <a:p>
            <a:pPr marL="0" indent="0">
              <a:buNone/>
            </a:pPr>
            <a:r>
              <a:rPr lang="it-IT" dirty="0" smtClean="0"/>
              <a:t>Kebijakan-kebijakan ekonomi neoliberal diputuskan secara tidak transparan dan dilakukan di tempat-tempat rahasia oleh sekelompok kecil orang kaya dunia (pebisnis/perusahaan-perusahaan  swasta internasional) seperti oleh organisasi ekonomi rahasia London Club dan Paris Club, Bilderburg atau World Economic Forum TANPA MELIBATKAN PUBLIK!</a:t>
            </a:r>
          </a:p>
          <a:p>
            <a:pPr marL="0" indent="0">
              <a:buNone/>
            </a:pPr>
            <a:r>
              <a:rPr lang="it-IT" dirty="0" smtClean="0"/>
              <a:t>Lalu kebijakan mereka dipaksakan kepada negara-negara berkembang – KEPADA ORANG-ORANG MISKIN – di seluruh dunia melalui  IMF dan Bank Dunia.</a:t>
            </a:r>
          </a:p>
          <a:p>
            <a:pPr marL="0" indent="0">
              <a:buNone/>
            </a:pPr>
            <a:r>
              <a:rPr lang="it-IT" dirty="0" smtClean="0"/>
              <a:t>Contoh sangat banyak: peristiwa penggulingan Sukarno thn 1965/1966, mafia Berkley, reformasi ekonomi dan politik Indonesia thn 1998... SAPs sdh diberlakukan sejak thn 1980an tapi diakui baru terjadi tahun 1990an.</a:t>
            </a:r>
          </a:p>
        </p:txBody>
      </p:sp>
    </p:spTree>
    <p:extLst>
      <p:ext uri="{BB962C8B-B14F-4D97-AF65-F5344CB8AC3E}">
        <p14:creationId xmlns:p14="http://schemas.microsoft.com/office/powerpoint/2010/main" xmlns="" val="4011362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2604</TotalTime>
  <Words>2679</Words>
  <Application>Microsoft Office PowerPoint</Application>
  <PresentationFormat>On-screen Show (4:3)</PresentationFormat>
  <Paragraphs>243</Paragraphs>
  <Slides>49</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53" baseType="lpstr">
      <vt:lpstr>Aspect</vt:lpstr>
      <vt:lpstr>Office Theme</vt:lpstr>
      <vt:lpstr>1_Office Theme</vt:lpstr>
      <vt:lpstr>Acrobat Document</vt:lpstr>
      <vt:lpstr>           LECTIO BREVIS</vt:lpstr>
      <vt:lpstr>Terimakasih...</vt:lpstr>
      <vt:lpstr>.</vt:lpstr>
      <vt:lpstr>.</vt:lpstr>
      <vt:lpstr>Namanya macam-macam:</vt:lpstr>
      <vt:lpstr>Dalam kuliah semester lalu...</vt:lpstr>
      <vt:lpstr>Slide 7</vt:lpstr>
      <vt:lpstr>«Kredo» utama dari sistem ekonomi liberal:</vt:lpstr>
      <vt:lpstr>MAJOR CRITICS OF NEOLIBERAL ECONOMIC SYSTEM:</vt:lpstr>
      <vt:lpstr>MAJOR CRITICS OF NEOLIBERAL ECONOMIC SYSTEM:</vt:lpstr>
      <vt:lpstr>Dan sejak tahun 1980-an</vt:lpstr>
      <vt:lpstr>Kantor IMF di Washington DC, USA</vt:lpstr>
      <vt:lpstr>Kantor Bank Dunia di Washington, DC, USA</vt:lpstr>
      <vt:lpstr>Slide 14</vt:lpstr>
      <vt:lpstr>Slide 15</vt:lpstr>
      <vt:lpstr>Slide 16</vt:lpstr>
      <vt:lpstr>PROTEST TERHADAP IMF</vt:lpstr>
      <vt:lpstr>.</vt:lpstr>
      <vt:lpstr>.</vt:lpstr>
      <vt:lpstr>.</vt:lpstr>
      <vt:lpstr> Menurut sebuah data thn 2006: penduduk kaya dunia yg jumlahnya hanya 20% mengkonsumi 80% kekayaan pelanet bumi!  Lalu 80% penduduk dunia yang miskin hanya mengkonsumi 20% dari kekayaan alam pelanet bumi (sisa dari rekan mereka yg kaya yg jumlahnya 20%!  </vt:lpstr>
      <vt:lpstr>.</vt:lpstr>
      <vt:lpstr>.</vt:lpstr>
      <vt:lpstr>.</vt:lpstr>
      <vt:lpstr>.</vt:lpstr>
      <vt:lpstr>Seperti yg sy utarakan sebelumnya, tema besar ini tak bisa dideskripsikan hanya dalam beberapa kalimat dan dalam waktu beberapa menit!</vt:lpstr>
      <vt:lpstr>.</vt:lpstr>
      <vt:lpstr>   Naomi Klein The Shock Doctrine: The Rise of Disaster Capitalism (New York, 2008)</vt:lpstr>
      <vt:lpstr>Prof. Haa-Jon Chang, Bad Samaritans: The Myth of Free Trade and the Secret History of Capitalism (2008)</vt:lpstr>
      <vt:lpstr>Indonesia sdh kehilangan kedaulatan ekonomi!</vt:lpstr>
      <vt:lpstr>.</vt:lpstr>
      <vt:lpstr>Menurut data dari Paris Club....</vt:lpstr>
      <vt:lpstr>.</vt:lpstr>
      <vt:lpstr>Richard Peet, Unholy Trinity: The IMF, the World Bank and WTO (2010)</vt:lpstr>
      <vt:lpstr>Harry Glasbeek, Wealth by Stealth: Corporate Crime, Corporate Law and the Perversion of Democracy (Toronton, 2002) </vt:lpstr>
      <vt:lpstr>Prof. Dr. Noreena Hertz, The Silent Takeover: Global Capitalism and the Death of Democracy (London, 2002) </vt:lpstr>
      <vt:lpstr>.</vt:lpstr>
      <vt:lpstr>.</vt:lpstr>
      <vt:lpstr>.</vt:lpstr>
      <vt:lpstr>.</vt:lpstr>
      <vt:lpstr>.</vt:lpstr>
      <vt:lpstr>.</vt:lpstr>
      <vt:lpstr>.</vt:lpstr>
      <vt:lpstr>.</vt:lpstr>
      <vt:lpstr>14 KESIMPULAN UMUM</vt:lpstr>
      <vt:lpstr>.</vt:lpstr>
      <vt:lpstr>3. The Extractive Industry Has Not Improved the Economy of Rural Communities </vt:lpstr>
      <vt:lpstr>.</vt:lpstr>
      <vt:lpstr>In oder to carry otu this new challenging mission it requires a new set of pastoral approaches: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Jebadu</dc:creator>
  <cp:lastModifiedBy>userR1916</cp:lastModifiedBy>
  <cp:revision>98</cp:revision>
  <dcterms:created xsi:type="dcterms:W3CDTF">2006-08-16T00:00:00Z</dcterms:created>
  <dcterms:modified xsi:type="dcterms:W3CDTF">2020-12-08T04:18:36Z</dcterms:modified>
</cp:coreProperties>
</file>