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81" r:id="rId4"/>
    <p:sldId id="269" r:id="rId5"/>
    <p:sldId id="279" r:id="rId6"/>
    <p:sldId id="278" r:id="rId7"/>
    <p:sldId id="270" r:id="rId8"/>
    <p:sldId id="277" r:id="rId9"/>
    <p:sldId id="282" r:id="rId10"/>
    <p:sldId id="271" r:id="rId11"/>
    <p:sldId id="283" r:id="rId12"/>
    <p:sldId id="284" r:id="rId13"/>
    <p:sldId id="272" r:id="rId14"/>
    <p:sldId id="280" r:id="rId15"/>
    <p:sldId id="275" r:id="rId16"/>
    <p:sldId id="273" r:id="rId17"/>
    <p:sldId id="274" r:id="rId18"/>
    <p:sldId id="276" r:id="rId19"/>
    <p:sldId id="257" r:id="rId20"/>
    <p:sldId id="258" r:id="rId21"/>
    <p:sldId id="259" r:id="rId22"/>
    <p:sldId id="260" r:id="rId23"/>
    <p:sldId id="261" r:id="rId24"/>
    <p:sldId id="262" r:id="rId25"/>
    <p:sldId id="263" r:id="rId26"/>
    <p:sldId id="264" r:id="rId27"/>
    <p:sldId id="265" r:id="rId28"/>
    <p:sldId id="266" r:id="rId29"/>
    <p:sldId id="2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10ACB2-0111-4052-B4FA-B2A6EE901E5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5D3F8-4C7D-43F5-84FF-E2CE9070727D}" type="slidenum">
              <a:rPr lang="en-US" smtClean="0"/>
              <a:t>‹#›</a:t>
            </a:fld>
            <a:endParaRPr lang="en-US"/>
          </a:p>
        </p:txBody>
      </p:sp>
    </p:spTree>
    <p:extLst>
      <p:ext uri="{BB962C8B-B14F-4D97-AF65-F5344CB8AC3E}">
        <p14:creationId xmlns:p14="http://schemas.microsoft.com/office/powerpoint/2010/main" val="223856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0ACB2-0111-4052-B4FA-B2A6EE901E5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5D3F8-4C7D-43F5-84FF-E2CE9070727D}" type="slidenum">
              <a:rPr lang="en-US" smtClean="0"/>
              <a:t>‹#›</a:t>
            </a:fld>
            <a:endParaRPr lang="en-US"/>
          </a:p>
        </p:txBody>
      </p:sp>
    </p:spTree>
    <p:extLst>
      <p:ext uri="{BB962C8B-B14F-4D97-AF65-F5344CB8AC3E}">
        <p14:creationId xmlns:p14="http://schemas.microsoft.com/office/powerpoint/2010/main" val="396602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0ACB2-0111-4052-B4FA-B2A6EE901E5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5D3F8-4C7D-43F5-84FF-E2CE9070727D}" type="slidenum">
              <a:rPr lang="en-US" smtClean="0"/>
              <a:t>‹#›</a:t>
            </a:fld>
            <a:endParaRPr lang="en-US"/>
          </a:p>
        </p:txBody>
      </p:sp>
    </p:spTree>
    <p:extLst>
      <p:ext uri="{BB962C8B-B14F-4D97-AF65-F5344CB8AC3E}">
        <p14:creationId xmlns:p14="http://schemas.microsoft.com/office/powerpoint/2010/main" val="316280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0ACB2-0111-4052-B4FA-B2A6EE901E5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5D3F8-4C7D-43F5-84FF-E2CE9070727D}" type="slidenum">
              <a:rPr lang="en-US" smtClean="0"/>
              <a:t>‹#›</a:t>
            </a:fld>
            <a:endParaRPr lang="en-US"/>
          </a:p>
        </p:txBody>
      </p:sp>
    </p:spTree>
    <p:extLst>
      <p:ext uri="{BB962C8B-B14F-4D97-AF65-F5344CB8AC3E}">
        <p14:creationId xmlns:p14="http://schemas.microsoft.com/office/powerpoint/2010/main" val="225084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10ACB2-0111-4052-B4FA-B2A6EE901E5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5D3F8-4C7D-43F5-84FF-E2CE9070727D}" type="slidenum">
              <a:rPr lang="en-US" smtClean="0"/>
              <a:t>‹#›</a:t>
            </a:fld>
            <a:endParaRPr lang="en-US"/>
          </a:p>
        </p:txBody>
      </p:sp>
    </p:spTree>
    <p:extLst>
      <p:ext uri="{BB962C8B-B14F-4D97-AF65-F5344CB8AC3E}">
        <p14:creationId xmlns:p14="http://schemas.microsoft.com/office/powerpoint/2010/main" val="201242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10ACB2-0111-4052-B4FA-B2A6EE901E50}"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5D3F8-4C7D-43F5-84FF-E2CE9070727D}" type="slidenum">
              <a:rPr lang="en-US" smtClean="0"/>
              <a:t>‹#›</a:t>
            </a:fld>
            <a:endParaRPr lang="en-US"/>
          </a:p>
        </p:txBody>
      </p:sp>
    </p:spTree>
    <p:extLst>
      <p:ext uri="{BB962C8B-B14F-4D97-AF65-F5344CB8AC3E}">
        <p14:creationId xmlns:p14="http://schemas.microsoft.com/office/powerpoint/2010/main" val="3588865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10ACB2-0111-4052-B4FA-B2A6EE901E50}"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C5D3F8-4C7D-43F5-84FF-E2CE9070727D}" type="slidenum">
              <a:rPr lang="en-US" smtClean="0"/>
              <a:t>‹#›</a:t>
            </a:fld>
            <a:endParaRPr lang="en-US"/>
          </a:p>
        </p:txBody>
      </p:sp>
    </p:spTree>
    <p:extLst>
      <p:ext uri="{BB962C8B-B14F-4D97-AF65-F5344CB8AC3E}">
        <p14:creationId xmlns:p14="http://schemas.microsoft.com/office/powerpoint/2010/main" val="156612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10ACB2-0111-4052-B4FA-B2A6EE901E50}"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C5D3F8-4C7D-43F5-84FF-E2CE9070727D}" type="slidenum">
              <a:rPr lang="en-US" smtClean="0"/>
              <a:t>‹#›</a:t>
            </a:fld>
            <a:endParaRPr lang="en-US"/>
          </a:p>
        </p:txBody>
      </p:sp>
    </p:spTree>
    <p:extLst>
      <p:ext uri="{BB962C8B-B14F-4D97-AF65-F5344CB8AC3E}">
        <p14:creationId xmlns:p14="http://schemas.microsoft.com/office/powerpoint/2010/main" val="133007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0ACB2-0111-4052-B4FA-B2A6EE901E50}"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C5D3F8-4C7D-43F5-84FF-E2CE9070727D}" type="slidenum">
              <a:rPr lang="en-US" smtClean="0"/>
              <a:t>‹#›</a:t>
            </a:fld>
            <a:endParaRPr lang="en-US"/>
          </a:p>
        </p:txBody>
      </p:sp>
    </p:spTree>
    <p:extLst>
      <p:ext uri="{BB962C8B-B14F-4D97-AF65-F5344CB8AC3E}">
        <p14:creationId xmlns:p14="http://schemas.microsoft.com/office/powerpoint/2010/main" val="23053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0ACB2-0111-4052-B4FA-B2A6EE901E50}"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5D3F8-4C7D-43F5-84FF-E2CE9070727D}" type="slidenum">
              <a:rPr lang="en-US" smtClean="0"/>
              <a:t>‹#›</a:t>
            </a:fld>
            <a:endParaRPr lang="en-US"/>
          </a:p>
        </p:txBody>
      </p:sp>
    </p:spTree>
    <p:extLst>
      <p:ext uri="{BB962C8B-B14F-4D97-AF65-F5344CB8AC3E}">
        <p14:creationId xmlns:p14="http://schemas.microsoft.com/office/powerpoint/2010/main" val="3865427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0ACB2-0111-4052-B4FA-B2A6EE901E50}"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5D3F8-4C7D-43F5-84FF-E2CE9070727D}" type="slidenum">
              <a:rPr lang="en-US" smtClean="0"/>
              <a:t>‹#›</a:t>
            </a:fld>
            <a:endParaRPr lang="en-US"/>
          </a:p>
        </p:txBody>
      </p:sp>
    </p:spTree>
    <p:extLst>
      <p:ext uri="{BB962C8B-B14F-4D97-AF65-F5344CB8AC3E}">
        <p14:creationId xmlns:p14="http://schemas.microsoft.com/office/powerpoint/2010/main" val="3061487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0ACB2-0111-4052-B4FA-B2A6EE901E50}" type="datetimeFigureOut">
              <a:rPr lang="en-US" smtClean="0"/>
              <a:t>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5D3F8-4C7D-43F5-84FF-E2CE9070727D}" type="slidenum">
              <a:rPr lang="en-US" smtClean="0"/>
              <a:t>‹#›</a:t>
            </a:fld>
            <a:endParaRPr lang="en-US"/>
          </a:p>
        </p:txBody>
      </p:sp>
    </p:spTree>
    <p:extLst>
      <p:ext uri="{BB962C8B-B14F-4D97-AF65-F5344CB8AC3E}">
        <p14:creationId xmlns:p14="http://schemas.microsoft.com/office/powerpoint/2010/main" val="2401419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53626"/>
            <a:ext cx="9144000" cy="924450"/>
          </a:xfrm>
        </p:spPr>
        <p:txBody>
          <a:bodyPr>
            <a:normAutofit/>
          </a:bodyPr>
          <a:lstStyle/>
          <a:p>
            <a:pPr marL="0" marR="0">
              <a:lnSpc>
                <a:spcPct val="130000"/>
              </a:lnSpc>
              <a:spcBef>
                <a:spcPts val="0"/>
              </a:spcBef>
              <a:spcAft>
                <a:spcPts val="600"/>
              </a:spcAft>
            </a:pPr>
            <a:r>
              <a:rPr lang="id-ID" sz="1600" b="1" i="1" dirty="0" smtClean="0">
                <a:latin typeface="Times New Roman" panose="02020603050405020304" pitchFamily="18" charset="0"/>
                <a:cs typeface="Times New Roman" panose="02020603050405020304" pitchFamily="18" charset="0"/>
              </a:rPr>
              <a:t>WEBINAR: 7 November 2020;  Pkl 20</a:t>
            </a:r>
            <a:r>
              <a:rPr lang="en-US" sz="1600" b="1" i="1" dirty="0" smtClean="0">
                <a:latin typeface="Times New Roman" panose="02020603050405020304" pitchFamily="18" charset="0"/>
                <a:cs typeface="Times New Roman" panose="02020603050405020304" pitchFamily="18" charset="0"/>
              </a:rPr>
              <a:t>.30</a:t>
            </a:r>
            <a:r>
              <a:rPr lang="id-ID" sz="1600" b="1" i="1" dirty="0" smtClean="0">
                <a:latin typeface="Times New Roman" panose="02020603050405020304" pitchFamily="18" charset="0"/>
                <a:cs typeface="Times New Roman" panose="02020603050405020304" pitchFamily="18" charset="0"/>
              </a:rPr>
              <a:t>-22</a:t>
            </a:r>
            <a:r>
              <a:rPr lang="en-US" sz="1600" b="1" i="1" dirty="0" smtClean="0">
                <a:latin typeface="Times New Roman" panose="02020603050405020304" pitchFamily="18" charset="0"/>
                <a:cs typeface="Times New Roman" panose="02020603050405020304" pitchFamily="18" charset="0"/>
              </a:rPr>
              <a:t>.30</a:t>
            </a:r>
            <a:r>
              <a:rPr lang="id-ID" sz="1600" b="1" i="1" dirty="0" smtClean="0">
                <a:latin typeface="Times New Roman" panose="02020603050405020304" pitchFamily="18" charset="0"/>
                <a:cs typeface="Times New Roman" panose="02020603050405020304" pitchFamily="18" charset="0"/>
              </a:rPr>
              <a:t> wit</a:t>
            </a:r>
            <a:r>
              <a:rPr lang="en-US" sz="1600" b="1" i="1" dirty="0">
                <a:latin typeface="Times New Roman" panose="02020603050405020304" pitchFamily="18" charset="0"/>
                <a:cs typeface="Times New Roman" panose="02020603050405020304" pitchFamily="18" charset="0"/>
              </a:rPr>
              <a:t/>
            </a:r>
            <a:br>
              <a:rPr lang="en-US" sz="1600" b="1" i="1" dirty="0">
                <a:latin typeface="Times New Roman" panose="02020603050405020304" pitchFamily="18" charset="0"/>
                <a:cs typeface="Times New Roman" panose="02020603050405020304" pitchFamily="18" charset="0"/>
              </a:rPr>
            </a:br>
            <a:r>
              <a:rPr lang="en-US" sz="2000" b="1" dirty="0" smtClean="0">
                <a:solidFill>
                  <a:srgbClr val="FF0000"/>
                </a:solidFill>
                <a:latin typeface="Times New Roman" panose="02020603050405020304" pitchFamily="18" charset="0"/>
                <a:cs typeface="Times New Roman" panose="02020603050405020304" pitchFamily="18" charset="0"/>
              </a:rPr>
              <a:t>https://www.youtube.com/channel/UC-XmoFGmqnV7kj1Mq1jsQ5w</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903" y="1869989"/>
            <a:ext cx="4506097" cy="393661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869990"/>
            <a:ext cx="4637903" cy="3936616"/>
          </a:xfrm>
          <a:prstGeom prst="rect">
            <a:avLst/>
          </a:prstGeom>
        </p:spPr>
      </p:pic>
      <p:sp>
        <p:nvSpPr>
          <p:cNvPr id="3" name="Subtitle 2"/>
          <p:cNvSpPr>
            <a:spLocks noGrp="1"/>
          </p:cNvSpPr>
          <p:nvPr>
            <p:ph type="subTitle" idx="1"/>
          </p:nvPr>
        </p:nvSpPr>
        <p:spPr>
          <a:xfrm>
            <a:off x="1524000" y="3023286"/>
            <a:ext cx="9144000" cy="2234514"/>
          </a:xfrm>
        </p:spPr>
        <p:txBody>
          <a:bodyPr>
            <a:normAutofit fontScale="85000" lnSpcReduction="20000"/>
          </a:bodyPr>
          <a:lstStyle/>
          <a:p>
            <a:endParaRPr lang="id-ID"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Bef>
                <a:spcPts val="0"/>
              </a:spcBef>
              <a:spcAft>
                <a:spcPts val="1200"/>
              </a:spcAft>
            </a:pPr>
            <a:r>
              <a:rPr lang="id-ID" sz="3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FATALISME DI HADAPAN COVID 19 </a:t>
            </a:r>
            <a:r>
              <a:rPr lang="en-US" sz="3000"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r>
            <a:br>
              <a:rPr lang="en-US" sz="3000"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id-ID" sz="3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DALAM TERANG SERUAN </a:t>
            </a:r>
            <a:r>
              <a:rPr lang="id-ID" sz="30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YOHANES PAULUS II: </a:t>
            </a:r>
            <a:r>
              <a:rPr lang="en-US" sz="30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r>
            <a:br>
              <a:rPr lang="en-US" sz="30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id-ID" sz="3000" b="1" i="1"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BE NOT AFRAID </a:t>
            </a:r>
            <a:r>
              <a:rPr lang="id-ID" sz="3000" b="1"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r>
              <a:rPr lang="id-ID" sz="3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id-ID" sz="30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JANGAN TAKUT</a:t>
            </a:r>
            <a:r>
              <a:rPr lang="en-US" sz="30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r>
            <a:br>
              <a:rPr lang="en-US" sz="30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br>
            <a:endParaRPr lang="en-US" sz="3000" dirty="0" smtClean="0">
              <a:solidFill>
                <a:srgbClr val="00B050"/>
              </a:solidFill>
            </a:endParaRPr>
          </a:p>
          <a:p>
            <a:endParaRPr lang="en-US" dirty="0"/>
          </a:p>
        </p:txBody>
      </p:sp>
    </p:spTree>
    <p:extLst>
      <p:ext uri="{BB962C8B-B14F-4D97-AF65-F5344CB8AC3E}">
        <p14:creationId xmlns:p14="http://schemas.microsoft.com/office/powerpoint/2010/main" val="1622522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065"/>
            <a:ext cx="10515600" cy="502416"/>
          </a:xfrm>
        </p:spPr>
        <p:txBody>
          <a:bodyPr>
            <a:normAutofit fontScale="90000"/>
          </a:bodyPr>
          <a:lstStyle/>
          <a:p>
            <a:r>
              <a:rPr lang="en-US" sz="2800" dirty="0" smtClean="0"/>
              <a:t>PERTANYAAN KHUSUS 1: </a:t>
            </a:r>
            <a:r>
              <a:rPr lang="id-ID" sz="2800" dirty="0" smtClean="0">
                <a:solidFill>
                  <a:prstClr val="black"/>
                </a:solidFill>
              </a:rPr>
              <a:t>Apa </a:t>
            </a:r>
            <a:r>
              <a:rPr lang="id-ID" sz="2800" dirty="0">
                <a:solidFill>
                  <a:prstClr val="black"/>
                </a:solidFill>
              </a:rPr>
              <a:t>saja kejadian berarti  pada saat </a:t>
            </a:r>
            <a:r>
              <a:rPr lang="id-ID" sz="2800" dirty="0" smtClean="0">
                <a:solidFill>
                  <a:prstClr val="black"/>
                </a:solidFill>
              </a:rPr>
              <a:t>kunjunga</a:t>
            </a:r>
            <a:r>
              <a:rPr lang="en-US" sz="2800" dirty="0" smtClean="0">
                <a:solidFill>
                  <a:prstClr val="black"/>
                </a:solidFill>
              </a:rPr>
              <a:t>n</a:t>
            </a:r>
            <a:r>
              <a:rPr lang="id-ID" sz="2800" dirty="0" smtClean="0">
                <a:solidFill>
                  <a:prstClr val="black"/>
                </a:solidFill>
              </a:rPr>
              <a:t> </a:t>
            </a:r>
            <a:r>
              <a:rPr lang="id-ID" sz="2800" dirty="0">
                <a:solidFill>
                  <a:prstClr val="black"/>
                </a:solidFill>
              </a:rPr>
              <a:t>Yohanes Paulus II di Ritapiret?</a:t>
            </a:r>
            <a:endParaRPr lang="en-US" sz="2800" dirty="0"/>
          </a:p>
        </p:txBody>
      </p:sp>
      <p:sp>
        <p:nvSpPr>
          <p:cNvPr id="3" name="Content Placeholder 2"/>
          <p:cNvSpPr>
            <a:spLocks noGrp="1"/>
          </p:cNvSpPr>
          <p:nvPr>
            <p:ph idx="1"/>
          </p:nvPr>
        </p:nvSpPr>
        <p:spPr>
          <a:xfrm>
            <a:off x="838200" y="1024932"/>
            <a:ext cx="11353800" cy="5152031"/>
          </a:xfrm>
        </p:spPr>
        <p:txBody>
          <a:bodyPr>
            <a:normAutofit fontScale="92500"/>
          </a:bodyPr>
          <a:lstStyle/>
          <a:p>
            <a:pPr marL="0" lvl="0" indent="0">
              <a:buNone/>
            </a:pPr>
            <a:r>
              <a:rPr lang="id-ID" sz="2600" dirty="0" smtClean="0">
                <a:solidFill>
                  <a:prstClr val="black"/>
                </a:solidFill>
              </a:rPr>
              <a:t> </a:t>
            </a:r>
            <a:r>
              <a:rPr lang="en-US" sz="2600" dirty="0" smtClean="0">
                <a:solidFill>
                  <a:prstClr val="black"/>
                </a:solidFill>
              </a:rPr>
              <a:t>	</a:t>
            </a:r>
            <a:r>
              <a:rPr lang="ms-MY" sz="2600" dirty="0" smtClean="0">
                <a:solidFill>
                  <a:prstClr val="black"/>
                </a:solidFill>
              </a:rPr>
              <a:t>Saya coba membaca kejadian selama kunjungan Paus Yohanes Pauus II di Ritapiet-Maumere pada tanggal 11-12 Oktober 1989 dalam konteks</a:t>
            </a:r>
            <a:r>
              <a:rPr lang="ms-MY" sz="2600" b="1" dirty="0" smtClean="0">
                <a:solidFill>
                  <a:prstClr val="black"/>
                </a:solidFill>
              </a:rPr>
              <a:t>:</a:t>
            </a:r>
          </a:p>
          <a:p>
            <a:pPr marL="514350" lvl="0" indent="-514350">
              <a:buAutoNum type="arabicPeriod"/>
            </a:pPr>
            <a:r>
              <a:rPr lang="ms-MY" sz="2600" b="1" dirty="0" smtClean="0">
                <a:solidFill>
                  <a:prstClr val="black"/>
                </a:solidFill>
              </a:rPr>
              <a:t>Konteks Negara</a:t>
            </a:r>
          </a:p>
          <a:p>
            <a:pPr marL="0" lvl="0" indent="0" algn="just">
              <a:buNone/>
            </a:pPr>
            <a:r>
              <a:rPr lang="ms-MY" sz="2600" dirty="0" smtClean="0">
                <a:solidFill>
                  <a:prstClr val="black"/>
                </a:solidFill>
              </a:rPr>
              <a:t>Kunjugan Paus Yohanes Paulus II ke Ritapiret-Maumere adalah satu kunjungan kenegaraan karena Yohanes Paulus II adalah seorang kepala negara. Dalam kapasitasnya sebagai kepala negara, maka negara RI memberlakukan </a:t>
            </a:r>
            <a:r>
              <a:rPr lang="ms-MY" sz="2600" i="1" dirty="0" smtClean="0">
                <a:solidFill>
                  <a:srgbClr val="FF0000"/>
                </a:solidFill>
              </a:rPr>
              <a:t>extraordiary security system</a:t>
            </a:r>
            <a:r>
              <a:rPr lang="ms-MY" sz="2600" dirty="0" smtClean="0">
                <a:solidFill>
                  <a:prstClr val="black"/>
                </a:solidFill>
              </a:rPr>
              <a:t>. Akibatnya, pengamanannya dibangun secara berlapis, semua fasislitas dijaga, helipat dibangun, frater-calon imam harus diungsikan keluar dari Ritapiret dan yang tinggal hanya beberapa orang yang bertugas sebagai pelayan. Ritapiret menjadi tempat yang steril kala itu. </a:t>
            </a:r>
          </a:p>
          <a:p>
            <a:pPr marL="0" lvl="0" indent="0" algn="just">
              <a:buNone/>
            </a:pPr>
            <a:r>
              <a:rPr lang="ms-MY" sz="2600" dirty="0" smtClean="0">
                <a:solidFill>
                  <a:prstClr val="black"/>
                </a:solidFill>
              </a:rPr>
              <a:t>Maka akses pertemuan dengan Paus menjadi sangat sulit oleh publik. Umat hanya diperbolehkan untuk melihat Paus dari Jauh dan mendapat berkatnya. Dengan sistem pengamanan yang ketat ini kita bisa menyimpulkan bahwa Yohanes Paulus II adalah satu toko dunia yang disegani dan berpengaruh. Ia memiliki kewibawaan moral di dunia internasional.</a:t>
            </a:r>
          </a:p>
        </p:txBody>
      </p:sp>
    </p:spTree>
    <p:extLst>
      <p:ext uri="{BB962C8B-B14F-4D97-AF65-F5344CB8AC3E}">
        <p14:creationId xmlns:p14="http://schemas.microsoft.com/office/powerpoint/2010/main" val="2238492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838"/>
            <a:ext cx="10515600" cy="562708"/>
          </a:xfrm>
        </p:spPr>
        <p:txBody>
          <a:bodyPr>
            <a:normAutofit/>
          </a:bodyPr>
          <a:lstStyle/>
          <a:p>
            <a:r>
              <a:rPr lang="id-ID" sz="3200" b="1" dirty="0" smtClean="0"/>
              <a:t>2. Konteks Gereja</a:t>
            </a:r>
            <a:r>
              <a:rPr lang="en-US" sz="3200" dirty="0" smtClean="0"/>
              <a:t> </a:t>
            </a:r>
            <a:endParaRPr lang="en-US" sz="3200" dirty="0"/>
          </a:p>
        </p:txBody>
      </p:sp>
      <p:sp>
        <p:nvSpPr>
          <p:cNvPr id="3" name="Content Placeholder 2"/>
          <p:cNvSpPr>
            <a:spLocks noGrp="1"/>
          </p:cNvSpPr>
          <p:nvPr>
            <p:ph idx="1"/>
          </p:nvPr>
        </p:nvSpPr>
        <p:spPr>
          <a:xfrm>
            <a:off x="838200" y="1165609"/>
            <a:ext cx="11353800" cy="5011354"/>
          </a:xfrm>
        </p:spPr>
        <p:txBody>
          <a:bodyPr>
            <a:normAutofit fontScale="85000" lnSpcReduction="10000"/>
          </a:bodyPr>
          <a:lstStyle/>
          <a:p>
            <a:pPr marL="0" indent="0" algn="just">
              <a:lnSpc>
                <a:spcPct val="110000"/>
              </a:lnSpc>
              <a:spcBef>
                <a:spcPts val="0"/>
              </a:spcBef>
              <a:spcAft>
                <a:spcPts val="600"/>
              </a:spcAft>
              <a:buNone/>
            </a:pPr>
            <a:r>
              <a:rPr lang="id-ID" dirty="0" smtClean="0"/>
              <a:t>Dari perspektif Gereja, kunjungan Paus Yohanes Pulus II adalah satu visit kegembalaan. Paus sebagai pemimpin-gembala datang mengunjungi umatnya. Visit kegembalaan ini membuat umat merasakan satu perhatian dan cinta yang luar biasa dari gembalanya. Alhasil, ada banyak pengalaman yang dirasakan oleh umat Allah. Tetapi ada </a:t>
            </a:r>
            <a:r>
              <a:rPr lang="en-US" dirty="0" smtClean="0"/>
              <a:t>s</a:t>
            </a:r>
            <a:r>
              <a:rPr lang="id-ID" dirty="0" smtClean="0"/>
              <a:t>atu per</a:t>
            </a:r>
            <a:r>
              <a:rPr lang="en-US" dirty="0" smtClean="0"/>
              <a:t>a</a:t>
            </a:r>
            <a:r>
              <a:rPr lang="id-ID" dirty="0" smtClean="0"/>
              <a:t>saan yang dominan adalah bahagia dan bangga. Hal ini dikarenakan oleh beberapa alasan:</a:t>
            </a:r>
          </a:p>
          <a:p>
            <a:pPr marL="514350" indent="-514350" algn="just">
              <a:lnSpc>
                <a:spcPct val="110000"/>
              </a:lnSpc>
              <a:spcBef>
                <a:spcPts val="0"/>
              </a:spcBef>
              <a:spcAft>
                <a:spcPts val="600"/>
              </a:spcAft>
              <a:buAutoNum type="arabicPeriod"/>
            </a:pPr>
            <a:r>
              <a:rPr lang="id-ID" dirty="0" smtClean="0"/>
              <a:t>Bisa melihat dan bertemu langsung dengan Paus. Bagi umat, Paus adalah satu sosok gembala yang dulu hanya didengar dengan telinga dan dilihat dengan mata lewat media, tetapi sekarang  sudah dilihat dan dialami dengan bertemu tanpa media. </a:t>
            </a:r>
          </a:p>
          <a:p>
            <a:pPr marL="514350" indent="-514350" algn="just">
              <a:lnSpc>
                <a:spcPct val="110000"/>
              </a:lnSpc>
              <a:spcBef>
                <a:spcPts val="0"/>
              </a:spcBef>
              <a:spcAft>
                <a:spcPts val="600"/>
              </a:spcAft>
              <a:buAutoNum type="arabicPeriod"/>
            </a:pPr>
            <a:r>
              <a:rPr lang="id-ID" dirty="0" smtClean="0"/>
              <a:t>Bisa meraya</a:t>
            </a:r>
            <a:r>
              <a:rPr lang="en-US" dirty="0" smtClean="0"/>
              <a:t>k</a:t>
            </a:r>
            <a:r>
              <a:rPr lang="id-ID" dirty="0" smtClean="0"/>
              <a:t>an ekaristi kudus dan mendapat berkat dari Paus. Pada kunjungan itu, ribuan umat bisa merayakan ekaristi yang dipimpin oleh paus dan mendapat berkat langsung dari Paus. Lebih berbahagia lagi karena Paus menggunakan bahasa Indonesia. Ini adalah hal yang luar biasa.</a:t>
            </a:r>
            <a:endParaRPr lang="id-ID" dirty="0"/>
          </a:p>
        </p:txBody>
      </p:sp>
    </p:spTree>
    <p:extLst>
      <p:ext uri="{BB962C8B-B14F-4D97-AF65-F5344CB8AC3E}">
        <p14:creationId xmlns:p14="http://schemas.microsoft.com/office/powerpoint/2010/main" val="310263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436"/>
            <a:ext cx="10515600" cy="552660"/>
          </a:xfrm>
        </p:spPr>
        <p:txBody>
          <a:bodyPr>
            <a:normAutofit/>
          </a:bodyPr>
          <a:lstStyle/>
          <a:p>
            <a:r>
              <a:rPr lang="en-US" sz="3200" b="1" dirty="0" smtClean="0"/>
              <a:t>3. </a:t>
            </a:r>
            <a:r>
              <a:rPr lang="id-ID" sz="3200" b="1" dirty="0" smtClean="0"/>
              <a:t>Konteks Alam </a:t>
            </a:r>
            <a:endParaRPr lang="id-ID" sz="3200" b="1" dirty="0"/>
          </a:p>
        </p:txBody>
      </p:sp>
      <p:sp>
        <p:nvSpPr>
          <p:cNvPr id="3" name="Content Placeholder 2"/>
          <p:cNvSpPr>
            <a:spLocks noGrp="1"/>
          </p:cNvSpPr>
          <p:nvPr>
            <p:ph idx="1"/>
          </p:nvPr>
        </p:nvSpPr>
        <p:spPr>
          <a:xfrm>
            <a:off x="838200" y="643096"/>
            <a:ext cx="11353800" cy="5797897"/>
          </a:xfrm>
        </p:spPr>
        <p:txBody>
          <a:bodyPr>
            <a:noAutofit/>
          </a:bodyPr>
          <a:lstStyle/>
          <a:p>
            <a:pPr marL="0" indent="0" algn="just">
              <a:lnSpc>
                <a:spcPct val="110000"/>
              </a:lnSpc>
              <a:spcBef>
                <a:spcPts val="0"/>
              </a:spcBef>
              <a:spcAft>
                <a:spcPts val="600"/>
              </a:spcAft>
              <a:buNone/>
            </a:pPr>
            <a:r>
              <a:rPr lang="id-ID" sz="2100" b="1" u="sng" dirty="0" smtClean="0"/>
              <a:t>Kehadiran</a:t>
            </a:r>
            <a:r>
              <a:rPr lang="id-ID" sz="2100" dirty="0" smtClean="0"/>
              <a:t> satu sosok gembala yang kudus tidak hanya disam</a:t>
            </a:r>
            <a:r>
              <a:rPr lang="en-US" sz="2100" dirty="0" smtClean="0"/>
              <a:t>b</a:t>
            </a:r>
            <a:r>
              <a:rPr lang="id-ID" sz="2100" dirty="0" smtClean="0"/>
              <a:t>u</a:t>
            </a:r>
            <a:r>
              <a:rPr lang="en-US" sz="2100" dirty="0" smtClean="0"/>
              <a:t>t</a:t>
            </a:r>
            <a:r>
              <a:rPr lang="id-ID" sz="2100" dirty="0" smtClean="0"/>
              <a:t> oleh warga gereja dan warga sipil tetapi juga disambut oleh alam. Alam pun turut merasakan kehadiran Paus. Pada saat paus </a:t>
            </a:r>
            <a:r>
              <a:rPr lang="en-US" sz="2100" dirty="0" smtClean="0"/>
              <a:t>m</a:t>
            </a:r>
            <a:r>
              <a:rPr lang="id-ID" sz="2100" dirty="0" smtClean="0"/>
              <a:t>enginjakan kaki di Maume</a:t>
            </a:r>
            <a:r>
              <a:rPr lang="en-US" sz="2100" dirty="0" smtClean="0"/>
              <a:t>r</a:t>
            </a:r>
            <a:r>
              <a:rPr lang="id-ID" sz="2100" dirty="0" smtClean="0"/>
              <a:t>e, alam berubah. Hari itu kota Maumere sangat panas. Tetapi cuaca yang sangat panas itu tidak memudarkan semang</a:t>
            </a:r>
            <a:r>
              <a:rPr lang="en-US" sz="2100" dirty="0" smtClean="0"/>
              <a:t>a</a:t>
            </a:r>
            <a:r>
              <a:rPr lang="id-ID" sz="2100" dirty="0" smtClean="0"/>
              <a:t>t ribuan</a:t>
            </a:r>
            <a:r>
              <a:rPr lang="en-US" sz="2100" dirty="0" smtClean="0"/>
              <a:t> </a:t>
            </a:r>
            <a:r>
              <a:rPr lang="en-US" sz="2100" dirty="0" err="1" smtClean="0"/>
              <a:t>umat</a:t>
            </a:r>
            <a:r>
              <a:rPr lang="en-US" sz="2100" dirty="0" smtClean="0"/>
              <a:t> yang </a:t>
            </a:r>
            <a:r>
              <a:rPr lang="id-ID" sz="2100" dirty="0" smtClean="0"/>
              <a:t>menanti berjam-jam untuk melihat dan bertemu dengan Paus. Ada yang menggunakan payung tetapi yag lain tidak menggunakan penutup apa pun. Namun alam seketika be</a:t>
            </a:r>
            <a:r>
              <a:rPr lang="en-US" sz="2100" dirty="0" smtClean="0"/>
              <a:t>r</a:t>
            </a:r>
            <a:r>
              <a:rPr lang="id-ID" sz="2100" dirty="0" smtClean="0"/>
              <a:t>ubah pada saat </a:t>
            </a:r>
            <a:r>
              <a:rPr lang="en-US" sz="2100" dirty="0" err="1" smtClean="0"/>
              <a:t>paus</a:t>
            </a:r>
            <a:r>
              <a:rPr lang="en-US" sz="2100" dirty="0" smtClean="0"/>
              <a:t> </a:t>
            </a:r>
            <a:r>
              <a:rPr lang="id-ID" sz="2100" dirty="0" smtClean="0"/>
              <a:t>menginjakan kakinya di Maumere. Cuaca yang sangat panas itu berubah menjadi teduh. Ada iringan awan besar yang berarak menutupi kota Maumere dan tempat perayaan misa kudus sehingga teriknya matahari tidak memanggang lautan manusia itu. Dan keteduhan ini berlangsung sampaai selesai misa kudus.</a:t>
            </a:r>
          </a:p>
          <a:p>
            <a:pPr marL="0" indent="0" algn="just">
              <a:lnSpc>
                <a:spcPct val="110000"/>
              </a:lnSpc>
              <a:spcBef>
                <a:spcPts val="0"/>
              </a:spcBef>
              <a:spcAft>
                <a:spcPts val="600"/>
              </a:spcAft>
              <a:buNone/>
            </a:pPr>
            <a:r>
              <a:rPr lang="id-ID" sz="2100" b="1" u="sng" dirty="0" smtClean="0"/>
              <a:t>Fenomen alam </a:t>
            </a:r>
            <a:r>
              <a:rPr lang="id-ID" sz="2100" dirty="0" smtClean="0"/>
              <a:t>ini bisa mengandung multi tafsir. Tapi hanya ada dua tafsir yang saya sampaikan: </a:t>
            </a:r>
            <a:r>
              <a:rPr lang="id-ID" sz="2100" b="1" dirty="0" smtClean="0"/>
              <a:t>1</a:t>
            </a:r>
            <a:r>
              <a:rPr lang="id-ID" sz="2100" dirty="0" smtClean="0"/>
              <a:t>. </a:t>
            </a:r>
            <a:r>
              <a:rPr lang="en-US" sz="2100" i="1" dirty="0" smtClean="0">
                <a:solidFill>
                  <a:srgbClr val="FF0000"/>
                </a:solidFill>
              </a:rPr>
              <a:t>A</a:t>
            </a:r>
            <a:r>
              <a:rPr lang="id-ID" sz="2100" i="1" dirty="0" smtClean="0">
                <a:solidFill>
                  <a:srgbClr val="FF0000"/>
                </a:solidFill>
              </a:rPr>
              <a:t>llah hadir dan melawat umatNya dalam kunjungan Paus  di Maumere</a:t>
            </a:r>
            <a:r>
              <a:rPr lang="id-ID" sz="2100" dirty="0" smtClean="0"/>
              <a:t>. Allah hadir dalam bentuk tiang awan yang menaungi umat</a:t>
            </a:r>
            <a:r>
              <a:rPr lang="en-US" sz="2100" dirty="0" smtClean="0"/>
              <a:t>N</a:t>
            </a:r>
            <a:r>
              <a:rPr lang="id-ID" sz="2100" dirty="0" smtClean="0"/>
              <a:t>ya sama seperti dahu Ia hadir dalam tiang awan yang melindungi umat Israel dalam melintasi padang gurun. </a:t>
            </a:r>
            <a:r>
              <a:rPr lang="id-ID" sz="2100" b="1" dirty="0" smtClean="0"/>
              <a:t>2</a:t>
            </a:r>
            <a:r>
              <a:rPr lang="id-ID" sz="2100" dirty="0" smtClean="0"/>
              <a:t>. </a:t>
            </a:r>
            <a:r>
              <a:rPr lang="id-ID" sz="2100" i="1" dirty="0" smtClean="0">
                <a:solidFill>
                  <a:srgbClr val="FF0000"/>
                </a:solidFill>
              </a:rPr>
              <a:t>Yohans Paulus II adalah sosok pembawa keteduhan</a:t>
            </a:r>
            <a:r>
              <a:rPr lang="id-ID" sz="2100" dirty="0" smtClean="0"/>
              <a:t>. Awa</a:t>
            </a:r>
            <a:r>
              <a:rPr lang="en-US" sz="2100" dirty="0" smtClean="0"/>
              <a:t>m</a:t>
            </a:r>
            <a:r>
              <a:rPr lang="id-ID" sz="2100" dirty="0" smtClean="0"/>
              <a:t> yang menutupi </a:t>
            </a:r>
            <a:r>
              <a:rPr lang="en-US" sz="2100" dirty="0" smtClean="0"/>
              <a:t>K</a:t>
            </a:r>
            <a:r>
              <a:rPr lang="id-ID" sz="2100" dirty="0" smtClean="0"/>
              <a:t>ota Maumere merupakan satu bahasa metaforis yang merepresentasikan sosok Paus. Ia adalah sosok yang membawa keteduhan. Hanya memandang tatapan wajah dan senyumnya </a:t>
            </a:r>
            <a:r>
              <a:rPr lang="en-US" sz="2100" dirty="0" err="1" smtClean="0"/>
              <a:t>umat</a:t>
            </a:r>
            <a:r>
              <a:rPr lang="en-US" sz="2100" dirty="0" smtClean="0"/>
              <a:t> </a:t>
            </a:r>
            <a:r>
              <a:rPr lang="id-ID" sz="2100" dirty="0" smtClean="0"/>
              <a:t>merasa ada keteduahn dalam batin; </a:t>
            </a:r>
            <a:r>
              <a:rPr lang="en-US" sz="2100" dirty="0" err="1" smtClean="0"/>
              <a:t>hanya</a:t>
            </a:r>
            <a:r>
              <a:rPr lang="en-US" sz="2100" dirty="0" smtClean="0"/>
              <a:t> </a:t>
            </a:r>
            <a:r>
              <a:rPr lang="id-ID" sz="2100" dirty="0" smtClean="0"/>
              <a:t>mengangkat tangannya memberi berkat </a:t>
            </a:r>
            <a:r>
              <a:rPr lang="en-US" sz="2100" dirty="0" err="1" smtClean="0"/>
              <a:t>terasa</a:t>
            </a:r>
            <a:r>
              <a:rPr lang="id-ID" sz="2100" dirty="0" smtClean="0"/>
              <a:t> kuat kuasa Allah yang tengah mengalir dalam diri </a:t>
            </a:r>
            <a:r>
              <a:rPr lang="en-US" sz="2100" dirty="0" err="1" smtClean="0"/>
              <a:t>umat</a:t>
            </a:r>
            <a:r>
              <a:rPr lang="id-ID" sz="2100" dirty="0" smtClean="0"/>
              <a:t>.</a:t>
            </a:r>
            <a:endParaRPr lang="id-ID" sz="2100" dirty="0"/>
          </a:p>
        </p:txBody>
      </p:sp>
    </p:spTree>
    <p:extLst>
      <p:ext uri="{BB962C8B-B14F-4D97-AF65-F5344CB8AC3E}">
        <p14:creationId xmlns:p14="http://schemas.microsoft.com/office/powerpoint/2010/main" val="3672565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0145"/>
          </a:xfrm>
        </p:spPr>
        <p:txBody>
          <a:bodyPr>
            <a:noAutofit/>
          </a:bodyPr>
          <a:lstStyle/>
          <a:p>
            <a:pPr lvl="0"/>
            <a:r>
              <a:rPr lang="en-US" sz="2400" dirty="0" smtClean="0">
                <a:latin typeface="+mn-lt"/>
              </a:rPr>
              <a:t>PERTA</a:t>
            </a:r>
            <a:r>
              <a:rPr lang="en-US" sz="2400" dirty="0">
                <a:latin typeface="+mn-lt"/>
              </a:rPr>
              <a:t>NYAAN KHUSUS 2</a:t>
            </a:r>
            <a:r>
              <a:rPr lang="en-US" sz="2400" dirty="0" smtClean="0">
                <a:latin typeface="+mn-lt"/>
              </a:rPr>
              <a:t>: </a:t>
            </a:r>
            <a:r>
              <a:rPr lang="id-ID" sz="2400" dirty="0" smtClean="0">
                <a:solidFill>
                  <a:prstClr val="black"/>
                </a:solidFill>
                <a:latin typeface="+mn-lt"/>
              </a:rPr>
              <a:t>Bagaimana </a:t>
            </a:r>
            <a:r>
              <a:rPr lang="id-ID" sz="2400" dirty="0">
                <a:solidFill>
                  <a:prstClr val="black"/>
                </a:solidFill>
                <a:latin typeface="+mn-lt"/>
              </a:rPr>
              <a:t>tempat ziarah St Yohanes Paulus II di Ritapiret menjadi inspirasi bagi para peziarah?</a:t>
            </a:r>
            <a:r>
              <a:rPr lang="en-US" sz="2400" dirty="0">
                <a:solidFill>
                  <a:prstClr val="black"/>
                </a:solidFill>
                <a:latin typeface="+mn-lt"/>
              </a:rPr>
              <a:t/>
            </a:r>
            <a:br>
              <a:rPr lang="en-US" sz="2400" dirty="0">
                <a:solidFill>
                  <a:prstClr val="black"/>
                </a:solidFill>
                <a:latin typeface="+mn-lt"/>
              </a:rPr>
            </a:br>
            <a:endParaRPr lang="en-US" sz="2400" dirty="0">
              <a:latin typeface="+mn-lt"/>
            </a:endParaRPr>
          </a:p>
        </p:txBody>
      </p:sp>
      <p:sp>
        <p:nvSpPr>
          <p:cNvPr id="3" name="Content Placeholder 2"/>
          <p:cNvSpPr>
            <a:spLocks noGrp="1"/>
          </p:cNvSpPr>
          <p:nvPr>
            <p:ph idx="1"/>
          </p:nvPr>
        </p:nvSpPr>
        <p:spPr>
          <a:xfrm>
            <a:off x="838200" y="1256044"/>
            <a:ext cx="11280112" cy="5164853"/>
          </a:xfrm>
        </p:spPr>
        <p:txBody>
          <a:bodyPr>
            <a:normAutofit fontScale="92500" lnSpcReduction="10000"/>
          </a:bodyPr>
          <a:lstStyle/>
          <a:p>
            <a:pPr lvl="0" algn="just">
              <a:lnSpc>
                <a:spcPct val="110000"/>
              </a:lnSpc>
              <a:spcBef>
                <a:spcPts val="0"/>
              </a:spcBef>
              <a:spcAft>
                <a:spcPts val="600"/>
              </a:spcAft>
              <a:buFont typeface="Wingdings" panose="05000000000000000000" pitchFamily="2" charset="2"/>
              <a:buChar char="q"/>
            </a:pPr>
            <a:r>
              <a:rPr lang="ms-MY" sz="3000" dirty="0" smtClean="0">
                <a:solidFill>
                  <a:prstClr val="black"/>
                </a:solidFill>
                <a:ea typeface="Calibri" panose="020F0502020204030204" pitchFamily="34" charset="0"/>
                <a:cs typeface="Times New Roman" panose="02020603050405020304" pitchFamily="18" charset="0"/>
              </a:rPr>
              <a:t> Sebuah fakta historis bahwa</a:t>
            </a:r>
            <a:r>
              <a:rPr lang="en-US" sz="3000" dirty="0" smtClean="0">
                <a:solidFill>
                  <a:prstClr val="black"/>
                </a:solidFill>
                <a:ea typeface="Calibri" panose="020F0502020204030204" pitchFamily="34" charset="0"/>
                <a:cs typeface="Times New Roman" panose="02020603050405020304" pitchFamily="18" charset="0"/>
              </a:rPr>
              <a:t> </a:t>
            </a:r>
            <a:r>
              <a:rPr lang="id-ID" sz="3000" dirty="0" smtClean="0">
                <a:solidFill>
                  <a:prstClr val="black"/>
                </a:solidFill>
                <a:ea typeface="Calibri" panose="020F0502020204030204" pitchFamily="34" charset="0"/>
                <a:cs typeface="Times New Roman" panose="02020603050405020304" pitchFamily="18" charset="0"/>
              </a:rPr>
              <a:t>Ritapiret </a:t>
            </a:r>
            <a:r>
              <a:rPr lang="id-ID" sz="3000" dirty="0">
                <a:solidFill>
                  <a:prstClr val="black"/>
                </a:solidFill>
                <a:ea typeface="Calibri" panose="020F0502020204030204" pitchFamily="34" charset="0"/>
                <a:cs typeface="Times New Roman" panose="02020603050405020304" pitchFamily="18" charset="0"/>
              </a:rPr>
              <a:t>menjadi Vatikan semalam. Ungkapan ini dikarenakan Paus Yohanes Paulus II pernah tidur semalam di Seminari Tinggi Interdiosesan Sto. Petrus Ritapiret dalam visit kegembalaannya ke Maumere-Flores. Kunjungan Paus Yohanes Paulus II ini berlangsung dari </a:t>
            </a:r>
            <a:r>
              <a:rPr lang="id-ID" sz="3000" b="1" dirty="0">
                <a:solidFill>
                  <a:prstClr val="black"/>
                </a:solidFill>
                <a:ea typeface="Calibri" panose="020F0502020204030204" pitchFamily="34" charset="0"/>
                <a:cs typeface="Times New Roman" panose="02020603050405020304" pitchFamily="18" charset="0"/>
              </a:rPr>
              <a:t>tanggal 11-12 Oktober 1989.</a:t>
            </a:r>
            <a:r>
              <a:rPr lang="id-ID" sz="3000" dirty="0">
                <a:solidFill>
                  <a:prstClr val="black"/>
                </a:solidFill>
                <a:ea typeface="Calibri" panose="020F0502020204030204" pitchFamily="34" charset="0"/>
                <a:cs typeface="Times New Roman" panose="02020603050405020304" pitchFamily="18" charset="0"/>
              </a:rPr>
              <a:t> </a:t>
            </a:r>
            <a:endParaRPr lang="en-US" sz="3000" dirty="0" smtClean="0">
              <a:solidFill>
                <a:prstClr val="black"/>
              </a:solidFill>
              <a:ea typeface="Calibri" panose="020F0502020204030204" pitchFamily="34" charset="0"/>
              <a:cs typeface="Times New Roman" panose="02020603050405020304" pitchFamily="18" charset="0"/>
            </a:endParaRPr>
          </a:p>
          <a:p>
            <a:pPr lvl="0" algn="just">
              <a:lnSpc>
                <a:spcPct val="110000"/>
              </a:lnSpc>
              <a:spcBef>
                <a:spcPts val="0"/>
              </a:spcBef>
              <a:spcAft>
                <a:spcPts val="600"/>
              </a:spcAft>
              <a:buFont typeface="Wingdings" panose="05000000000000000000" pitchFamily="2" charset="2"/>
              <a:buChar char="q"/>
            </a:pPr>
            <a:r>
              <a:rPr lang="en-US" sz="3000" dirty="0">
                <a:solidFill>
                  <a:prstClr val="black"/>
                </a:solidFill>
                <a:ea typeface="Calibri" panose="020F0502020204030204" pitchFamily="34" charset="0"/>
                <a:cs typeface="Times New Roman" panose="02020603050405020304" pitchFamily="18" charset="0"/>
              </a:rPr>
              <a:t> </a:t>
            </a:r>
            <a:r>
              <a:rPr lang="id-ID" sz="3000" dirty="0" smtClean="0">
                <a:solidFill>
                  <a:prstClr val="black"/>
                </a:solidFill>
                <a:ea typeface="Calibri" panose="020F0502020204030204" pitchFamily="34" charset="0"/>
                <a:cs typeface="Times New Roman" panose="02020603050405020304" pitchFamily="18" charset="0"/>
              </a:rPr>
              <a:t>Narasi </a:t>
            </a:r>
            <a:r>
              <a:rPr lang="id-ID" sz="3000" dirty="0">
                <a:solidFill>
                  <a:prstClr val="black"/>
                </a:solidFill>
                <a:ea typeface="Calibri" panose="020F0502020204030204" pitchFamily="34" charset="0"/>
                <a:cs typeface="Times New Roman" panose="02020603050405020304" pitchFamily="18" charset="0"/>
              </a:rPr>
              <a:t>kunjungannya ini semakin bernas muatan isinya dan tempat di mana ia pernah tinggal menjadi kaya nuansa spiritualnya, karena ia sudah digelar kudus dengan nama Santo Yohanes Paulus II pada tanggal </a:t>
            </a:r>
            <a:r>
              <a:rPr lang="id-ID" sz="3000" b="1" dirty="0">
                <a:solidFill>
                  <a:prstClr val="black"/>
                </a:solidFill>
                <a:ea typeface="Calibri" panose="020F0502020204030204" pitchFamily="34" charset="0"/>
                <a:cs typeface="Times New Roman" panose="02020603050405020304" pitchFamily="18" charset="0"/>
              </a:rPr>
              <a:t>27 April </a:t>
            </a:r>
            <a:r>
              <a:rPr lang="id-ID" sz="3000" b="1" dirty="0" smtClean="0">
                <a:solidFill>
                  <a:prstClr val="black"/>
                </a:solidFill>
                <a:ea typeface="Calibri" panose="020F0502020204030204" pitchFamily="34" charset="0"/>
                <a:cs typeface="Times New Roman" panose="02020603050405020304" pitchFamily="18" charset="0"/>
              </a:rPr>
              <a:t>2014</a:t>
            </a:r>
            <a:r>
              <a:rPr lang="en-US" sz="3000" b="1" dirty="0" smtClean="0">
                <a:solidFill>
                  <a:prstClr val="black"/>
                </a:solidFill>
                <a:ea typeface="Calibri" panose="020F0502020204030204" pitchFamily="34" charset="0"/>
                <a:cs typeface="Times New Roman" panose="02020603050405020304" pitchFamily="18" charset="0"/>
              </a:rPr>
              <a:t> </a:t>
            </a:r>
            <a:r>
              <a:rPr lang="id-ID" sz="3000" dirty="0" smtClean="0">
                <a:solidFill>
                  <a:prstClr val="black"/>
                </a:solidFill>
                <a:ea typeface="Calibri" panose="020F0502020204030204" pitchFamily="34" charset="0"/>
                <a:cs typeface="Times New Roman" panose="02020603050405020304" pitchFamily="18" charset="0"/>
              </a:rPr>
              <a:t>dan sudah ditaktahkan reliqui ‘darah’ Yoh Paulus II. Maka </a:t>
            </a:r>
            <a:r>
              <a:rPr lang="id-ID" sz="3000" dirty="0" smtClean="0">
                <a:solidFill>
                  <a:prstClr val="black"/>
                </a:solidFill>
                <a:cs typeface="Times New Roman" panose="02020603050405020304" pitchFamily="18" charset="0"/>
              </a:rPr>
              <a:t>Kamar Paus Yohanes Paulus II di Ritapiret menjadi tempat ziarah yang menginspirasi banyak pihak</a:t>
            </a:r>
            <a:r>
              <a:rPr lang="en-US" sz="3000" dirty="0" smtClean="0">
                <a:solidFill>
                  <a:prstClr val="black"/>
                </a:solidFill>
                <a:cs typeface="Times New Roman" panose="02020603050405020304" pitchFamily="18" charset="0"/>
              </a:rPr>
              <a:t> </a:t>
            </a:r>
            <a:r>
              <a:rPr lang="id-ID" sz="3000" dirty="0" smtClean="0">
                <a:solidFill>
                  <a:prstClr val="black"/>
                </a:solidFill>
                <a:cs typeface="Times New Roman" panose="02020603050405020304" pitchFamily="18" charset="0"/>
              </a:rPr>
              <a:t>termasuk peziarah:</a:t>
            </a:r>
          </a:p>
        </p:txBody>
      </p:sp>
    </p:spTree>
    <p:extLst>
      <p:ext uri="{BB962C8B-B14F-4D97-AF65-F5344CB8AC3E}">
        <p14:creationId xmlns:p14="http://schemas.microsoft.com/office/powerpoint/2010/main" val="442467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256"/>
            <a:ext cx="10515600" cy="448790"/>
          </a:xfrm>
        </p:spPr>
        <p:txBody>
          <a:bodyPr/>
          <a:lstStyle/>
          <a:p>
            <a:r>
              <a:rPr lang="en-US" sz="2000" b="1" dirty="0" smtClean="0">
                <a:solidFill>
                  <a:prstClr val="black"/>
                </a:solidFill>
                <a:cs typeface="Times New Roman" panose="02020603050405020304" pitchFamily="18" charset="0"/>
              </a:rPr>
              <a:t>1. DARI PIHAK GEREJA LOKAL</a:t>
            </a:r>
            <a:endParaRPr lang="en-US" sz="2000" b="1" dirty="0"/>
          </a:p>
        </p:txBody>
      </p:sp>
      <p:sp>
        <p:nvSpPr>
          <p:cNvPr id="3" name="Content Placeholder 2"/>
          <p:cNvSpPr>
            <a:spLocks noGrp="1"/>
          </p:cNvSpPr>
          <p:nvPr>
            <p:ph idx="1"/>
          </p:nvPr>
        </p:nvSpPr>
        <p:spPr>
          <a:xfrm>
            <a:off x="838200" y="703386"/>
            <a:ext cx="11260015" cy="5968720"/>
          </a:xfrm>
        </p:spPr>
        <p:txBody>
          <a:bodyPr>
            <a:normAutofit fontScale="70000" lnSpcReduction="20000"/>
          </a:bodyPr>
          <a:lstStyle/>
          <a:p>
            <a:pPr marL="0" lvl="0" indent="0">
              <a:lnSpc>
                <a:spcPct val="110000"/>
              </a:lnSpc>
              <a:spcBef>
                <a:spcPts val="0"/>
              </a:spcBef>
              <a:spcAft>
                <a:spcPts val="600"/>
              </a:spcAft>
              <a:buNone/>
            </a:pPr>
            <a:endParaRPr lang="en-US" sz="2100" dirty="0">
              <a:solidFill>
                <a:prstClr val="black"/>
              </a:solidFill>
              <a:latin typeface="Times New Roman" panose="02020603050405020304" pitchFamily="18" charset="0"/>
              <a:cs typeface="Times New Roman" panose="02020603050405020304" pitchFamily="18" charset="0"/>
            </a:endParaRPr>
          </a:p>
          <a:p>
            <a:pPr marL="0" lvl="0" indent="0" algn="just">
              <a:lnSpc>
                <a:spcPct val="110000"/>
              </a:lnSpc>
              <a:spcBef>
                <a:spcPts val="0"/>
              </a:spcBef>
              <a:spcAft>
                <a:spcPts val="600"/>
              </a:spcAft>
              <a:buNone/>
            </a:pPr>
            <a:r>
              <a:rPr lang="en-US" sz="3000" dirty="0" smtClean="0">
                <a:solidFill>
                  <a:prstClr val="black"/>
                </a:solidFill>
                <a:cs typeface="Times New Roman" panose="02020603050405020304" pitchFamily="18" charset="0"/>
              </a:rPr>
              <a:t>1.</a:t>
            </a:r>
            <a:r>
              <a:rPr lang="ms-MY" sz="3000" dirty="0" smtClean="0">
                <a:solidFill>
                  <a:prstClr val="black"/>
                </a:solidFill>
                <a:cs typeface="Times New Roman" panose="02020603050405020304" pitchFamily="18" charset="0"/>
              </a:rPr>
              <a:t>  Gereja local Keusukupan Maumere sudah menetapkan Kamar Paus di Ritapiret menjadi satu tempat ziarah di mana orang bisa berdoa, berefleksi dan bermeditasi. Hal ini dikarenakan Ritapiret dan kamar ini sudah dikunjungi dan ditempati semalam oleh satu sosok orang kudus, yakni santo Yohanes Paulus II. Dengan demikian tempat ini menjadi kaya nuansa rohaninya. </a:t>
            </a:r>
          </a:p>
          <a:p>
            <a:pPr marL="0" lvl="0" indent="0" algn="just">
              <a:lnSpc>
                <a:spcPct val="130000"/>
              </a:lnSpc>
              <a:spcBef>
                <a:spcPts val="0"/>
              </a:spcBef>
              <a:spcAft>
                <a:spcPts val="600"/>
              </a:spcAft>
              <a:buNone/>
            </a:pPr>
            <a:r>
              <a:rPr lang="ms-MY" sz="3000" dirty="0" smtClean="0">
                <a:solidFill>
                  <a:prstClr val="black"/>
                </a:solidFill>
                <a:cs typeface="Times New Roman" panose="02020603050405020304" pitchFamily="18" charset="0"/>
              </a:rPr>
              <a:t>2.</a:t>
            </a:r>
            <a:r>
              <a:rPr lang="en-US" sz="3000" dirty="0" smtClean="0">
                <a:solidFill>
                  <a:prstClr val="black"/>
                </a:solidFill>
                <a:cs typeface="Times New Roman" panose="02020603050405020304" pitchFamily="18" charset="0"/>
              </a:rPr>
              <a:t> </a:t>
            </a:r>
            <a:r>
              <a:rPr lang="ms-MY" sz="3000" dirty="0" smtClean="0">
                <a:solidFill>
                  <a:prstClr val="black"/>
                </a:solidFill>
                <a:cs typeface="Times New Roman" panose="02020603050405020304" pitchFamily="18" charset="0"/>
              </a:rPr>
              <a:t>Di tempat ini Gereja local keuskupan Maumere mengarahkan umat Allah untuk datang dan merasakan serta mengalami sentuhan kasih Tuhan. Tempat ini menjadi ruang sunyi di mana kita boleh mengalami kekuatan dalam penderitaan. Di sini dialami  seruan</a:t>
            </a:r>
            <a:r>
              <a:rPr lang="en-US" sz="3000" dirty="0" smtClean="0">
                <a:solidFill>
                  <a:prstClr val="black"/>
                </a:solidFill>
                <a:cs typeface="Times New Roman" panose="02020603050405020304" pitchFamily="18" charset="0"/>
              </a:rPr>
              <a:t> “</a:t>
            </a:r>
            <a:r>
              <a:rPr lang="id-ID" sz="3000" dirty="0">
                <a:solidFill>
                  <a:prstClr val="black"/>
                </a:solidFill>
                <a:ea typeface="Calibri" panose="020F0502020204030204" pitchFamily="34" charset="0"/>
                <a:cs typeface="Times New Roman" panose="02020603050405020304" pitchFamily="18" charset="0"/>
              </a:rPr>
              <a:t>Jangan takut akan </a:t>
            </a:r>
            <a:r>
              <a:rPr lang="id-ID" sz="3000" dirty="0" smtClean="0">
                <a:solidFill>
                  <a:prstClr val="black"/>
                </a:solidFill>
                <a:ea typeface="Calibri" panose="020F0502020204030204" pitchFamily="34" charset="0"/>
                <a:cs typeface="Times New Roman" panose="02020603050405020304" pitchFamily="18" charset="0"/>
              </a:rPr>
              <a:t>penderitaan</a:t>
            </a:r>
            <a:r>
              <a:rPr lang="en-US" sz="3000" dirty="0" smtClean="0">
                <a:solidFill>
                  <a:prstClr val="black"/>
                </a:solidFill>
                <a:ea typeface="Calibri" panose="020F0502020204030204" pitchFamily="34" charset="0"/>
                <a:cs typeface="Times New Roman" panose="02020603050405020304" pitchFamily="18" charset="0"/>
              </a:rPr>
              <a:t>-</a:t>
            </a:r>
            <a:r>
              <a:rPr lang="id-ID" sz="3000" i="1" dirty="0" smtClean="0">
                <a:solidFill>
                  <a:prstClr val="black"/>
                </a:solidFill>
                <a:ea typeface="Calibri" panose="020F0502020204030204" pitchFamily="34" charset="0"/>
                <a:cs typeface="Times New Roman" panose="02020603050405020304" pitchFamily="18" charset="0"/>
              </a:rPr>
              <a:t>Be </a:t>
            </a:r>
            <a:r>
              <a:rPr lang="id-ID" sz="3000" i="1" dirty="0">
                <a:solidFill>
                  <a:prstClr val="black"/>
                </a:solidFill>
                <a:ea typeface="Calibri" panose="020F0502020204030204" pitchFamily="34" charset="0"/>
                <a:cs typeface="Times New Roman" panose="02020603050405020304" pitchFamily="18" charset="0"/>
              </a:rPr>
              <a:t>not afraid of sufferings</a:t>
            </a:r>
            <a:r>
              <a:rPr lang="id-ID" sz="3000" dirty="0">
                <a:solidFill>
                  <a:prstClr val="black"/>
                </a:solidFill>
                <a:ea typeface="Calibri" panose="020F0502020204030204" pitchFamily="34" charset="0"/>
                <a:cs typeface="Times New Roman" panose="02020603050405020304" pitchFamily="18" charset="0"/>
              </a:rPr>
              <a:t>. Dalam hidup aku menderita dalam aneka cara. Aku hanya mengatakan padamu beberapa dari antaranya: kehilangan semua anggota keluargaku sebelum aku berusia 21 tahun; hidup bertahun-tahun di bawah tekanan Nazi dan Komunis dan aku terpakasa belajar untuk menjadi imam secara sembunyi-sembunyi. Ada juga penderitaan yang lain seperti, saat aku ditembak di pelataran Basilika Santo Petrus pada tahun 1981 dan hampir mati, dan juga perjuanganku yang panjang dan sulit dengan penyakit Parkinson. Tetapi melalui semua penderitaan ini dan semua pencobaan yang lain dalam hidupku, aku memandang Allah dan menemukan kekuatanku di dalamNya. </a:t>
            </a:r>
            <a:r>
              <a:rPr lang="id-ID" sz="3000" b="1" dirty="0">
                <a:solidFill>
                  <a:prstClr val="black"/>
                </a:solidFill>
                <a:ea typeface="Calibri" panose="020F0502020204030204" pitchFamily="34" charset="0"/>
                <a:cs typeface="Times New Roman" panose="02020603050405020304" pitchFamily="18" charset="0"/>
              </a:rPr>
              <a:t>RahmatNya selalu cukup buatku, dan itu juga akan selalu cukup buatmu</a:t>
            </a:r>
            <a:r>
              <a:rPr lang="id-ID" sz="3000" dirty="0">
                <a:solidFill>
                  <a:prstClr val="black"/>
                </a:solidFill>
                <a:ea typeface="Calibri" panose="020F0502020204030204" pitchFamily="34" charset="0"/>
                <a:cs typeface="Times New Roman" panose="02020603050405020304" pitchFamily="18" charset="0"/>
              </a:rPr>
              <a:t>. Untuk itu, jangan takut - </a:t>
            </a:r>
            <a:r>
              <a:rPr lang="id-ID" sz="3000" i="1" dirty="0">
                <a:solidFill>
                  <a:prstClr val="black"/>
                </a:solidFill>
                <a:ea typeface="Calibri" panose="020F0502020204030204" pitchFamily="34" charset="0"/>
                <a:cs typeface="Times New Roman" panose="02020603050405020304" pitchFamily="18" charset="0"/>
              </a:rPr>
              <a:t>be not afraid</a:t>
            </a:r>
            <a:r>
              <a:rPr lang="id-ID" sz="3000" dirty="0">
                <a:solidFill>
                  <a:prstClr val="black"/>
                </a:solidFill>
                <a:ea typeface="Calibri" panose="020F0502020204030204" pitchFamily="34" charset="0"/>
                <a:cs typeface="Times New Roman" panose="02020603050405020304" pitchFamily="18" charset="0"/>
              </a:rPr>
              <a:t>.</a:t>
            </a:r>
            <a:endParaRPr lang="en-US" sz="3000" dirty="0">
              <a:solidFill>
                <a:prstClr val="black"/>
              </a:solidFill>
              <a:ea typeface="Calibri" panose="020F0502020204030204" pitchFamily="34" charset="0"/>
              <a:cs typeface="Times New Roman" panose="02020603050405020304" pitchFamily="18" charset="0"/>
            </a:endParaRPr>
          </a:p>
          <a:p>
            <a:pPr marL="457200" lvl="0" indent="-457200" algn="just">
              <a:lnSpc>
                <a:spcPct val="110000"/>
              </a:lnSpc>
              <a:spcBef>
                <a:spcPts val="0"/>
              </a:spcBef>
              <a:spcAft>
                <a:spcPts val="600"/>
              </a:spcAft>
              <a:buFont typeface="+mj-lt"/>
              <a:buAutoNum type="arabicPeriod"/>
            </a:pPr>
            <a:endParaRPr lang="en-US" dirty="0">
              <a:solidFill>
                <a:prstClr val="black"/>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971821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9226"/>
          </a:xfrm>
        </p:spPr>
        <p:txBody>
          <a:bodyPr/>
          <a:lstStyle/>
          <a:p>
            <a:r>
              <a:rPr lang="en-US" sz="2000" b="1" dirty="0" smtClean="0"/>
              <a:t>2. DARI PIHAK PEMERINTAH DAERAH</a:t>
            </a:r>
            <a:endParaRPr lang="en-US" sz="2000" b="1" dirty="0"/>
          </a:p>
        </p:txBody>
      </p:sp>
      <p:sp>
        <p:nvSpPr>
          <p:cNvPr id="3" name="Content Placeholder 2"/>
          <p:cNvSpPr>
            <a:spLocks noGrp="1"/>
          </p:cNvSpPr>
          <p:nvPr>
            <p:ph idx="1"/>
          </p:nvPr>
        </p:nvSpPr>
        <p:spPr>
          <a:xfrm>
            <a:off x="838199" y="1055078"/>
            <a:ext cx="11430838" cy="5365820"/>
          </a:xfrm>
        </p:spPr>
        <p:txBody>
          <a:bodyPr>
            <a:normAutofit fontScale="70000" lnSpcReduction="20000"/>
          </a:bodyPr>
          <a:lstStyle/>
          <a:p>
            <a:pPr marL="514350" indent="-514350" algn="just">
              <a:lnSpc>
                <a:spcPct val="110000"/>
              </a:lnSpc>
              <a:spcBef>
                <a:spcPts val="0"/>
              </a:spcBef>
              <a:spcAft>
                <a:spcPts val="600"/>
              </a:spcAft>
              <a:buAutoNum type="arabicPeriod"/>
            </a:pPr>
            <a:r>
              <a:rPr lang="ms-MY" sz="3100" dirty="0" smtClean="0"/>
              <a:t>Pemerintah Kabupaten Sikka sudah menetapkan Ritapiret dan kamar Paus Yoanes Paulus II menjadi salah satu destinasi wisata rohani. Penetapan ini tentunya dikarenakan oleh satu keyakinan akan sosok Paus Yohanes Paulus II sebagai satu toko dunia yang karismatis dan sebagai satu orang kudus. Hal ini tidak bisa dinegasikan lagi sebab   pikiran, hati, karya dan spiritualitasnya sudah mengguncangkan dunia. </a:t>
            </a:r>
          </a:p>
          <a:p>
            <a:pPr marL="514350" indent="-514350" algn="just">
              <a:lnSpc>
                <a:spcPct val="110000"/>
              </a:lnSpc>
              <a:spcBef>
                <a:spcPts val="0"/>
              </a:spcBef>
              <a:spcAft>
                <a:spcPts val="600"/>
              </a:spcAft>
              <a:buAutoNum type="arabicPeriod"/>
            </a:pPr>
            <a:r>
              <a:rPr lang="en-US" sz="3100" dirty="0" smtClean="0"/>
              <a:t>“</a:t>
            </a:r>
            <a:r>
              <a:rPr lang="id-ID" sz="3100" dirty="0" smtClean="0">
                <a:solidFill>
                  <a:prstClr val="black"/>
                </a:solidFill>
                <a:ea typeface="Calibri" panose="020F0502020204030204" pitchFamily="34" charset="0"/>
                <a:cs typeface="Times New Roman" panose="02020603050405020304" pitchFamily="18" charset="0"/>
              </a:rPr>
              <a:t>Jangan </a:t>
            </a:r>
            <a:r>
              <a:rPr lang="id-ID" sz="3100" dirty="0">
                <a:solidFill>
                  <a:prstClr val="black"/>
                </a:solidFill>
                <a:ea typeface="Calibri" panose="020F0502020204030204" pitchFamily="34" charset="0"/>
                <a:cs typeface="Times New Roman" panose="02020603050405020304" pitchFamily="18" charset="0"/>
              </a:rPr>
              <a:t>takut akan </a:t>
            </a:r>
            <a:r>
              <a:rPr lang="id-ID" sz="3100" dirty="0" smtClean="0">
                <a:solidFill>
                  <a:prstClr val="black"/>
                </a:solidFill>
                <a:ea typeface="Calibri" panose="020F0502020204030204" pitchFamily="34" charset="0"/>
                <a:cs typeface="Times New Roman" panose="02020603050405020304" pitchFamily="18" charset="0"/>
              </a:rPr>
              <a:t>kebohongan</a:t>
            </a:r>
            <a:r>
              <a:rPr lang="en-US" sz="3100" dirty="0" smtClean="0">
                <a:solidFill>
                  <a:prstClr val="black"/>
                </a:solidFill>
                <a:ea typeface="Calibri" panose="020F0502020204030204" pitchFamily="34" charset="0"/>
                <a:cs typeface="Times New Roman" panose="02020603050405020304" pitchFamily="18" charset="0"/>
              </a:rPr>
              <a:t>-</a:t>
            </a:r>
            <a:r>
              <a:rPr lang="id-ID" sz="3100" i="1" dirty="0" smtClean="0">
                <a:solidFill>
                  <a:prstClr val="black"/>
                </a:solidFill>
                <a:ea typeface="Calibri" panose="020F0502020204030204" pitchFamily="34" charset="0"/>
                <a:cs typeface="Times New Roman" panose="02020603050405020304" pitchFamily="18" charset="0"/>
              </a:rPr>
              <a:t>Be </a:t>
            </a:r>
            <a:r>
              <a:rPr lang="id-ID" sz="3100" i="1" dirty="0">
                <a:solidFill>
                  <a:prstClr val="black"/>
                </a:solidFill>
                <a:ea typeface="Calibri" panose="020F0502020204030204" pitchFamily="34" charset="0"/>
                <a:cs typeface="Times New Roman" panose="02020603050405020304" pitchFamily="18" charset="0"/>
              </a:rPr>
              <a:t>not afraid of lies</a:t>
            </a:r>
            <a:r>
              <a:rPr lang="id-ID" sz="3100" dirty="0">
                <a:solidFill>
                  <a:prstClr val="black"/>
                </a:solidFill>
                <a:ea typeface="Calibri" panose="020F0502020204030204" pitchFamily="34" charset="0"/>
                <a:cs typeface="Times New Roman" panose="02020603050405020304" pitchFamily="18" charset="0"/>
              </a:rPr>
              <a:t>. Ketika aku hidup di bawah aturan Nazi dan </a:t>
            </a:r>
            <a:r>
              <a:rPr lang="id-ID" sz="3100" dirty="0" smtClean="0">
                <a:solidFill>
                  <a:prstClr val="black"/>
                </a:solidFill>
                <a:ea typeface="Calibri" panose="020F0502020204030204" pitchFamily="34" charset="0"/>
                <a:cs typeface="Times New Roman" panose="02020603050405020304" pitchFamily="18" charset="0"/>
              </a:rPr>
              <a:t>Komunis </a:t>
            </a:r>
            <a:r>
              <a:rPr lang="id-ID" sz="3100" dirty="0">
                <a:solidFill>
                  <a:prstClr val="black"/>
                </a:solidFill>
                <a:ea typeface="Calibri" panose="020F0502020204030204" pitchFamily="34" charset="0"/>
                <a:cs typeface="Times New Roman" panose="02020603050405020304" pitchFamily="18" charset="0"/>
              </a:rPr>
              <a:t>di Polandia aku memerangi kebohongan ini setiap hari. Aku tahu kebenaran itu berakar dalam imanku dan aku wartakannya secara terbuka dan lugas sejauh aku dapat. Nazisme dan Komunisme adalah sistem politik dan ekonomi yang dibangun di atas kebohongan yang luar biasa, sehingga mereka dibodohi dari sejak permulaan. Banyak orang terkejut ketika komunisme Soviet runtuh di Eropa Timur pada tahun 1990-an tetapi aku tidak terkejut. </a:t>
            </a:r>
            <a:r>
              <a:rPr lang="id-ID" sz="3100" b="1" dirty="0">
                <a:solidFill>
                  <a:prstClr val="black"/>
                </a:solidFill>
                <a:ea typeface="Calibri" panose="020F0502020204030204" pitchFamily="34" charset="0"/>
                <a:cs typeface="Times New Roman" panose="02020603050405020304" pitchFamily="18" charset="0"/>
              </a:rPr>
              <a:t>Apa yang dibangun di atas kebohongan, pada akhirnya mati</a:t>
            </a:r>
            <a:r>
              <a:rPr lang="id-ID" sz="3100" dirty="0">
                <a:solidFill>
                  <a:prstClr val="black"/>
                </a:solidFill>
                <a:ea typeface="Calibri" panose="020F0502020204030204" pitchFamily="34" charset="0"/>
                <a:cs typeface="Times New Roman" panose="02020603050405020304" pitchFamily="18" charset="0"/>
              </a:rPr>
              <a:t>. Karena itu, jangan takut akan kebohongan.</a:t>
            </a:r>
            <a:r>
              <a:rPr lang="en-US" sz="3100" dirty="0">
                <a:solidFill>
                  <a:prstClr val="black"/>
                </a:solidFill>
                <a:ea typeface="Calibri" panose="020F0502020204030204" pitchFamily="34" charset="0"/>
                <a:cs typeface="Times New Roman" panose="02020603050405020304" pitchFamily="18" charset="0"/>
              </a:rPr>
              <a:t>”</a:t>
            </a:r>
            <a:r>
              <a:rPr lang="id-ID" sz="3100" dirty="0">
                <a:solidFill>
                  <a:prstClr val="black"/>
                </a:solidFill>
                <a:ea typeface="Calibri" panose="020F0502020204030204" pitchFamily="34" charset="0"/>
                <a:cs typeface="Times New Roman" panose="02020603050405020304" pitchFamily="18" charset="0"/>
              </a:rPr>
              <a:t> </a:t>
            </a:r>
            <a:endParaRPr lang="en-US" sz="3100" dirty="0">
              <a:solidFill>
                <a:prstClr val="black"/>
              </a:solidFill>
              <a:ea typeface="Calibri" panose="020F0502020204030204" pitchFamily="34" charset="0"/>
              <a:cs typeface="Times New Roman" panose="02020603050405020304" pitchFamily="18" charset="0"/>
            </a:endParaRPr>
          </a:p>
          <a:p>
            <a:pPr marL="514350" indent="-514350" algn="just">
              <a:lnSpc>
                <a:spcPct val="110000"/>
              </a:lnSpc>
              <a:spcBef>
                <a:spcPts val="0"/>
              </a:spcBef>
              <a:spcAft>
                <a:spcPts val="600"/>
              </a:spcAft>
              <a:buAutoNum type="arabicPeriod"/>
            </a:pPr>
            <a:r>
              <a:rPr lang="ms-MY" sz="3100" dirty="0"/>
              <a:t>Penetapan ini juga mempertimbangkan keuntungan pariwisata dan promosi Kabupaten Sikka. Dengan destinasi wisata rohani baru </a:t>
            </a:r>
            <a:r>
              <a:rPr lang="ms-MY" sz="3100" dirty="0" smtClean="0"/>
              <a:t>ini, pasti akan menarik minat para wisatawan/wati untuk berkunjung ke Kabupaens Sikka di mana kamar Paus berada. </a:t>
            </a:r>
          </a:p>
          <a:p>
            <a:endParaRPr lang="en-US" dirty="0"/>
          </a:p>
          <a:p>
            <a:pPr marL="0" indent="0">
              <a:buNone/>
            </a:pPr>
            <a:endParaRPr lang="en-US" dirty="0" smtClean="0"/>
          </a:p>
        </p:txBody>
      </p:sp>
    </p:spTree>
    <p:extLst>
      <p:ext uri="{BB962C8B-B14F-4D97-AF65-F5344CB8AC3E}">
        <p14:creationId xmlns:p14="http://schemas.microsoft.com/office/powerpoint/2010/main" val="4212647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18646"/>
          </a:xfrm>
        </p:spPr>
        <p:txBody>
          <a:bodyPr>
            <a:normAutofit/>
          </a:bodyPr>
          <a:lstStyle/>
          <a:p>
            <a:r>
              <a:rPr lang="en-US" sz="2000" b="1" dirty="0" smtClean="0"/>
              <a:t>3. DARI PIHAK PEZIARAH</a:t>
            </a:r>
            <a:endParaRPr lang="en-US" sz="2000" b="1" dirty="0"/>
          </a:p>
        </p:txBody>
      </p:sp>
      <p:sp>
        <p:nvSpPr>
          <p:cNvPr id="3" name="Content Placeholder 2"/>
          <p:cNvSpPr>
            <a:spLocks noGrp="1"/>
          </p:cNvSpPr>
          <p:nvPr>
            <p:ph idx="1"/>
          </p:nvPr>
        </p:nvSpPr>
        <p:spPr>
          <a:xfrm>
            <a:off x="838200" y="783773"/>
            <a:ext cx="11353800" cy="5697414"/>
          </a:xfrm>
        </p:spPr>
        <p:txBody>
          <a:bodyPr>
            <a:normAutofit fontScale="92500" lnSpcReduction="20000"/>
          </a:bodyPr>
          <a:lstStyle/>
          <a:p>
            <a:pPr marL="514350" indent="-514350" algn="just">
              <a:lnSpc>
                <a:spcPct val="110000"/>
              </a:lnSpc>
              <a:spcBef>
                <a:spcPts val="0"/>
              </a:spcBef>
              <a:spcAft>
                <a:spcPts val="600"/>
              </a:spcAft>
              <a:buAutoNum type="arabicPeriod"/>
            </a:pPr>
            <a:r>
              <a:rPr lang="ms-MY" dirty="0" smtClean="0"/>
              <a:t>Sejak Paus dikanonisasi jadi santo pada tahun 2014, kamar tidurnya ini terbuka untuk umum bagi para peziarah. Dan dalam catatan kami sampai dengan tahun  2019, sudah ada ribuan orang yang sudah berkunjung ke kamar Yohanes Paulus II. Para peziarah ini baik dari dalam negri maupun luar negri. Dan dalam catatan kesan yang diminta untuk ditulis dalam buku kunjungan semuanya menyatakan ada sentuhan spiritual yang menggugah ketika berada di dalam kamar ini. Mereka mengalami keteduahn, kedamaian, kebahagiaan dan kenyamanan. “Sungguh menyenagkan berada di tempat ini,” kata beberpa peziarah.</a:t>
            </a:r>
          </a:p>
          <a:p>
            <a:pPr marL="514350" indent="-514350" algn="just">
              <a:lnSpc>
                <a:spcPct val="110000"/>
              </a:lnSpc>
              <a:spcBef>
                <a:spcPts val="0"/>
              </a:spcBef>
              <a:spcAft>
                <a:spcPts val="600"/>
              </a:spcAft>
              <a:buAutoNum type="arabicPeriod"/>
            </a:pPr>
            <a:r>
              <a:rPr lang="ms-MY" dirty="0" smtClean="0"/>
              <a:t>Pengalaman para peziarah ke kamar Paus. Dari sekian banyak pengalaman peziarah, ada beberpa pengalaman yang sempat kami rekam. Mereka mengtakan bahwa doa mereka dikabulkan. Ada seorang ibu yang tidak punya anak sesudah beberapa tahun menikah mengandung dan melahirkan seorang anak; ada seorang mahasiswa yang bisa lolos mendapat beasiswa untuk studi S3; yang lain lagi mensharingkan bahwa sakitnya sembuh, usahanya berhasil, dan masalahnya ada jalan keluar.</a:t>
            </a:r>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3559023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9565"/>
          </a:xfrm>
        </p:spPr>
        <p:txBody>
          <a:bodyPr>
            <a:normAutofit/>
          </a:bodyPr>
          <a:lstStyle/>
          <a:p>
            <a:r>
              <a:rPr lang="en-US" sz="2000" b="1" dirty="0" smtClean="0"/>
              <a:t>4. DARI PIHAK FRATER-CALON IMAM</a:t>
            </a:r>
            <a:endParaRPr lang="en-US" sz="2000" b="1" dirty="0"/>
          </a:p>
        </p:txBody>
      </p:sp>
      <p:sp>
        <p:nvSpPr>
          <p:cNvPr id="3" name="Content Placeholder 2"/>
          <p:cNvSpPr>
            <a:spLocks noGrp="1"/>
          </p:cNvSpPr>
          <p:nvPr>
            <p:ph idx="1"/>
          </p:nvPr>
        </p:nvSpPr>
        <p:spPr>
          <a:xfrm>
            <a:off x="838200" y="994786"/>
            <a:ext cx="11353800" cy="5767755"/>
          </a:xfrm>
        </p:spPr>
        <p:txBody>
          <a:bodyPr>
            <a:normAutofit lnSpcReduction="10000"/>
          </a:bodyPr>
          <a:lstStyle/>
          <a:p>
            <a:pPr marL="0" lvl="0" indent="0" algn="just">
              <a:lnSpc>
                <a:spcPct val="100000"/>
              </a:lnSpc>
              <a:spcBef>
                <a:spcPts val="0"/>
              </a:spcBef>
              <a:buNone/>
            </a:pPr>
            <a:r>
              <a:rPr lang="en-US" sz="2200" i="1" dirty="0" smtClean="0">
                <a:solidFill>
                  <a:prstClr val="black"/>
                </a:solidFill>
                <a:ea typeface="Calibri" panose="020F0502020204030204" pitchFamily="34" charset="0"/>
                <a:cs typeface="Times New Roman" panose="02020603050405020304" pitchFamily="18" charset="0"/>
              </a:rPr>
              <a:t>1. </a:t>
            </a:r>
            <a:r>
              <a:rPr lang="id-ID" sz="2200" i="1" dirty="0" smtClean="0">
                <a:solidFill>
                  <a:prstClr val="black"/>
                </a:solidFill>
                <a:ea typeface="Calibri" panose="020F0502020204030204" pitchFamily="34" charset="0"/>
                <a:cs typeface="Times New Roman" panose="02020603050405020304" pitchFamily="18" charset="0"/>
              </a:rPr>
              <a:t>Yohanes </a:t>
            </a:r>
            <a:r>
              <a:rPr lang="en-US" sz="2200" i="1" dirty="0" smtClean="0">
                <a:solidFill>
                  <a:prstClr val="black"/>
                </a:solidFill>
                <a:ea typeface="Calibri" panose="020F0502020204030204" pitchFamily="34" charset="0"/>
                <a:cs typeface="Times New Roman" panose="02020603050405020304" pitchFamily="18" charset="0"/>
              </a:rPr>
              <a:t>Paulus II </a:t>
            </a:r>
            <a:r>
              <a:rPr lang="id-ID" sz="2200" i="1" dirty="0" smtClean="0">
                <a:solidFill>
                  <a:prstClr val="black"/>
                </a:solidFill>
                <a:ea typeface="Calibri" panose="020F0502020204030204" pitchFamily="34" charset="0"/>
                <a:cs typeface="Times New Roman" panose="02020603050405020304" pitchFamily="18" charset="0"/>
              </a:rPr>
              <a:t>adalah  </a:t>
            </a:r>
            <a:r>
              <a:rPr lang="id-ID" sz="2200" i="1" dirty="0">
                <a:solidFill>
                  <a:prstClr val="black"/>
                </a:solidFill>
                <a:ea typeface="Calibri" panose="020F0502020204030204" pitchFamily="34" charset="0"/>
                <a:cs typeface="Times New Roman" panose="02020603050405020304" pitchFamily="18" charset="0"/>
              </a:rPr>
              <a:t>satu sosok dari sekian banyak sosok yang paling penting dan berpengaruh dalam dunia dewasa ini, dan satu paus dari sekian banyak paus yang paling elokuent dan inspiratif  sepanjang zaman dengan salah satu seruannya “</a:t>
            </a:r>
            <a:r>
              <a:rPr lang="id-ID" sz="2200" b="1" i="1" dirty="0">
                <a:solidFill>
                  <a:prstClr val="black"/>
                </a:solidFill>
                <a:ea typeface="Calibri" panose="020F0502020204030204" pitchFamily="34" charset="0"/>
                <a:cs typeface="Times New Roman" panose="02020603050405020304" pitchFamily="18" charset="0"/>
              </a:rPr>
              <a:t>Be Not </a:t>
            </a:r>
            <a:r>
              <a:rPr lang="id-ID" sz="2200" b="1" i="1" dirty="0" smtClean="0">
                <a:solidFill>
                  <a:prstClr val="black"/>
                </a:solidFill>
                <a:ea typeface="Calibri" panose="020F0502020204030204" pitchFamily="34" charset="0"/>
                <a:cs typeface="Times New Roman" panose="02020603050405020304" pitchFamily="18" charset="0"/>
              </a:rPr>
              <a:t>Afraid</a:t>
            </a:r>
            <a:r>
              <a:rPr lang="id-ID" sz="2200" dirty="0" smtClean="0">
                <a:solidFill>
                  <a:prstClr val="black"/>
                </a:solidFill>
                <a:ea typeface="Calibri" panose="020F0502020204030204" pitchFamily="34" charset="0"/>
                <a:cs typeface="Times New Roman" panose="02020603050405020304" pitchFamily="18" charset="0"/>
              </a:rPr>
              <a:t> </a:t>
            </a:r>
            <a:r>
              <a:rPr lang="id-ID" sz="2200" dirty="0">
                <a:solidFill>
                  <a:prstClr val="black"/>
                </a:solidFill>
                <a:ea typeface="Calibri" panose="020F0502020204030204" pitchFamily="34" charset="0"/>
                <a:cs typeface="Times New Roman" panose="02020603050405020304" pitchFamily="18" charset="0"/>
              </a:rPr>
              <a:t>– </a:t>
            </a:r>
            <a:r>
              <a:rPr lang="id-ID" sz="2200" b="1" dirty="0">
                <a:solidFill>
                  <a:prstClr val="black"/>
                </a:solidFill>
                <a:ea typeface="Calibri" panose="020F0502020204030204" pitchFamily="34" charset="0"/>
                <a:cs typeface="Times New Roman" panose="02020603050405020304" pitchFamily="18" charset="0"/>
              </a:rPr>
              <a:t>jangan </a:t>
            </a:r>
            <a:r>
              <a:rPr lang="id-ID" sz="2200" b="1" dirty="0" smtClean="0">
                <a:solidFill>
                  <a:prstClr val="black"/>
                </a:solidFill>
                <a:ea typeface="Calibri" panose="020F0502020204030204" pitchFamily="34" charset="0"/>
                <a:cs typeface="Times New Roman" panose="02020603050405020304" pitchFamily="18" charset="0"/>
              </a:rPr>
              <a:t>takut</a:t>
            </a:r>
            <a:r>
              <a:rPr lang="en-US" sz="2200" dirty="0" smtClean="0">
                <a:solidFill>
                  <a:prstClr val="black"/>
                </a:solidFill>
                <a:ea typeface="Calibri" panose="020F0502020204030204" pitchFamily="34" charset="0"/>
                <a:cs typeface="Times New Roman" panose="02020603050405020304" pitchFamily="18" charset="0"/>
              </a:rPr>
              <a:t>”. </a:t>
            </a:r>
            <a:r>
              <a:rPr lang="id-ID" sz="2200" dirty="0" smtClean="0">
                <a:solidFill>
                  <a:prstClr val="black"/>
                </a:solidFill>
                <a:ea typeface="Calibri" panose="020F0502020204030204" pitchFamily="34" charset="0"/>
                <a:cs typeface="Times New Roman" panose="02020603050405020304" pitchFamily="18" charset="0"/>
              </a:rPr>
              <a:t>Oleh </a:t>
            </a:r>
            <a:r>
              <a:rPr lang="id-ID" sz="2200" dirty="0">
                <a:solidFill>
                  <a:prstClr val="black"/>
                </a:solidFill>
                <a:ea typeface="Calibri" panose="020F0502020204030204" pitchFamily="34" charset="0"/>
                <a:cs typeface="Times New Roman" panose="02020603050405020304" pitchFamily="18" charset="0"/>
              </a:rPr>
              <a:t>karena itu, </a:t>
            </a:r>
            <a:r>
              <a:rPr lang="en-US" sz="2200" dirty="0" err="1">
                <a:solidFill>
                  <a:prstClr val="black"/>
                </a:solidFill>
                <a:ea typeface="Calibri" panose="020F0502020204030204" pitchFamily="34" charset="0"/>
                <a:cs typeface="Times New Roman" panose="02020603050405020304" pitchFamily="18" charset="0"/>
              </a:rPr>
              <a:t>k</a:t>
            </a:r>
            <a:r>
              <a:rPr lang="en-US" sz="2200" dirty="0" err="1" smtClean="0">
                <a:solidFill>
                  <a:prstClr val="black"/>
                </a:solidFill>
                <a:ea typeface="Calibri" panose="020F0502020204030204" pitchFamily="34" charset="0"/>
                <a:cs typeface="Times New Roman" panose="02020603050405020304" pitchFamily="18" charset="0"/>
              </a:rPr>
              <a:t>ita</a:t>
            </a:r>
            <a:r>
              <a:rPr lang="en-US" sz="2200" dirty="0" smtClean="0">
                <a:solidFill>
                  <a:prstClr val="black"/>
                </a:solidFill>
                <a:ea typeface="Calibri" panose="020F0502020204030204" pitchFamily="34" charset="0"/>
                <a:cs typeface="Times New Roman" panose="02020603050405020304" pitchFamily="18" charset="0"/>
              </a:rPr>
              <a:t> p</a:t>
            </a:r>
            <a:r>
              <a:rPr lang="id-ID" sz="2200" dirty="0" smtClean="0">
                <a:solidFill>
                  <a:prstClr val="black"/>
                </a:solidFill>
                <a:ea typeface="Calibri" panose="020F0502020204030204" pitchFamily="34" charset="0"/>
                <a:cs typeface="Times New Roman" panose="02020603050405020304" pitchFamily="18" charset="0"/>
              </a:rPr>
              <a:t>erlu </a:t>
            </a:r>
            <a:r>
              <a:rPr lang="id-ID" sz="2200" dirty="0">
                <a:solidFill>
                  <a:prstClr val="black"/>
                </a:solidFill>
                <a:ea typeface="Calibri" panose="020F0502020204030204" pitchFamily="34" charset="0"/>
                <a:cs typeface="Times New Roman" panose="02020603050405020304" pitchFamily="18" charset="0"/>
              </a:rPr>
              <a:t>merefleksikan hati, </a:t>
            </a:r>
            <a:r>
              <a:rPr lang="id-ID" sz="2200" dirty="0" smtClean="0">
                <a:solidFill>
                  <a:prstClr val="black"/>
                </a:solidFill>
                <a:ea typeface="Calibri" panose="020F0502020204030204" pitchFamily="34" charset="0"/>
                <a:cs typeface="Times New Roman" panose="02020603050405020304" pitchFamily="18" charset="0"/>
              </a:rPr>
              <a:t>pikiran</a:t>
            </a:r>
            <a:r>
              <a:rPr lang="en-US" sz="2200" dirty="0" smtClean="0">
                <a:solidFill>
                  <a:prstClr val="black"/>
                </a:solidFill>
                <a:ea typeface="Calibri" panose="020F0502020204030204" pitchFamily="34" charset="0"/>
                <a:cs typeface="Times New Roman" panose="02020603050405020304" pitchFamily="18" charset="0"/>
              </a:rPr>
              <a:t>, </a:t>
            </a:r>
            <a:r>
              <a:rPr lang="ms-MY" sz="2200" dirty="0" smtClean="0">
                <a:solidFill>
                  <a:prstClr val="black"/>
                </a:solidFill>
                <a:ea typeface="Calibri" panose="020F0502020204030204" pitchFamily="34" charset="0"/>
                <a:cs typeface="Times New Roman" panose="02020603050405020304" pitchFamily="18" charset="0"/>
              </a:rPr>
              <a:t>karya</a:t>
            </a:r>
            <a:r>
              <a:rPr lang="id-ID" sz="2200" dirty="0" smtClean="0">
                <a:solidFill>
                  <a:prstClr val="black"/>
                </a:solidFill>
                <a:ea typeface="Calibri" panose="020F0502020204030204" pitchFamily="34" charset="0"/>
                <a:cs typeface="Times New Roman" panose="02020603050405020304" pitchFamily="18" charset="0"/>
              </a:rPr>
              <a:t> </a:t>
            </a:r>
            <a:r>
              <a:rPr lang="id-ID" sz="2200" dirty="0">
                <a:solidFill>
                  <a:prstClr val="black"/>
                </a:solidFill>
                <a:ea typeface="Calibri" panose="020F0502020204030204" pitchFamily="34" charset="0"/>
                <a:cs typeface="Times New Roman" panose="02020603050405020304" pitchFamily="18" charset="0"/>
              </a:rPr>
              <a:t>dan  jiwanya. </a:t>
            </a:r>
            <a:r>
              <a:rPr lang="ms-MY" sz="2200" dirty="0" smtClean="0">
                <a:solidFill>
                  <a:prstClr val="black"/>
                </a:solidFill>
                <a:ea typeface="Calibri" panose="020F0502020204030204" pitchFamily="34" charset="0"/>
                <a:cs typeface="Times New Roman" panose="02020603050405020304" pitchFamily="18" charset="0"/>
              </a:rPr>
              <a:t>Di sini mahasiswa calon imam yang ada di Ritapiret merasa terpanggil untuk menjadikan Ritapiret sebagai satu  pusat kajian Yohanes Paulus II dengan nama </a:t>
            </a:r>
            <a:r>
              <a:rPr lang="ms-MY" sz="2200" b="1" dirty="0" smtClean="0">
                <a:solidFill>
                  <a:prstClr val="black"/>
                </a:solidFill>
                <a:ea typeface="Calibri" panose="020F0502020204030204" pitchFamily="34" charset="0"/>
                <a:cs typeface="Times New Roman" panose="02020603050405020304" pitchFamily="18" charset="0"/>
              </a:rPr>
              <a:t>Centro John Paul II</a:t>
            </a:r>
            <a:r>
              <a:rPr lang="ms-MY" sz="2200" dirty="0" smtClean="0">
                <a:solidFill>
                  <a:prstClr val="black"/>
                </a:solidFill>
                <a:ea typeface="Calibri" panose="020F0502020204030204" pitchFamily="34" charset="0"/>
                <a:cs typeface="Times New Roman" panose="02020603050405020304" pitchFamily="18" charset="0"/>
              </a:rPr>
              <a:t>.</a:t>
            </a:r>
          </a:p>
          <a:p>
            <a:pPr marL="0" lvl="0" indent="0" algn="just">
              <a:lnSpc>
                <a:spcPct val="100000"/>
              </a:lnSpc>
              <a:spcBef>
                <a:spcPts val="0"/>
              </a:spcBef>
              <a:buNone/>
            </a:pPr>
            <a:endParaRPr lang="en-US" sz="2200" dirty="0">
              <a:solidFill>
                <a:prstClr val="black"/>
              </a:solidFill>
              <a:ea typeface="Calibri" panose="020F0502020204030204" pitchFamily="34" charset="0"/>
              <a:cs typeface="Times New Roman" panose="02020603050405020304" pitchFamily="18" charset="0"/>
            </a:endParaRPr>
          </a:p>
          <a:p>
            <a:pPr marL="0" lvl="0" indent="0" algn="just">
              <a:lnSpc>
                <a:spcPct val="100000"/>
              </a:lnSpc>
              <a:spcBef>
                <a:spcPts val="0"/>
              </a:spcBef>
              <a:buNone/>
            </a:pPr>
            <a:r>
              <a:rPr lang="en-US" sz="2200" dirty="0" smtClean="0">
                <a:solidFill>
                  <a:prstClr val="black"/>
                </a:solidFill>
                <a:ea typeface="Calibri" panose="020F0502020204030204" pitchFamily="34" charset="0"/>
                <a:cs typeface="Times New Roman" panose="02020603050405020304" pitchFamily="18" charset="0"/>
              </a:rPr>
              <a:t>2. </a:t>
            </a:r>
            <a:r>
              <a:rPr lang="ms-MY" sz="2200" dirty="0" smtClean="0">
                <a:solidFill>
                  <a:prstClr val="black"/>
                </a:solidFill>
                <a:ea typeface="Calibri" panose="020F0502020204030204" pitchFamily="34" charset="0"/>
                <a:cs typeface="Times New Roman" panose="02020603050405020304" pitchFamily="18" charset="0"/>
              </a:rPr>
              <a:t>Di Ritapiret, Paus Yohanes</a:t>
            </a:r>
            <a:r>
              <a:rPr lang="en-US" sz="2200" dirty="0" smtClean="0">
                <a:solidFill>
                  <a:prstClr val="black"/>
                </a:solidFill>
                <a:ea typeface="Calibri" panose="020F0502020204030204" pitchFamily="34" charset="0"/>
                <a:cs typeface="Times New Roman" panose="02020603050405020304" pitchFamily="18" charset="0"/>
              </a:rPr>
              <a:t> Paulus II </a:t>
            </a:r>
            <a:r>
              <a:rPr lang="id-ID" sz="2200" dirty="0" smtClean="0">
                <a:solidFill>
                  <a:prstClr val="black"/>
                </a:solidFill>
                <a:ea typeface="Calibri" panose="020F0502020204030204" pitchFamily="34" charset="0"/>
                <a:cs typeface="Times New Roman" panose="02020603050405020304" pitchFamily="18" charset="0"/>
              </a:rPr>
              <a:t>pernah </a:t>
            </a:r>
            <a:r>
              <a:rPr lang="id-ID" sz="2200" dirty="0">
                <a:solidFill>
                  <a:prstClr val="black"/>
                </a:solidFill>
                <a:ea typeface="Calibri" panose="020F0502020204030204" pitchFamily="34" charset="0"/>
                <a:cs typeface="Times New Roman" panose="02020603050405020304" pitchFamily="18" charset="0"/>
              </a:rPr>
              <a:t>tidur dan berdo, menyapa imam dan calon </a:t>
            </a:r>
            <a:r>
              <a:rPr lang="id-ID" sz="2200" dirty="0" smtClean="0">
                <a:solidFill>
                  <a:prstClr val="black"/>
                </a:solidFill>
                <a:ea typeface="Calibri" panose="020F0502020204030204" pitchFamily="34" charset="0"/>
                <a:cs typeface="Times New Roman" panose="02020603050405020304" pitchFamily="18" charset="0"/>
              </a:rPr>
              <a:t>imam</a:t>
            </a:r>
            <a:r>
              <a:rPr lang="en-US" sz="2200" dirty="0" smtClean="0">
                <a:solidFill>
                  <a:prstClr val="black"/>
                </a:solidFill>
                <a:ea typeface="Calibri" panose="020F0502020204030204" pitchFamily="34" charset="0"/>
                <a:cs typeface="Times New Roman" panose="02020603050405020304" pitchFamily="18" charset="0"/>
              </a:rPr>
              <a:t>. </a:t>
            </a:r>
            <a:r>
              <a:rPr lang="ms-MY" sz="2200" dirty="0" smtClean="0">
                <a:solidFill>
                  <a:prstClr val="black"/>
                </a:solidFill>
                <a:ea typeface="Calibri" panose="020F0502020204030204" pitchFamily="34" charset="0"/>
                <a:cs typeface="Times New Roman" panose="02020603050405020304" pitchFamily="18" charset="0"/>
              </a:rPr>
              <a:t>Kehadiran fisik ini menjadi berkat bagi Seminari. Seminari mengalami kelimpahan berkat panggilan untuk menjadi</a:t>
            </a:r>
            <a:r>
              <a:rPr lang="en-US" sz="2200" dirty="0" smtClean="0">
                <a:solidFill>
                  <a:prstClr val="black"/>
                </a:solidFill>
                <a:ea typeface="Calibri" panose="020F0502020204030204" pitchFamily="34" charset="0"/>
                <a:cs typeface="Times New Roman" panose="02020603050405020304" pitchFamily="18" charset="0"/>
              </a:rPr>
              <a:t> imam. </a:t>
            </a:r>
            <a:r>
              <a:rPr lang="id-ID" sz="2200" dirty="0" smtClean="0">
                <a:solidFill>
                  <a:prstClr val="black"/>
                </a:solidFill>
                <a:ea typeface="Calibri" panose="020F0502020204030204" pitchFamily="34" charset="0"/>
                <a:cs typeface="Times New Roman" panose="02020603050405020304" pitchFamily="18" charset="0"/>
              </a:rPr>
              <a:t>Ritapiret </a:t>
            </a:r>
            <a:r>
              <a:rPr lang="id-ID" sz="2200" dirty="0">
                <a:solidFill>
                  <a:prstClr val="black"/>
                </a:solidFill>
                <a:ea typeface="Calibri" panose="020F0502020204030204" pitchFamily="34" charset="0"/>
                <a:cs typeface="Times New Roman" panose="02020603050405020304" pitchFamily="18" charset="0"/>
              </a:rPr>
              <a:t>menjadi lahan subur bagi panggilan untuk menjadi imam dengan jumlahnya yang terus bertambah dari tahun ke tahun. Dan pada tahun formasi 2020/2021, ada 417 calon imam di Ritapiret. </a:t>
            </a:r>
            <a:r>
              <a:rPr lang="id-ID" sz="2200" dirty="0" smtClean="0">
                <a:solidFill>
                  <a:prstClr val="black"/>
                </a:solidFill>
                <a:ea typeface="Calibri" panose="020F0502020204030204" pitchFamily="34" charset="0"/>
                <a:cs typeface="Times New Roman" panose="02020603050405020304" pitchFamily="18" charset="0"/>
              </a:rPr>
              <a:t> </a:t>
            </a:r>
            <a:endParaRPr lang="en-US" sz="2200" dirty="0" smtClean="0">
              <a:solidFill>
                <a:prstClr val="black"/>
              </a:solidFill>
              <a:ea typeface="Calibri" panose="020F0502020204030204" pitchFamily="34" charset="0"/>
              <a:cs typeface="Times New Roman" panose="02020603050405020304" pitchFamily="18" charset="0"/>
            </a:endParaRPr>
          </a:p>
          <a:p>
            <a:pPr marL="0" lvl="0" indent="0" algn="just">
              <a:lnSpc>
                <a:spcPct val="100000"/>
              </a:lnSpc>
              <a:spcBef>
                <a:spcPts val="0"/>
              </a:spcBef>
              <a:buNone/>
            </a:pPr>
            <a:endParaRPr lang="en-US" sz="2200" dirty="0" smtClean="0">
              <a:solidFill>
                <a:prstClr val="black"/>
              </a:solidFill>
              <a:ea typeface="Calibri" panose="020F0502020204030204" pitchFamily="34" charset="0"/>
              <a:cs typeface="Times New Roman" panose="02020603050405020304" pitchFamily="18" charset="0"/>
            </a:endParaRPr>
          </a:p>
          <a:p>
            <a:pPr marL="0" lvl="0" indent="0" algn="just">
              <a:lnSpc>
                <a:spcPct val="100000"/>
              </a:lnSpc>
              <a:spcBef>
                <a:spcPts val="0"/>
              </a:spcBef>
              <a:buNone/>
            </a:pPr>
            <a:r>
              <a:rPr lang="en-US" sz="2200" dirty="0" smtClean="0">
                <a:solidFill>
                  <a:prstClr val="black"/>
                </a:solidFill>
                <a:ea typeface="Calibri" panose="020F0502020204030204" pitchFamily="34" charset="0"/>
                <a:cs typeface="Times New Roman" panose="02020603050405020304" pitchFamily="18" charset="0"/>
              </a:rPr>
              <a:t>3. </a:t>
            </a:r>
            <a:r>
              <a:rPr lang="ms-MY" sz="2200" dirty="0" smtClean="0">
                <a:solidFill>
                  <a:prstClr val="black"/>
                </a:solidFill>
                <a:ea typeface="Calibri" panose="020F0502020204030204" pitchFamily="34" charset="0"/>
                <a:cs typeface="Times New Roman" panose="02020603050405020304" pitchFamily="18" charset="0"/>
              </a:rPr>
              <a:t>Kamar Doa Paus Yohanes Paulus II mennjadi salah satu pusat rohani di mana para frater menjadikan kamar ini ruang doa, refleksi dan meditasi. Di sini mereka boleh mengalami pengalaman personal dengan Allah dalam doa bersama Sto. Yohanes Paulus II, sehingga di siini mereka bersaksi bahwa </a:t>
            </a:r>
            <a:r>
              <a:rPr lang="ms-MY" sz="2200" b="1" dirty="0" smtClean="0">
                <a:solidFill>
                  <a:prstClr val="black"/>
                </a:solidFill>
                <a:ea typeface="Calibri" panose="020F0502020204030204" pitchFamily="34" charset="0"/>
                <a:cs typeface="Times New Roman" panose="02020603050405020304" pitchFamily="18" charset="0"/>
              </a:rPr>
              <a:t>I know God-saya tau Allah </a:t>
            </a:r>
            <a:r>
              <a:rPr lang="ms-MY" sz="2200" dirty="0" smtClean="0">
                <a:solidFill>
                  <a:prstClr val="black"/>
                </a:solidFill>
                <a:ea typeface="Calibri" panose="020F0502020204030204" pitchFamily="34" charset="0"/>
                <a:cs typeface="Times New Roman" panose="02020603050405020304" pitchFamily="18" charset="0"/>
              </a:rPr>
              <a:t>dan </a:t>
            </a:r>
            <a:r>
              <a:rPr lang="ms-MY" sz="2200" b="1" dirty="0" smtClean="0">
                <a:solidFill>
                  <a:prstClr val="black"/>
                </a:solidFill>
                <a:ea typeface="Calibri" panose="020F0502020204030204" pitchFamily="34" charset="0"/>
                <a:cs typeface="Times New Roman" panose="02020603050405020304" pitchFamily="18" charset="0"/>
              </a:rPr>
              <a:t>bukan I know about God-saya tau tentang Allah</a:t>
            </a:r>
            <a:r>
              <a:rPr lang="ms-MY" sz="2200" dirty="0" smtClean="0">
                <a:solidFill>
                  <a:prstClr val="black"/>
                </a:solidFill>
                <a:ea typeface="Calibri" panose="020F0502020204030204" pitchFamily="34" charset="0"/>
                <a:cs typeface="Times New Roman" panose="02020603050405020304" pitchFamily="18" charset="0"/>
              </a:rPr>
              <a:t>.”</a:t>
            </a:r>
          </a:p>
          <a:p>
            <a:pPr lvl="0"/>
            <a:endParaRPr lang="en-US" sz="2400" dirty="0">
              <a:solidFill>
                <a:prstClr val="black"/>
              </a:solidFill>
            </a:endParaRPr>
          </a:p>
        </p:txBody>
      </p:sp>
    </p:spTree>
    <p:extLst>
      <p:ext uri="{BB962C8B-B14F-4D97-AF65-F5344CB8AC3E}">
        <p14:creationId xmlns:p14="http://schemas.microsoft.com/office/powerpoint/2010/main" val="3460650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44094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dirty="0" smtClean="0">
                <a:effectLst/>
                <a:latin typeface="Times New Roman" panose="02020603050405020304" pitchFamily="18" charset="0"/>
                <a:ea typeface="Calibri" panose="020F0502020204030204" pitchFamily="34" charset="0"/>
                <a:cs typeface="Times New Roman" panose="02020603050405020304" pitchFamily="18" charset="0"/>
              </a:rPr>
              <a:t>I. Fakta Historis </a:t>
            </a:r>
            <a:r>
              <a:rPr lang="en-US" sz="4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0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pPr algn="just"/>
            <a:r>
              <a:rPr lang="id-ID" dirty="0" smtClean="0">
                <a:effectLst/>
                <a:latin typeface="Times New Roman" panose="02020603050405020304" pitchFamily="18" charset="0"/>
                <a:ea typeface="Calibri" panose="020F0502020204030204" pitchFamily="34" charset="0"/>
              </a:rPr>
              <a:t>Ritapiret menjadi Vatikan semalam. Ungkapan ini dikarenakan Paus Yohanes Paulus II pernah tidur semalam di Seminari Tinggi Interdiosesan Sto. Petrus Ritapiret dalam visit kegembalaannya ke Maumere-Flores. Kunjungan Paus Yohanes Paulus II ini berlangsung dari </a:t>
            </a:r>
            <a:r>
              <a:rPr lang="id-ID" b="1" dirty="0" smtClean="0">
                <a:effectLst/>
                <a:latin typeface="Times New Roman" panose="02020603050405020304" pitchFamily="18" charset="0"/>
                <a:ea typeface="Calibri" panose="020F0502020204030204" pitchFamily="34" charset="0"/>
              </a:rPr>
              <a:t>tanggal 11-12 Oktober 1989.</a:t>
            </a:r>
            <a:r>
              <a:rPr lang="id-ID" dirty="0" smtClean="0">
                <a:effectLst/>
                <a:latin typeface="Times New Roman" panose="02020603050405020304" pitchFamily="18" charset="0"/>
                <a:ea typeface="Calibri" panose="020F0502020204030204" pitchFamily="34" charset="0"/>
              </a:rPr>
              <a:t> Narasi kunjungannya ini semakin bernas muatan isinya dan tempat di mana ia pernah tinggal menjadi kaya nuansa spiritualnya, karena ia sudah digelar kudus dengan nama Santo Yohanes Paulus II pada tanggal </a:t>
            </a:r>
            <a:r>
              <a:rPr lang="id-ID" b="1" dirty="0" smtClean="0">
                <a:effectLst/>
                <a:latin typeface="Times New Roman" panose="02020603050405020304" pitchFamily="18" charset="0"/>
                <a:ea typeface="Calibri" panose="020F0502020204030204" pitchFamily="34" charset="0"/>
              </a:rPr>
              <a:t>27 April 2014</a:t>
            </a:r>
            <a:r>
              <a:rPr lang="id-ID" dirty="0" smtClean="0">
                <a:effectLst/>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1466077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PERTANYAAN PENDALAMAN</a:t>
            </a:r>
            <a:endParaRPr lang="en-US" dirty="0"/>
          </a:p>
        </p:txBody>
      </p:sp>
      <p:sp>
        <p:nvSpPr>
          <p:cNvPr id="3" name="Content Placeholder 2"/>
          <p:cNvSpPr>
            <a:spLocks noGrp="1"/>
          </p:cNvSpPr>
          <p:nvPr>
            <p:ph idx="1"/>
          </p:nvPr>
        </p:nvSpPr>
        <p:spPr>
          <a:xfrm>
            <a:off x="838199" y="1825625"/>
            <a:ext cx="11260015" cy="4351338"/>
          </a:xfrm>
        </p:spPr>
        <p:txBody>
          <a:bodyPr>
            <a:normAutofit fontScale="85000" lnSpcReduction="20000"/>
          </a:bodyPr>
          <a:lstStyle/>
          <a:p>
            <a:pPr marL="514350" indent="-514350" algn="just">
              <a:lnSpc>
                <a:spcPct val="110000"/>
              </a:lnSpc>
              <a:spcBef>
                <a:spcPts val="0"/>
              </a:spcBef>
              <a:spcAft>
                <a:spcPts val="600"/>
              </a:spcAft>
              <a:buAutoNum type="arabicPeriod"/>
            </a:pPr>
            <a:r>
              <a:rPr lang="id-ID" b="1" dirty="0" smtClean="0"/>
              <a:t>Pertanyaan Umum</a:t>
            </a:r>
          </a:p>
          <a:p>
            <a:pPr marL="514350" indent="-514350" algn="just">
              <a:lnSpc>
                <a:spcPct val="110000"/>
              </a:lnSpc>
              <a:spcBef>
                <a:spcPts val="0"/>
              </a:spcBef>
              <a:spcAft>
                <a:spcPts val="600"/>
              </a:spcAft>
              <a:buAutoNum type="alphaLcPeriod"/>
            </a:pPr>
            <a:r>
              <a:rPr lang="id-ID" dirty="0" smtClean="0"/>
              <a:t>Apa inspirasi utama St. Yohanes Paulus II bagi hidup panggilan </a:t>
            </a:r>
            <a:r>
              <a:rPr lang="en-US" dirty="0" err="1" smtClean="0"/>
              <a:t>dan</a:t>
            </a:r>
            <a:r>
              <a:rPr lang="en-US" dirty="0" smtClean="0"/>
              <a:t> </a:t>
            </a:r>
            <a:r>
              <a:rPr lang="id-ID" dirty="0" smtClean="0"/>
              <a:t>karya?:  </a:t>
            </a:r>
            <a:r>
              <a:rPr lang="id-ID" b="1" i="1" dirty="0" smtClean="0">
                <a:solidFill>
                  <a:srgbClr val="FF0000"/>
                </a:solidFill>
              </a:rPr>
              <a:t>Be not afraid</a:t>
            </a:r>
            <a:r>
              <a:rPr lang="id-ID" i="1" dirty="0" smtClean="0"/>
              <a:t>  </a:t>
            </a:r>
            <a:endParaRPr lang="id-ID" dirty="0" smtClean="0"/>
          </a:p>
          <a:p>
            <a:pPr marL="514350" indent="-514350" algn="just">
              <a:lnSpc>
                <a:spcPct val="110000"/>
              </a:lnSpc>
              <a:spcBef>
                <a:spcPts val="0"/>
              </a:spcBef>
              <a:spcAft>
                <a:spcPts val="600"/>
              </a:spcAft>
              <a:buAutoNum type="alphaLcPeriod"/>
            </a:pPr>
            <a:r>
              <a:rPr lang="id-ID" dirty="0" smtClean="0"/>
              <a:t>Closing Statemen: Pesan untuk Solidaritas di masa ketidakpastian</a:t>
            </a:r>
            <a:r>
              <a:rPr lang="en-US" dirty="0"/>
              <a:t>?</a:t>
            </a:r>
            <a:r>
              <a:rPr lang="id-ID" dirty="0" smtClean="0"/>
              <a:t> </a:t>
            </a:r>
            <a:r>
              <a:rPr lang="en-US" dirty="0"/>
              <a:t>M</a:t>
            </a:r>
            <a:r>
              <a:rPr lang="id-ID" dirty="0" smtClean="0"/>
              <a:t>embangun </a:t>
            </a:r>
            <a:r>
              <a:rPr lang="en-US" b="1" dirty="0" err="1" smtClean="0">
                <a:solidFill>
                  <a:srgbClr val="FF0000"/>
                </a:solidFill>
              </a:rPr>
              <a:t>solididaritas</a:t>
            </a:r>
            <a:r>
              <a:rPr lang="id-ID" b="1" dirty="0" smtClean="0">
                <a:solidFill>
                  <a:srgbClr val="FF0000"/>
                </a:solidFill>
              </a:rPr>
              <a:t> global</a:t>
            </a:r>
            <a:r>
              <a:rPr lang="en-US" b="1" dirty="0" smtClean="0">
                <a:solidFill>
                  <a:srgbClr val="FF0000"/>
                </a:solidFill>
              </a:rPr>
              <a:t>: </a:t>
            </a:r>
            <a:r>
              <a:rPr lang="id-ID" b="1" dirty="0" smtClean="0">
                <a:solidFill>
                  <a:srgbClr val="FF0000"/>
                </a:solidFill>
              </a:rPr>
              <a:t>masuk dalam ruang perbedaan dan musuh</a:t>
            </a:r>
          </a:p>
          <a:p>
            <a:pPr marL="0" indent="0" algn="just">
              <a:lnSpc>
                <a:spcPct val="110000"/>
              </a:lnSpc>
              <a:spcBef>
                <a:spcPts val="0"/>
              </a:spcBef>
              <a:spcAft>
                <a:spcPts val="600"/>
              </a:spcAft>
              <a:buNone/>
            </a:pPr>
            <a:r>
              <a:rPr lang="id-ID" dirty="0" smtClean="0"/>
              <a:t>2. </a:t>
            </a:r>
            <a:r>
              <a:rPr lang="id-ID" b="1" dirty="0" smtClean="0"/>
              <a:t>Pertanyaan Khusus</a:t>
            </a:r>
          </a:p>
          <a:p>
            <a:pPr marL="514350" indent="-514350" algn="just">
              <a:lnSpc>
                <a:spcPct val="110000"/>
              </a:lnSpc>
              <a:spcBef>
                <a:spcPts val="0"/>
              </a:spcBef>
              <a:spcAft>
                <a:spcPts val="600"/>
              </a:spcAft>
              <a:buAutoNum type="alphaLcPeriod"/>
            </a:pPr>
            <a:r>
              <a:rPr lang="id-ID" dirty="0" smtClean="0"/>
              <a:t>Apa saja kejadian berarti  pada saat kunjunga Yohanes Paulus II di Ritapiret? </a:t>
            </a:r>
            <a:r>
              <a:rPr lang="id-ID" b="1" dirty="0" smtClean="0">
                <a:solidFill>
                  <a:srgbClr val="FF0000"/>
                </a:solidFill>
              </a:rPr>
              <a:t>Konteks Negara – Konteks Gereja – Konteks Alam</a:t>
            </a:r>
          </a:p>
          <a:p>
            <a:pPr marL="514350" indent="-514350" algn="just">
              <a:lnSpc>
                <a:spcPct val="110000"/>
              </a:lnSpc>
              <a:spcBef>
                <a:spcPts val="0"/>
              </a:spcBef>
              <a:spcAft>
                <a:spcPts val="600"/>
              </a:spcAft>
              <a:buAutoNum type="alphaLcPeriod"/>
            </a:pPr>
            <a:r>
              <a:rPr lang="id-ID" dirty="0" smtClean="0"/>
              <a:t>Bagaimana tempat ziarah St Yohanes Paulus II di Ritapiret menjadi inspirasi bagi para peziarah?</a:t>
            </a:r>
            <a:r>
              <a:rPr lang="en-US" dirty="0" smtClean="0"/>
              <a:t> </a:t>
            </a:r>
            <a:r>
              <a:rPr lang="id-ID" b="1" dirty="0" smtClean="0">
                <a:solidFill>
                  <a:srgbClr val="FF0000"/>
                </a:solidFill>
              </a:rPr>
              <a:t>Menginspirasi bukan hanya para peziarah tapi beberapa pihak: </a:t>
            </a:r>
            <a:r>
              <a:rPr lang="id-ID" b="1" dirty="0" smtClean="0">
                <a:solidFill>
                  <a:srgbClr val="FF0000"/>
                </a:solidFill>
              </a:rPr>
              <a:t>Gereja </a:t>
            </a:r>
            <a:r>
              <a:rPr lang="id-ID" b="1" dirty="0" smtClean="0">
                <a:solidFill>
                  <a:srgbClr val="FF0000"/>
                </a:solidFill>
              </a:rPr>
              <a:t>Lokal – </a:t>
            </a:r>
            <a:r>
              <a:rPr lang="id-ID" b="1" dirty="0" smtClean="0">
                <a:solidFill>
                  <a:srgbClr val="FF0000"/>
                </a:solidFill>
              </a:rPr>
              <a:t>Pemerintah </a:t>
            </a:r>
            <a:r>
              <a:rPr lang="id-ID" b="1" dirty="0" smtClean="0">
                <a:solidFill>
                  <a:srgbClr val="FF0000"/>
                </a:solidFill>
              </a:rPr>
              <a:t>Daerah – </a:t>
            </a:r>
            <a:r>
              <a:rPr lang="id-ID" b="1" dirty="0" smtClean="0">
                <a:solidFill>
                  <a:srgbClr val="FF0000"/>
                </a:solidFill>
              </a:rPr>
              <a:t>Peziarah </a:t>
            </a:r>
            <a:r>
              <a:rPr lang="id-ID" b="1" dirty="0" smtClean="0">
                <a:solidFill>
                  <a:srgbClr val="FF0000"/>
                </a:solidFill>
              </a:rPr>
              <a:t>– </a:t>
            </a:r>
            <a:r>
              <a:rPr lang="id-ID" b="1" dirty="0" smtClean="0">
                <a:solidFill>
                  <a:srgbClr val="FF0000"/>
                </a:solidFill>
              </a:rPr>
              <a:t>Frater/calon </a:t>
            </a:r>
            <a:r>
              <a:rPr lang="id-ID" b="1" dirty="0" smtClean="0">
                <a:solidFill>
                  <a:srgbClr val="FF0000"/>
                </a:solidFill>
              </a:rPr>
              <a:t>imam.</a:t>
            </a:r>
            <a:endParaRPr lang="id-ID" b="1" dirty="0">
              <a:solidFill>
                <a:srgbClr val="FF0000"/>
              </a:solidFill>
            </a:endParaRPr>
          </a:p>
        </p:txBody>
      </p:sp>
    </p:spTree>
    <p:extLst>
      <p:ext uri="{BB962C8B-B14F-4D97-AF65-F5344CB8AC3E}">
        <p14:creationId xmlns:p14="http://schemas.microsoft.com/office/powerpoint/2010/main" val="493196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latin typeface="Times New Roman" panose="02020603050405020304" pitchFamily="18" charset="0"/>
                <a:cs typeface="Times New Roman" panose="02020603050405020304" pitchFamily="18" charset="0"/>
              </a:rPr>
              <a:t>Refleksi</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marL="0" marR="0" indent="457200" algn="just">
              <a:lnSpc>
                <a:spcPct val="100000"/>
              </a:lnSpc>
              <a:spcBef>
                <a:spcPts val="0"/>
              </a:spcBef>
            </a:pP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Oleh karena itu, kita perlu merefleksikan hati, pikiran dan  jiwanya. Refleksi ini menjadi teramat penting karena </a:t>
            </a:r>
            <a:r>
              <a:rPr lang="id-ID" i="1" dirty="0" smtClean="0">
                <a:effectLst/>
                <a:latin typeface="Times New Roman" panose="02020603050405020304" pitchFamily="18" charset="0"/>
                <a:ea typeface="Calibri" panose="020F0502020204030204" pitchFamily="34" charset="0"/>
                <a:cs typeface="Times New Roman" panose="02020603050405020304" pitchFamily="18" charset="0"/>
              </a:rPr>
              <a:t>ia adalah  satu sosok dari sekian banyak sosok yang paling penting dan berpengaruh dalam dunia dewasa ini, dan satu paus dari sekian banyak paus yang paling elokuent dan inspiratif  sepanjang zaman dengan salah satu seruannya “</a:t>
            </a:r>
            <a:r>
              <a:rPr lang="id-ID" b="1" i="1" dirty="0" smtClean="0">
                <a:effectLst/>
                <a:latin typeface="Times New Roman" panose="02020603050405020304" pitchFamily="18" charset="0"/>
                <a:ea typeface="Calibri" panose="020F0502020204030204" pitchFamily="34" charset="0"/>
                <a:cs typeface="Times New Roman" panose="02020603050405020304" pitchFamily="18" charset="0"/>
              </a:rPr>
              <a:t>Be Not Afraid</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Seruannya  </a:t>
            </a:r>
            <a:r>
              <a:rPr lang="id-ID" b="1" i="1" dirty="0" smtClean="0">
                <a:effectLst/>
                <a:latin typeface="Times New Roman" panose="02020603050405020304" pitchFamily="18" charset="0"/>
                <a:ea typeface="Calibri" panose="020F0502020204030204" pitchFamily="34" charset="0"/>
                <a:cs typeface="Times New Roman" panose="02020603050405020304" pitchFamily="18" charset="0"/>
              </a:rPr>
              <a:t>be not afraid</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 jangan takut adalah salah satu pikiran dan keyakinannya yang mau diangkat dalam situasi fatalistik bangsa dan Gereja saat ini dalam berhadapan dengan relitas Covid -19. </a:t>
            </a:r>
            <a:r>
              <a:rPr lang="id-ID" dirty="0">
                <a:latin typeface="Times New Roman" panose="02020603050405020304" pitchFamily="18" charset="0"/>
                <a:ea typeface="Calibri" panose="020F0502020204030204" pitchFamily="34" charset="0"/>
                <a:cs typeface="Times New Roman" panose="02020603050405020304" pitchFamily="18" charset="0"/>
              </a:rPr>
              <a:t>D</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i sini ada beberapa foto dari Ritapiret di mana Paus menjadikan Ritapiret Vatikan semalam sebab di sini ia pernah tidur dan berdo, menyapa imam dan calon imam yang membuat Ritapiret menjadi lahan subur bagi panggilan untuk menjadi imam dengan jumlahnya yang terus bertambah dari tahun ke tahun. </a:t>
            </a:r>
            <a:r>
              <a:rPr lang="id-ID" dirty="0">
                <a:latin typeface="Times New Roman" panose="02020603050405020304" pitchFamily="18" charset="0"/>
                <a:ea typeface="Calibri" panose="020F0502020204030204" pitchFamily="34" charset="0"/>
                <a:cs typeface="Times New Roman" panose="02020603050405020304" pitchFamily="18" charset="0"/>
              </a:rPr>
              <a:t>D</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an pada tahun formasi 2020/2021, ada 417 calon imam di Ritapiret. Selain itu, kamar paus ini sudah menjadi tempat doa dan situs wisata rohani (Foto-foto).***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07361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latin typeface="Times New Roman" panose="02020603050405020304" pitchFamily="18" charset="0"/>
                <a:cs typeface="Times New Roman" panose="02020603050405020304" pitchFamily="18" charset="0"/>
              </a:rPr>
              <a:t>COVID - 19</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id-ID" dirty="0" smtClean="0">
                <a:effectLst/>
                <a:latin typeface="Times New Roman" panose="02020603050405020304" pitchFamily="18" charset="0"/>
                <a:ea typeface="Calibri" panose="020F0502020204030204" pitchFamily="34" charset="0"/>
              </a:rPr>
              <a:t>Covid 19 adalah satu virus yang mewabah secara masif dan rapid. Oleh karena itu, WHO telah menetapkan covid 19 menjadi satu pandemi global di era ini. Dengan menetapkan covid sebagai pandemi global, maka Covid-19 sedang membawa satu perubahan peradaban dunia dalam pelbagai bidang antara lain: politik, pendidikan, kebudayaan, kesehatan, agama, dan ekonomi. Hal ini dikarenakan dalam rentangan waktu yang singkat, virus ini sudah hampir menyebar ke semua negara baik negara kaya maupun negara miskin; baik negara maju maupun negara yang sedang berkembang, termasuk Indonesia.</a:t>
            </a:r>
            <a:endParaRPr lang="en-US" dirty="0"/>
          </a:p>
        </p:txBody>
      </p:sp>
    </p:spTree>
    <p:extLst>
      <p:ext uri="{BB962C8B-B14F-4D97-AF65-F5344CB8AC3E}">
        <p14:creationId xmlns:p14="http://schemas.microsoft.com/office/powerpoint/2010/main" val="1256428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latin typeface="Times New Roman" panose="02020603050405020304" pitchFamily="18" charset="0"/>
                <a:cs typeface="Times New Roman" panose="02020603050405020304" pitchFamily="18" charset="0"/>
              </a:rPr>
              <a:t>DAMPAK COVID - 19</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marR="0" indent="457200" algn="just">
              <a:lnSpc>
                <a:spcPct val="130000"/>
              </a:lnSpc>
              <a:spcBef>
                <a:spcPts val="0"/>
              </a:spcBef>
              <a:spcAft>
                <a:spcPts val="600"/>
              </a:spcAft>
            </a:pP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Covid-19 tidak mengenal suku, agama, ras, negara dan budaya. Alhasil, Covid-19 sudah, sedang dan akan  menelan banyak korban dan melumpuhkan sendi-sendi kehidupan berbangsa dan bergereja. Dunia berada dalam fatalisme di hadapan Covid-19. Untuk itu, saya coba menghantar kita untuk berefleksi di bawah judul “Fatalisme di Hadapan Covid 19 Dalam Terang Seruan Yohanes Paulus II: </a:t>
            </a:r>
            <a:r>
              <a:rPr lang="id-ID" b="1" i="1" dirty="0" smtClean="0">
                <a:effectLst/>
                <a:latin typeface="Times New Roman" panose="02020603050405020304" pitchFamily="18" charset="0"/>
                <a:ea typeface="Calibri" panose="020F0502020204030204" pitchFamily="34" charset="0"/>
                <a:cs typeface="Times New Roman" panose="02020603050405020304" pitchFamily="18" charset="0"/>
              </a:rPr>
              <a:t>Be Not Afraid</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Jangan Takut.”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6521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600" dirty="0" smtClean="0">
                <a:effectLst/>
                <a:latin typeface="Times New Roman" panose="02020603050405020304" pitchFamily="18" charset="0"/>
                <a:ea typeface="Calibri" panose="020F0502020204030204" pitchFamily="34" charset="0"/>
                <a:cs typeface="Times New Roman" panose="02020603050405020304" pitchFamily="18" charset="0"/>
              </a:rPr>
              <a:t>II. Covid 19 dan Yohanes Paulus II: </a:t>
            </a:r>
            <a:r>
              <a:rPr lang="id-ID" sz="3600" i="1" dirty="0" smtClean="0">
                <a:effectLst/>
                <a:latin typeface="Times New Roman" panose="02020603050405020304" pitchFamily="18" charset="0"/>
                <a:ea typeface="Calibri" panose="020F0502020204030204" pitchFamily="34" charset="0"/>
                <a:cs typeface="Times New Roman" panose="02020603050405020304" pitchFamily="18" charset="0"/>
              </a:rPr>
              <a:t>Be not   </a:t>
            </a:r>
            <a:br>
              <a:rPr lang="id-ID" sz="3600" i="1" dirty="0" smtClean="0">
                <a:effectLst/>
                <a:latin typeface="Times New Roman" panose="02020603050405020304" pitchFamily="18" charset="0"/>
                <a:ea typeface="Calibri" panose="020F0502020204030204" pitchFamily="34" charset="0"/>
                <a:cs typeface="Times New Roman" panose="02020603050405020304" pitchFamily="18" charset="0"/>
              </a:rPr>
            </a:br>
            <a:r>
              <a:rPr lang="id-ID" sz="3600" i="1" dirty="0">
                <a:latin typeface="Times New Roman" panose="02020603050405020304" pitchFamily="18" charset="0"/>
                <a:ea typeface="Calibri" panose="020F0502020204030204" pitchFamily="34" charset="0"/>
                <a:cs typeface="Times New Roman" panose="02020603050405020304" pitchFamily="18" charset="0"/>
              </a:rPr>
              <a:t> </a:t>
            </a:r>
            <a:r>
              <a:rPr lang="id-ID" sz="3600" i="1" dirty="0" smtClean="0">
                <a:latin typeface="Times New Roman" panose="02020603050405020304" pitchFamily="18" charset="0"/>
                <a:ea typeface="Calibri" panose="020F0502020204030204" pitchFamily="34" charset="0"/>
                <a:cs typeface="Times New Roman" panose="02020603050405020304" pitchFamily="18" charset="0"/>
              </a:rPr>
              <a:t>    </a:t>
            </a:r>
            <a:r>
              <a:rPr lang="id-ID" sz="3600" i="1" dirty="0" smtClean="0">
                <a:effectLst/>
                <a:latin typeface="Times New Roman" panose="02020603050405020304" pitchFamily="18" charset="0"/>
                <a:ea typeface="Calibri" panose="020F0502020204030204" pitchFamily="34" charset="0"/>
                <a:cs typeface="Times New Roman" panose="02020603050405020304" pitchFamily="18" charset="0"/>
              </a:rPr>
              <a:t>Afraid </a:t>
            </a:r>
            <a:r>
              <a:rPr lang="en-US" sz="4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0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normAutofit fontScale="85000" lnSpcReduction="20000"/>
          </a:bodyPr>
          <a:lstStyle/>
          <a:p>
            <a:pPr marL="0" marR="0" indent="457200" algn="just">
              <a:lnSpc>
                <a:spcPct val="130000"/>
              </a:lnSpc>
              <a:spcBef>
                <a:spcPts val="0"/>
              </a:spcBef>
              <a:spcAft>
                <a:spcPts val="600"/>
              </a:spcAft>
            </a:pP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Jangan takut - </a:t>
            </a:r>
            <a:r>
              <a:rPr lang="id-ID" i="1" dirty="0" smtClean="0">
                <a:effectLst/>
                <a:latin typeface="Times New Roman" panose="02020603050405020304" pitchFamily="18" charset="0"/>
                <a:ea typeface="Calibri" panose="020F0502020204030204" pitchFamily="34" charset="0"/>
                <a:cs typeface="Times New Roman" panose="02020603050405020304" pitchFamily="18" charset="0"/>
              </a:rPr>
              <a:t>be not afraid</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adalah satu seruan yang diwartakan di Basilika Santu Petrus pada tanggal 22 Oktober 1978 saat ia mengawali kepausannya. Seruan ini membahana ke seantero jagat. Seruan ini sungguh mengembalikan harapan ketika harapan itu nyaris pupus dan membangkitkan keberanian ketika keberanian itu mulai berubah menjadi ketakutan. Realitas dunia yang dihadapi adalah semata kekalahan demi kekalahan dalam perjuangan hidup. Di sini orang merasa bahwa Allah seakan tidak lagi berpihak pada mereka;  kebohongan dunia seakan selalu menang dan penderitaan seakan selalu mengincar hidup tanpa pernah berakhir. Namun bagi Yohanes Paulus II, realitas kepasrahan, keputusasaan dan ketakutan tidak boleh menang.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66965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JANGAN TAKUT - </a:t>
            </a:r>
            <a:r>
              <a:rPr lang="id-ID" sz="28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BE NOT AFRAID</a:t>
            </a:r>
            <a:endParaRPr lang="en-US" sz="2800" dirty="0"/>
          </a:p>
        </p:txBody>
      </p:sp>
      <p:sp>
        <p:nvSpPr>
          <p:cNvPr id="3" name="Content Placeholder 2"/>
          <p:cNvSpPr>
            <a:spLocks noGrp="1"/>
          </p:cNvSpPr>
          <p:nvPr>
            <p:ph idx="1"/>
          </p:nvPr>
        </p:nvSpPr>
        <p:spPr/>
        <p:txBody>
          <a:bodyPr>
            <a:normAutofit fontScale="70000" lnSpcReduction="20000"/>
          </a:bodyPr>
          <a:lstStyle/>
          <a:p>
            <a:pPr marL="0" marR="0" indent="457200" algn="just">
              <a:lnSpc>
                <a:spcPct val="130000"/>
              </a:lnSpc>
              <a:spcBef>
                <a:spcPts val="0"/>
              </a:spcBef>
              <a:spcAft>
                <a:spcPts val="600"/>
              </a:spcAft>
            </a:pP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Seruan Jangan takut - </a:t>
            </a:r>
            <a:r>
              <a:rPr lang="id-ID" i="1" dirty="0" smtClean="0">
                <a:effectLst/>
                <a:latin typeface="Times New Roman" panose="02020603050405020304" pitchFamily="18" charset="0"/>
                <a:ea typeface="Calibri" panose="020F0502020204030204" pitchFamily="34" charset="0"/>
                <a:cs typeface="Times New Roman" panose="02020603050405020304" pitchFamily="18" charset="0"/>
              </a:rPr>
              <a:t>be not afraid</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yang diwartakannya adalah satu kesaksian yang lahir dari pengalaman iman personal yang tangguh. Karena itu, seruannya ini tidak pernah pupus oleh waktu dan tawar oleh kebiasaan. Malahan seruannya ini semakin urgen dan relevan dalam realitas dunia dewasa ini ketika penderitaan dan kebohongan semakin merambah seluruh lini kehidupan yang mencemarkan </a:t>
            </a:r>
            <a:r>
              <a:rPr lang="id-ID" i="1" dirty="0" smtClean="0">
                <a:effectLst/>
                <a:latin typeface="Times New Roman" panose="02020603050405020304" pitchFamily="18" charset="0"/>
                <a:ea typeface="Calibri" panose="020F0502020204030204" pitchFamily="34" charset="0"/>
                <a:cs typeface="Times New Roman" panose="02020603050405020304" pitchFamily="18" charset="0"/>
              </a:rPr>
              <a:t>dignitas humana</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dan merusak </a:t>
            </a:r>
            <a:r>
              <a:rPr lang="id-ID" i="1" dirty="0" smtClean="0">
                <a:effectLst/>
                <a:latin typeface="Times New Roman" panose="02020603050405020304" pitchFamily="18" charset="0"/>
                <a:ea typeface="Calibri" panose="020F0502020204030204" pitchFamily="34" charset="0"/>
                <a:cs typeface="Times New Roman" panose="02020603050405020304" pitchFamily="18" charset="0"/>
              </a:rPr>
              <a:t>bonum commune</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Karena itu, untuk memaknai seruan be not afraid - jangan takut ini secara praktis dan aplikatif, baiklah </a:t>
            </a:r>
            <a:r>
              <a:rPr lang="id-ID"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dipresentasikan secara bebas secuil syering pengalaman imannya yang mendasari ketidaktakutannya</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Syering kekayaan imannya ini hendakya menjadi bahan untuk menstimulasi inspirasi kita dalam menghadapi realitas dunia dewasa ini ketika ada perasaan menggelinding seakan Allah tidak berpihak pada kita,  ketika ada perasaan mengemuka seakan kebohongan selalu menang, dan ketika ada perasaan mengusik seakan </a:t>
            </a:r>
            <a:r>
              <a:rPr lang="id-ID" i="1" dirty="0" smtClean="0">
                <a:effectLst/>
                <a:latin typeface="Times New Roman" panose="02020603050405020304" pitchFamily="18" charset="0"/>
                <a:ea typeface="Calibri" panose="020F0502020204030204" pitchFamily="34" charset="0"/>
                <a:cs typeface="Times New Roman" panose="02020603050405020304" pitchFamily="18" charset="0"/>
              </a:rPr>
              <a:t>penderitaan-pandemi Covid 19</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tidak pernah berakhir.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575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JANGAN TAKUT - </a:t>
            </a:r>
            <a:r>
              <a:rPr lang="id-ID"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BE NOT AFRAID</a:t>
            </a:r>
            <a:endParaRPr lang="en-US" dirty="0"/>
          </a:p>
        </p:txBody>
      </p:sp>
      <p:sp>
        <p:nvSpPr>
          <p:cNvPr id="3" name="Content Placeholder 2"/>
          <p:cNvSpPr>
            <a:spLocks noGrp="1"/>
          </p:cNvSpPr>
          <p:nvPr>
            <p:ph idx="1"/>
          </p:nvPr>
        </p:nvSpPr>
        <p:spPr/>
        <p:txBody>
          <a:bodyPr>
            <a:normAutofit fontScale="85000" lnSpcReduction="20000"/>
          </a:bodyPr>
          <a:lstStyle/>
          <a:p>
            <a:pPr marL="0" marR="0" indent="457200" algn="just">
              <a:lnSpc>
                <a:spcPct val="130000"/>
              </a:lnSpc>
              <a:spcBef>
                <a:spcPts val="0"/>
              </a:spcBef>
              <a:spcAft>
                <a:spcPts val="600"/>
              </a:spcAft>
            </a:pP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Jangan takut - </a:t>
            </a:r>
            <a:r>
              <a:rPr lang="id-ID" i="1" dirty="0" smtClean="0">
                <a:effectLst/>
                <a:latin typeface="Times New Roman" panose="02020603050405020304" pitchFamily="18" charset="0"/>
                <a:ea typeface="Calibri" panose="020F0502020204030204" pitchFamily="34" charset="0"/>
                <a:cs typeface="Times New Roman" panose="02020603050405020304" pitchFamily="18" charset="0"/>
              </a:rPr>
              <a:t>be not afraid</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Jangan takut bahwa Allah gagal menyiapkan apa yang kita butuhkan. Ia akan selalu menyediakannya untuk kita. Ingat! Aku kehilangan seluruh anggota keluargaku sebelum aku berusia 21 tahun. Saudariku satu-satunya meninggal sebelum aku lahir. Ibuku meninggal ketika aku berusia 8 tahun. Kakakku satu-satunya, seorang dokter yang sangat aku cintai dan kagumi juga meninggal tiga tahun kemudian; dan kurang dari satu dekade sesudah itu, ayahku yang menjadi inspirasi spiritualku yang luar biasa juga meninggal secara tragis. Jadi pada saat usiaku menanjak 20 tahun aku sudah kehilangan semua orang yang aku kasihi. Tetapi </a:t>
            </a:r>
            <a:r>
              <a:rPr lang="id-ID" b="1" dirty="0" smtClean="0">
                <a:effectLst/>
                <a:latin typeface="Times New Roman" panose="02020603050405020304" pitchFamily="18" charset="0"/>
                <a:ea typeface="Calibri" panose="020F0502020204030204" pitchFamily="34" charset="0"/>
                <a:cs typeface="Times New Roman" panose="02020603050405020304" pitchFamily="18" charset="0"/>
              </a:rPr>
              <a:t>Tuhan selalu ada di sana bagiku, dan Ia selalu juga ada di sana bagimu.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3904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JANGAN TAKUT - </a:t>
            </a:r>
            <a:r>
              <a:rPr lang="id-ID"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BE NOT AFRAID</a:t>
            </a:r>
            <a:endParaRPr lang="en-US" dirty="0"/>
          </a:p>
        </p:txBody>
      </p:sp>
      <p:sp>
        <p:nvSpPr>
          <p:cNvPr id="3" name="Content Placeholder 2"/>
          <p:cNvSpPr>
            <a:spLocks noGrp="1"/>
          </p:cNvSpPr>
          <p:nvPr>
            <p:ph idx="1"/>
          </p:nvPr>
        </p:nvSpPr>
        <p:spPr/>
        <p:txBody>
          <a:bodyPr>
            <a:normAutofit fontScale="85000" lnSpcReduction="20000"/>
          </a:bodyPr>
          <a:lstStyle/>
          <a:p>
            <a:pPr marL="0" marR="0" algn="just">
              <a:lnSpc>
                <a:spcPct val="130000"/>
              </a:lnSpc>
              <a:spcBef>
                <a:spcPts val="0"/>
              </a:spcBef>
              <a:spcAft>
                <a:spcPts val="600"/>
              </a:spcAft>
            </a:pP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Jangan takut akan kebohongan. </a:t>
            </a:r>
            <a:r>
              <a:rPr lang="id-ID" i="1" dirty="0" smtClean="0">
                <a:effectLst/>
                <a:latin typeface="Times New Roman" panose="02020603050405020304" pitchFamily="18" charset="0"/>
                <a:ea typeface="Calibri" panose="020F0502020204030204" pitchFamily="34" charset="0"/>
                <a:cs typeface="Times New Roman" panose="02020603050405020304" pitchFamily="18" charset="0"/>
              </a:rPr>
              <a:t>Be not afraid of lies</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Kebohongan yang dunia ceritakan padamu setiap hari adalah tentang pribadi manusia, tentang hidup dan maknanya. Ketika aku hidup di bawah aturan Nazi dan Komunis di Polandia aku memerangi kebohongan ini setiap hari. Aku tahu kebenaran itu berakar dalam imanku dan aku wartakannya secara terbuka dan lugas sejauh aku dapat. Nazisme dan Komunisme adalah sistem politik dan ekonomi yang dibangun di atas kebohongan yang luar biasa, sehingga mereka dibodohi dari sejak permulaan. Banyak orang terkejut ketika komunisme Soviet runtuh di Eropa Timur pada tahun 1990-an tetapi aku tidak terkejut. </a:t>
            </a:r>
            <a:r>
              <a:rPr lang="id-ID" b="1" dirty="0" smtClean="0">
                <a:effectLst/>
                <a:latin typeface="Times New Roman" panose="02020603050405020304" pitchFamily="18" charset="0"/>
                <a:ea typeface="Calibri" panose="020F0502020204030204" pitchFamily="34" charset="0"/>
                <a:cs typeface="Times New Roman" panose="02020603050405020304" pitchFamily="18" charset="0"/>
              </a:rPr>
              <a:t>Apa yang dibangun di atas kebohongan, pada akhirnya mati</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Karena itu, jangan takut akan kebohongan.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48840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JANGAN TAKUT - </a:t>
            </a:r>
            <a:r>
              <a:rPr lang="id-ID"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BE NOT AFRAID</a:t>
            </a:r>
            <a:endParaRPr lang="en-US" dirty="0"/>
          </a:p>
        </p:txBody>
      </p:sp>
      <p:sp>
        <p:nvSpPr>
          <p:cNvPr id="3" name="Content Placeholder 2"/>
          <p:cNvSpPr>
            <a:spLocks noGrp="1"/>
          </p:cNvSpPr>
          <p:nvPr>
            <p:ph idx="1"/>
          </p:nvPr>
        </p:nvSpPr>
        <p:spPr/>
        <p:txBody>
          <a:bodyPr>
            <a:normAutofit fontScale="77500" lnSpcReduction="20000"/>
          </a:bodyPr>
          <a:lstStyle/>
          <a:p>
            <a:pPr marL="0" marR="0" indent="457200" algn="just">
              <a:lnSpc>
                <a:spcPct val="130000"/>
              </a:lnSpc>
              <a:spcBef>
                <a:spcPts val="0"/>
              </a:spcBef>
              <a:spcAft>
                <a:spcPts val="600"/>
              </a:spcAft>
            </a:pP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Jangan takut akan penderitaan. </a:t>
            </a:r>
            <a:r>
              <a:rPr lang="id-ID" i="1" dirty="0" smtClean="0">
                <a:effectLst/>
                <a:latin typeface="Times New Roman" panose="02020603050405020304" pitchFamily="18" charset="0"/>
                <a:ea typeface="Calibri" panose="020F0502020204030204" pitchFamily="34" charset="0"/>
                <a:cs typeface="Times New Roman" panose="02020603050405020304" pitchFamily="18" charset="0"/>
              </a:rPr>
              <a:t>Be not afraid of sufferings</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Dalam hidup aku menderita dalam aneka cara. Aku hanya mengatakan padamu beberapa dari antaranya: kehilangan semua anggota keluargaku sebelum aku berusia 21 tahun; hidup bertahun-tahun di bawah tekanan Nazi dan Komunis dan aku terpakasa belajar untuk menjadi imam secara sembunyi-sembunyi. Ada juga penderitaan yang lain seperti, saat aku ditembak di pelataran Basilika Santo Petrus pada tahun 1981 dan hampir mati, dan juga perjuanganku yang panjang dan sulit dengan penyakit Parkinson. Tetapi melalui semua penderitaan ini dan semua pencobaan yang lain dalam hidupku, aku memandang Allah dan menemukan kekuatanku di dalamNya. </a:t>
            </a:r>
            <a:r>
              <a:rPr lang="id-ID" b="1" dirty="0" smtClean="0">
                <a:effectLst/>
                <a:latin typeface="Times New Roman" panose="02020603050405020304" pitchFamily="18" charset="0"/>
                <a:ea typeface="Calibri" panose="020F0502020204030204" pitchFamily="34" charset="0"/>
                <a:cs typeface="Times New Roman" panose="02020603050405020304" pitchFamily="18" charset="0"/>
              </a:rPr>
              <a:t>RahmatNya selalu cukup buatku, dan itu juga akan selalu cukup buatmu</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Untuk itu, jangan takut - </a:t>
            </a:r>
            <a:r>
              <a:rPr lang="id-ID" i="1" dirty="0" smtClean="0">
                <a:effectLst/>
                <a:latin typeface="Times New Roman" panose="02020603050405020304" pitchFamily="18" charset="0"/>
                <a:ea typeface="Calibri" panose="020F0502020204030204" pitchFamily="34" charset="0"/>
                <a:cs typeface="Times New Roman" panose="02020603050405020304" pitchFamily="18" charset="0"/>
              </a:rPr>
              <a:t>be not afraid</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06947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latin typeface="Times New Roman" panose="02020603050405020304" pitchFamily="18" charset="0"/>
                <a:cs typeface="Times New Roman" panose="02020603050405020304" pitchFamily="18" charset="0"/>
              </a:rPr>
              <a:t>III. PENUTUP</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marL="0" marR="0" indent="457200" algn="just">
              <a:lnSpc>
                <a:spcPct val="130000"/>
              </a:lnSpc>
              <a:spcBef>
                <a:spcPts val="0"/>
              </a:spcBef>
              <a:spcAft>
                <a:spcPts val="600"/>
              </a:spcAft>
            </a:pP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Paus Yohanes Paulus II sudah tidak ada lagi. Namun seruan imannya, jangan takut - </a:t>
            </a:r>
            <a:r>
              <a:rPr lang="id-ID" b="1" dirty="0" smtClean="0">
                <a:effectLst/>
                <a:latin typeface="Times New Roman" panose="02020603050405020304" pitchFamily="18" charset="0"/>
                <a:ea typeface="Calibri" panose="020F0502020204030204" pitchFamily="34" charset="0"/>
                <a:cs typeface="Times New Roman" panose="02020603050405020304" pitchFamily="18" charset="0"/>
              </a:rPr>
              <a:t>be not afraid </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terus menggemah dan menjadi inspirasi yang berdayagugah dan berdayagugat. Karena itu, jangan takut - </a:t>
            </a:r>
            <a:r>
              <a:rPr lang="id-ID" i="1" dirty="0" smtClean="0">
                <a:effectLst/>
                <a:latin typeface="Times New Roman" panose="02020603050405020304" pitchFamily="18" charset="0"/>
                <a:ea typeface="Calibri" panose="020F0502020204030204" pitchFamily="34" charset="0"/>
                <a:cs typeface="Times New Roman" panose="02020603050405020304" pitchFamily="18" charset="0"/>
              </a:rPr>
              <a:t>be not afraid </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hendaknya menjadi inspirasi kita dalam memperjuangkan martabat manusia sebagai </a:t>
            </a:r>
            <a:r>
              <a:rPr lang="id-ID" i="1" dirty="0" smtClean="0">
                <a:effectLst/>
                <a:latin typeface="Times New Roman" panose="02020603050405020304" pitchFamily="18" charset="0"/>
                <a:ea typeface="Calibri" panose="020F0502020204030204" pitchFamily="34" charset="0"/>
                <a:cs typeface="Times New Roman" panose="02020603050405020304" pitchFamily="18" charset="0"/>
              </a:rPr>
              <a:t>imago dei</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dialog, perdamaian, keadilan,  politik, dan </a:t>
            </a:r>
            <a:r>
              <a:rPr lang="id-ID" b="1" dirty="0" smtClean="0">
                <a:effectLst/>
                <a:latin typeface="Times New Roman" panose="02020603050405020304" pitchFamily="18" charset="0"/>
                <a:ea typeface="Calibri" panose="020F0502020204030204" pitchFamily="34" charset="0"/>
                <a:cs typeface="Times New Roman" panose="02020603050405020304" pitchFamily="18" charset="0"/>
              </a:rPr>
              <a:t>fatalisme di hadapan Covid 19</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karena kita tahu bahwa mengubah dunia tidak semudah membalikan telapak tangan; </a:t>
            </a:r>
            <a:r>
              <a:rPr lang="id-ID" b="1" dirty="0" smtClean="0">
                <a:effectLst/>
                <a:latin typeface="Times New Roman" panose="02020603050405020304" pitchFamily="18" charset="0"/>
                <a:ea typeface="Calibri" panose="020F0502020204030204" pitchFamily="34" charset="0"/>
                <a:cs typeface="Times New Roman" panose="02020603050405020304" pitchFamily="18" charset="0"/>
              </a:rPr>
              <a:t>mengatasi Covid-19 tidak semudah cerita semalam</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Ada banyak tantangan dan kesulitan; ada banyak kegentaran dan ketakutan; ada banyak kepasrahan dan keputusasaan. Tetapi </a:t>
            </a:r>
            <a:r>
              <a:rPr lang="id-ID" i="1" dirty="0" smtClean="0">
                <a:effectLst/>
                <a:latin typeface="Times New Roman" panose="02020603050405020304" pitchFamily="18" charset="0"/>
                <a:ea typeface="Calibri" panose="020F0502020204030204" pitchFamily="34" charset="0"/>
                <a:cs typeface="Times New Roman" panose="02020603050405020304" pitchFamily="18" charset="0"/>
              </a:rPr>
              <a:t>be not afraid</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-jangan takut; </a:t>
            </a:r>
            <a:r>
              <a:rPr lang="id-ID" dirty="0" smtClean="0">
                <a:latin typeface="Times New Roman" panose="02020603050405020304" pitchFamily="18" charset="0"/>
                <a:ea typeface="Calibri" panose="020F0502020204030204" pitchFamily="34" charset="0"/>
                <a:cs typeface="Times New Roman" panose="02020603050405020304" pitchFamily="18" charset="0"/>
              </a:rPr>
              <a:t>Yohanes Paulus II</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telah membuktikan kebenaran seruannya itu sampai akhir hidupnya. Dan sekarang ia sudah digelar kudus yang pestanya dirayakan pada tanggal 22 Oktober setiap tahun. Sebagai orang kudus Santo Yohanes Paulus II juga pasti terus menyertai perjuangan kita di tengah Covid-19 yang fatalistik dengan doanya yang tak kenal putus dan terus meneguhkan kita dengan seruannya tanpa henti:  Jangan Takut - </a:t>
            </a:r>
            <a:r>
              <a:rPr lang="id-ID" i="1" dirty="0" smtClean="0">
                <a:effectLst/>
                <a:latin typeface="Times New Roman" panose="02020603050405020304" pitchFamily="18" charset="0"/>
                <a:ea typeface="Calibri" panose="020F0502020204030204" pitchFamily="34" charset="0"/>
                <a:cs typeface="Times New Roman" panose="02020603050405020304" pitchFamily="18" charset="0"/>
              </a:rPr>
              <a:t>Be Not Afraid</a:t>
            </a: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Tuhan selalu ada di sana untukmu.</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39098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1178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SEGMEN II</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lgn="ctr">
              <a:buNone/>
            </a:pPr>
            <a:endParaRPr lang="en-US" sz="8000" b="1" dirty="0" smtClean="0"/>
          </a:p>
          <a:p>
            <a:pPr marL="0" indent="0" algn="ctr">
              <a:buNone/>
            </a:pPr>
            <a:r>
              <a:rPr lang="en-US" sz="8000" b="1" dirty="0" smtClean="0">
                <a:solidFill>
                  <a:srgbClr val="FF0000"/>
                </a:solidFill>
              </a:rPr>
              <a:t>PERTANYAAN UMUM</a:t>
            </a:r>
            <a:endParaRPr lang="en-US" sz="8000" b="1" dirty="0">
              <a:solidFill>
                <a:srgbClr val="FF0000"/>
              </a:solidFill>
            </a:endParaRPr>
          </a:p>
        </p:txBody>
      </p:sp>
    </p:spTree>
    <p:extLst>
      <p:ext uri="{BB962C8B-B14F-4D97-AF65-F5344CB8AC3E}">
        <p14:creationId xmlns:p14="http://schemas.microsoft.com/office/powerpoint/2010/main" val="568870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9613"/>
          </a:xfrm>
        </p:spPr>
        <p:txBody>
          <a:bodyPr>
            <a:normAutofit/>
          </a:bodyPr>
          <a:lstStyle/>
          <a:p>
            <a:r>
              <a:rPr lang="en-US" sz="2400" b="1" dirty="0" smtClean="0"/>
              <a:t>PERTANYAN PENDALAMAN: PERTANYAAN UMUM</a:t>
            </a:r>
            <a:endParaRPr lang="en-US" sz="2400" b="1" dirty="0"/>
          </a:p>
        </p:txBody>
      </p:sp>
      <p:sp>
        <p:nvSpPr>
          <p:cNvPr id="3" name="Content Placeholder 2"/>
          <p:cNvSpPr>
            <a:spLocks noGrp="1"/>
          </p:cNvSpPr>
          <p:nvPr>
            <p:ph idx="1"/>
          </p:nvPr>
        </p:nvSpPr>
        <p:spPr>
          <a:xfrm>
            <a:off x="838200" y="1105319"/>
            <a:ext cx="10515600" cy="5071644"/>
          </a:xfrm>
        </p:spPr>
        <p:txBody>
          <a:bodyPr>
            <a:normAutofit fontScale="40000" lnSpcReduction="20000"/>
          </a:bodyPr>
          <a:lstStyle/>
          <a:p>
            <a:pPr marL="0" lvl="0" indent="0" algn="just">
              <a:lnSpc>
                <a:spcPct val="110000"/>
              </a:lnSpc>
              <a:spcBef>
                <a:spcPts val="600"/>
              </a:spcBef>
              <a:spcAft>
                <a:spcPts val="600"/>
              </a:spcAft>
              <a:buNone/>
            </a:pPr>
            <a:r>
              <a:rPr lang="en-US" sz="8000" dirty="0">
                <a:cs typeface="Times New Roman" panose="02020603050405020304" pitchFamily="18" charset="0"/>
              </a:rPr>
              <a:t>A</a:t>
            </a:r>
            <a:r>
              <a:rPr lang="en-US" sz="8000" dirty="0" smtClean="0">
                <a:cs typeface="Times New Roman" panose="02020603050405020304" pitchFamily="18" charset="0"/>
              </a:rPr>
              <a:t>.</a:t>
            </a:r>
            <a:r>
              <a:rPr lang="id-ID" sz="8000" dirty="0" smtClean="0">
                <a:solidFill>
                  <a:prstClr val="black"/>
                </a:solidFill>
                <a:cs typeface="Times New Roman" panose="02020603050405020304" pitchFamily="18" charset="0"/>
              </a:rPr>
              <a:t> </a:t>
            </a:r>
            <a:r>
              <a:rPr lang="id-ID" sz="8000" dirty="0">
                <a:solidFill>
                  <a:prstClr val="black"/>
                </a:solidFill>
                <a:cs typeface="Times New Roman" panose="02020603050405020304" pitchFamily="18" charset="0"/>
              </a:rPr>
              <a:t>Apa inspirasi utama St. Yohanes Paulus II bagi </a:t>
            </a:r>
            <a:r>
              <a:rPr lang="id-ID" sz="8000" dirty="0" smtClean="0">
                <a:solidFill>
                  <a:prstClr val="black"/>
                </a:solidFill>
                <a:cs typeface="Times New Roman" panose="02020603050405020304" pitchFamily="18" charset="0"/>
              </a:rPr>
              <a:t>hidup </a:t>
            </a:r>
            <a:r>
              <a:rPr lang="id-ID" sz="8000" dirty="0">
                <a:solidFill>
                  <a:prstClr val="black"/>
                </a:solidFill>
                <a:cs typeface="Times New Roman" panose="02020603050405020304" pitchFamily="18" charset="0"/>
              </a:rPr>
              <a:t>panggilan </a:t>
            </a:r>
            <a:r>
              <a:rPr lang="en-US" sz="8000" dirty="0" err="1" smtClean="0">
                <a:solidFill>
                  <a:prstClr val="black"/>
                </a:solidFill>
                <a:cs typeface="Times New Roman" panose="02020603050405020304" pitchFamily="18" charset="0"/>
              </a:rPr>
              <a:t>dan</a:t>
            </a:r>
            <a:r>
              <a:rPr lang="en-US" sz="8000" dirty="0" smtClean="0">
                <a:solidFill>
                  <a:prstClr val="black"/>
                </a:solidFill>
                <a:cs typeface="Times New Roman" panose="02020603050405020304" pitchFamily="18" charset="0"/>
              </a:rPr>
              <a:t> </a:t>
            </a:r>
            <a:r>
              <a:rPr lang="id-ID" sz="8000" dirty="0" smtClean="0">
                <a:solidFill>
                  <a:prstClr val="black"/>
                </a:solidFill>
                <a:cs typeface="Times New Roman" panose="02020603050405020304" pitchFamily="18" charset="0"/>
              </a:rPr>
              <a:t>karya?</a:t>
            </a:r>
            <a:endParaRPr lang="en-US" sz="8000" dirty="0" smtClean="0">
              <a:solidFill>
                <a:prstClr val="black"/>
              </a:solidFill>
              <a:cs typeface="Times New Roman" panose="02020603050405020304" pitchFamily="18" charset="0"/>
            </a:endParaRPr>
          </a:p>
          <a:p>
            <a:pPr marL="0" lvl="0" indent="0" algn="just">
              <a:lnSpc>
                <a:spcPct val="110000"/>
              </a:lnSpc>
              <a:spcBef>
                <a:spcPts val="600"/>
              </a:spcBef>
              <a:spcAft>
                <a:spcPts val="600"/>
              </a:spcAft>
              <a:buNone/>
            </a:pPr>
            <a:r>
              <a:rPr lang="id-ID" sz="8000" i="1" dirty="0" smtClean="0">
                <a:solidFill>
                  <a:prstClr val="black"/>
                </a:solidFill>
                <a:cs typeface="Times New Roman" panose="02020603050405020304" pitchFamily="18" charset="0"/>
              </a:rPr>
              <a:t> </a:t>
            </a:r>
            <a:r>
              <a:rPr lang="en-US" sz="8000" i="1" dirty="0" smtClean="0">
                <a:solidFill>
                  <a:prstClr val="black"/>
                </a:solidFill>
                <a:cs typeface="Times New Roman" panose="02020603050405020304" pitchFamily="18" charset="0"/>
              </a:rPr>
              <a:t>1. </a:t>
            </a:r>
            <a:r>
              <a:rPr lang="id-ID" sz="8000" dirty="0" smtClean="0">
                <a:solidFill>
                  <a:prstClr val="black"/>
                </a:solidFill>
                <a:cs typeface="Times New Roman" panose="02020603050405020304" pitchFamily="18" charset="0"/>
              </a:rPr>
              <a:t>Ada banyak informasi seputar pikiran, hati, karya dan spiritualitas dari Yohanes  Paulus II. Informasi ini memperkaya pengethauan. Pengetahun memperluas wawasan. Wawasan mempertajam refleksi. Refleksi  menghasilkan inspirasi. Dan inspirasi itulah yang menggerakkan perubahan</a:t>
            </a:r>
            <a:r>
              <a:rPr lang="en-US" sz="8000" dirty="0" smtClean="0">
                <a:solidFill>
                  <a:prstClr val="black"/>
                </a:solidFill>
                <a:cs typeface="Times New Roman" panose="02020603050405020304" pitchFamily="18" charset="0"/>
              </a:rPr>
              <a:t>.</a:t>
            </a:r>
          </a:p>
          <a:p>
            <a:pPr marL="0" lvl="0" indent="0" algn="just">
              <a:buNone/>
            </a:pPr>
            <a:endParaRPr lang="en-US" sz="8000" dirty="0" smtClean="0">
              <a:solidFill>
                <a:prstClr val="black"/>
              </a:solidFill>
              <a:latin typeface="Times New Roman" panose="02020603050405020304" pitchFamily="18" charset="0"/>
              <a:cs typeface="Times New Roman" panose="02020603050405020304" pitchFamily="18" charset="0"/>
            </a:endParaRPr>
          </a:p>
          <a:p>
            <a:pPr marL="0" lvl="0" indent="0" algn="just">
              <a:buNone/>
            </a:pPr>
            <a:endParaRPr lang="en-US" sz="8000" dirty="0" smtClean="0">
              <a:solidFill>
                <a:prstClr val="black"/>
              </a:solidFill>
              <a:latin typeface="Times New Roman" panose="02020603050405020304" pitchFamily="18" charset="0"/>
              <a:cs typeface="Times New Roman" panose="02020603050405020304" pitchFamily="18" charset="0"/>
            </a:endParaRPr>
          </a:p>
          <a:p>
            <a:pPr marL="0" lvl="0" indent="0">
              <a:buNone/>
            </a:pPr>
            <a:endParaRPr lang="en-US" sz="3000" dirty="0" smtClean="0">
              <a:solidFill>
                <a:prstClr val="black"/>
              </a:solidFill>
            </a:endParaRPr>
          </a:p>
          <a:p>
            <a:pPr marL="0" lvl="0" indent="0">
              <a:buNone/>
            </a:pPr>
            <a:endParaRPr lang="id-ID" sz="2600" dirty="0">
              <a:solidFill>
                <a:prstClr val="black"/>
              </a:solidFill>
            </a:endParaRPr>
          </a:p>
          <a:p>
            <a:pPr marL="0" indent="0">
              <a:buNone/>
            </a:pPr>
            <a:r>
              <a:rPr lang="en-US" dirty="0" smtClean="0"/>
              <a:t> </a:t>
            </a:r>
            <a:endParaRPr lang="en-US" dirty="0"/>
          </a:p>
        </p:txBody>
      </p:sp>
    </p:spTree>
    <p:extLst>
      <p:ext uri="{BB962C8B-B14F-4D97-AF65-F5344CB8AC3E}">
        <p14:creationId xmlns:p14="http://schemas.microsoft.com/office/powerpoint/2010/main" val="699666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61" y="244546"/>
            <a:ext cx="10515600" cy="348307"/>
          </a:xfrm>
        </p:spPr>
        <p:txBody>
          <a:bodyPr>
            <a:normAutofit fontScale="90000"/>
          </a:bodyPr>
          <a:lstStyle/>
          <a:p>
            <a:r>
              <a:rPr lang="id-ID" sz="2400" b="1" dirty="0" smtClean="0"/>
              <a:t>2. Inspirasi sebagai Kekuatan</a:t>
            </a:r>
            <a:endParaRPr lang="id-ID" sz="2400" b="1" dirty="0"/>
          </a:p>
        </p:txBody>
      </p:sp>
      <p:sp>
        <p:nvSpPr>
          <p:cNvPr id="3" name="Content Placeholder 2"/>
          <p:cNvSpPr>
            <a:spLocks noGrp="1"/>
          </p:cNvSpPr>
          <p:nvPr>
            <p:ph idx="1"/>
          </p:nvPr>
        </p:nvSpPr>
        <p:spPr>
          <a:xfrm>
            <a:off x="838200" y="693336"/>
            <a:ext cx="11353800" cy="6164664"/>
          </a:xfrm>
        </p:spPr>
        <p:txBody>
          <a:bodyPr>
            <a:noAutofit/>
          </a:bodyPr>
          <a:lstStyle/>
          <a:p>
            <a:pPr lvl="0" algn="just">
              <a:lnSpc>
                <a:spcPct val="130000"/>
              </a:lnSpc>
              <a:spcBef>
                <a:spcPts val="0"/>
              </a:spcBef>
              <a:spcAft>
                <a:spcPts val="600"/>
              </a:spcAft>
              <a:buFont typeface="Wingdings" panose="05000000000000000000" pitchFamily="2" charset="2"/>
              <a:buChar char="§"/>
            </a:pPr>
            <a:r>
              <a:rPr lang="id-ID" sz="2100" dirty="0" smtClean="0">
                <a:solidFill>
                  <a:prstClr val="black"/>
                </a:solidFill>
                <a:cs typeface="Times New Roman" panose="02020603050405020304" pitchFamily="18" charset="0"/>
              </a:rPr>
              <a:t>Inspirasi sebagai kekuatan yang menggerakkan perubahan bagi saya </a:t>
            </a:r>
            <a:r>
              <a:rPr lang="en-US" sz="2100" dirty="0" smtClean="0">
                <a:solidFill>
                  <a:prstClr val="black"/>
                </a:solidFill>
                <a:cs typeface="Times New Roman" panose="02020603050405020304" pitchFamily="18" charset="0"/>
              </a:rPr>
              <a:t>a</a:t>
            </a:r>
            <a:r>
              <a:rPr lang="id-ID" sz="2100" dirty="0" smtClean="0">
                <a:solidFill>
                  <a:prstClr val="black"/>
                </a:solidFill>
                <a:cs typeface="Times New Roman" panose="02020603050405020304" pitchFamily="18" charset="0"/>
              </a:rPr>
              <a:t>dalah</a:t>
            </a:r>
            <a:r>
              <a:rPr lang="en-US" sz="2100" dirty="0" smtClean="0">
                <a:solidFill>
                  <a:prstClr val="black"/>
                </a:solidFill>
                <a:cs typeface="Times New Roman" panose="02020603050405020304" pitchFamily="18" charset="0"/>
              </a:rPr>
              <a:t> SERUAN </a:t>
            </a:r>
            <a:r>
              <a:rPr lang="en-US" sz="2100" i="1" dirty="0">
                <a:solidFill>
                  <a:prstClr val="black"/>
                </a:solidFill>
                <a:cs typeface="Times New Roman" panose="02020603050405020304" pitchFamily="18" charset="0"/>
              </a:rPr>
              <a:t>BE NOT AFRAID</a:t>
            </a:r>
            <a:r>
              <a:rPr lang="en-US" sz="2100" dirty="0">
                <a:solidFill>
                  <a:prstClr val="black"/>
                </a:solidFill>
                <a:cs typeface="Times New Roman" panose="02020603050405020304" pitchFamily="18" charset="0"/>
              </a:rPr>
              <a:t> – JANGAN </a:t>
            </a:r>
            <a:r>
              <a:rPr lang="en-US" sz="2100" dirty="0" smtClean="0">
                <a:solidFill>
                  <a:prstClr val="black"/>
                </a:solidFill>
                <a:cs typeface="Times New Roman" panose="02020603050405020304" pitchFamily="18" charset="0"/>
              </a:rPr>
              <a:t>TAKUT (27 Oct 1978). </a:t>
            </a:r>
            <a:r>
              <a:rPr lang="id-ID" sz="2100" dirty="0">
                <a:solidFill>
                  <a:prstClr val="black"/>
                </a:solidFill>
                <a:ea typeface="Calibri" panose="020F0502020204030204" pitchFamily="34" charset="0"/>
                <a:cs typeface="Times New Roman" panose="02020603050405020304" pitchFamily="18" charset="0"/>
              </a:rPr>
              <a:t>Seruan ini sungguh mengembalikan harapan ketika harapan itu nyaris pupus dan membangkitkan keberanian ketika keberanian itu mulai berubah menjadi </a:t>
            </a:r>
            <a:r>
              <a:rPr lang="id-ID" sz="2100" dirty="0" smtClean="0">
                <a:solidFill>
                  <a:prstClr val="black"/>
                </a:solidFill>
                <a:ea typeface="Calibri" panose="020F0502020204030204" pitchFamily="34" charset="0"/>
                <a:cs typeface="Times New Roman" panose="02020603050405020304" pitchFamily="18" charset="0"/>
              </a:rPr>
              <a:t>ketakutan</a:t>
            </a:r>
            <a:r>
              <a:rPr lang="en-US" sz="2100" dirty="0" smtClean="0">
                <a:solidFill>
                  <a:prstClr val="black"/>
                </a:solidFill>
                <a:ea typeface="Calibri" panose="020F0502020204030204" pitchFamily="34" charset="0"/>
                <a:cs typeface="Times New Roman" panose="02020603050405020304" pitchFamily="18" charset="0"/>
              </a:rPr>
              <a:t> di </a:t>
            </a:r>
            <a:r>
              <a:rPr lang="en-US" sz="2100" dirty="0" err="1" smtClean="0">
                <a:solidFill>
                  <a:prstClr val="black"/>
                </a:solidFill>
                <a:ea typeface="Calibri" panose="020F0502020204030204" pitchFamily="34" charset="0"/>
                <a:cs typeface="Times New Roman" panose="02020603050405020304" pitchFamily="18" charset="0"/>
              </a:rPr>
              <a:t>tengah</a:t>
            </a:r>
            <a:r>
              <a:rPr lang="en-US" sz="2100" dirty="0" smtClean="0">
                <a:solidFill>
                  <a:prstClr val="black"/>
                </a:solidFill>
                <a:ea typeface="Calibri" panose="020F0502020204030204" pitchFamily="34" charset="0"/>
                <a:cs typeface="Times New Roman" panose="02020603050405020304" pitchFamily="18" charset="0"/>
              </a:rPr>
              <a:t> r</a:t>
            </a:r>
            <a:r>
              <a:rPr lang="id-ID" sz="2100" dirty="0" smtClean="0">
                <a:solidFill>
                  <a:prstClr val="black"/>
                </a:solidFill>
                <a:ea typeface="Calibri" panose="020F0502020204030204" pitchFamily="34" charset="0"/>
                <a:cs typeface="Times New Roman" panose="02020603050405020304" pitchFamily="18" charset="0"/>
              </a:rPr>
              <a:t>ealitas </a:t>
            </a:r>
            <a:r>
              <a:rPr lang="id-ID" sz="2100" dirty="0">
                <a:solidFill>
                  <a:prstClr val="black"/>
                </a:solidFill>
                <a:ea typeface="Calibri" panose="020F0502020204030204" pitchFamily="34" charset="0"/>
                <a:cs typeface="Times New Roman" panose="02020603050405020304" pitchFamily="18" charset="0"/>
              </a:rPr>
              <a:t>dunia </a:t>
            </a:r>
            <a:r>
              <a:rPr lang="id-ID" sz="2100" dirty="0" smtClean="0">
                <a:solidFill>
                  <a:prstClr val="black"/>
                </a:solidFill>
                <a:ea typeface="Calibri" panose="020F0502020204030204" pitchFamily="34" charset="0"/>
                <a:cs typeface="Times New Roman" panose="02020603050405020304" pitchFamily="18" charset="0"/>
              </a:rPr>
              <a:t>yang</a:t>
            </a:r>
            <a:r>
              <a:rPr lang="en-US" sz="2100" dirty="0" smtClean="0">
                <a:solidFill>
                  <a:prstClr val="black"/>
                </a:solidFill>
                <a:ea typeface="Calibri" panose="020F0502020204030204" pitchFamily="34" charset="0"/>
                <a:cs typeface="Times New Roman" panose="02020603050405020304" pitchFamily="18" charset="0"/>
              </a:rPr>
              <a:t> </a:t>
            </a:r>
            <a:r>
              <a:rPr lang="id-ID" sz="2100" dirty="0" smtClean="0">
                <a:solidFill>
                  <a:prstClr val="black"/>
                </a:solidFill>
                <a:ea typeface="Calibri" panose="020F0502020204030204" pitchFamily="34" charset="0"/>
                <a:cs typeface="Times New Roman" panose="02020603050405020304" pitchFamily="18" charset="0"/>
              </a:rPr>
              <a:t>semata </a:t>
            </a:r>
            <a:r>
              <a:rPr lang="en-US" sz="2100" dirty="0" err="1" smtClean="0">
                <a:solidFill>
                  <a:prstClr val="black"/>
                </a:solidFill>
                <a:ea typeface="Calibri" panose="020F0502020204030204" pitchFamily="34" charset="0"/>
                <a:cs typeface="Times New Roman" panose="02020603050405020304" pitchFamily="18" charset="0"/>
              </a:rPr>
              <a:t>adalah</a:t>
            </a:r>
            <a:r>
              <a:rPr lang="en-US" sz="2100" dirty="0" smtClean="0">
                <a:solidFill>
                  <a:prstClr val="black"/>
                </a:solidFill>
                <a:ea typeface="Calibri" panose="020F0502020204030204" pitchFamily="34" charset="0"/>
                <a:cs typeface="Times New Roman" panose="02020603050405020304" pitchFamily="18" charset="0"/>
              </a:rPr>
              <a:t> </a:t>
            </a:r>
            <a:r>
              <a:rPr lang="id-ID" sz="2100" dirty="0" smtClean="0">
                <a:solidFill>
                  <a:prstClr val="black"/>
                </a:solidFill>
                <a:ea typeface="Calibri" panose="020F0502020204030204" pitchFamily="34" charset="0"/>
                <a:cs typeface="Times New Roman" panose="02020603050405020304" pitchFamily="18" charset="0"/>
              </a:rPr>
              <a:t>kekalahan </a:t>
            </a:r>
            <a:r>
              <a:rPr lang="id-ID" sz="2100" dirty="0">
                <a:solidFill>
                  <a:prstClr val="black"/>
                </a:solidFill>
                <a:ea typeface="Calibri" panose="020F0502020204030204" pitchFamily="34" charset="0"/>
                <a:cs typeface="Times New Roman" panose="02020603050405020304" pitchFamily="18" charset="0"/>
              </a:rPr>
              <a:t>demi kekalahan dalam perjuangan hidup. </a:t>
            </a:r>
            <a:endParaRPr lang="en-US" sz="2100" dirty="0" smtClean="0">
              <a:solidFill>
                <a:prstClr val="black"/>
              </a:solidFill>
              <a:cs typeface="Times New Roman" panose="02020603050405020304" pitchFamily="18" charset="0"/>
            </a:endParaRPr>
          </a:p>
          <a:p>
            <a:pPr lvl="0" algn="just">
              <a:lnSpc>
                <a:spcPct val="130000"/>
              </a:lnSpc>
              <a:spcBef>
                <a:spcPts val="0"/>
              </a:spcBef>
              <a:spcAft>
                <a:spcPts val="600"/>
              </a:spcAft>
              <a:buFont typeface="Wingdings" panose="05000000000000000000" pitchFamily="2" charset="2"/>
              <a:buChar char="§"/>
            </a:pPr>
            <a:r>
              <a:rPr lang="en-US" sz="2100" dirty="0" smtClean="0">
                <a:solidFill>
                  <a:prstClr val="black"/>
                </a:solidFill>
                <a:cs typeface="Times New Roman" panose="02020603050405020304" pitchFamily="18" charset="0"/>
              </a:rPr>
              <a:t>“</a:t>
            </a:r>
            <a:r>
              <a:rPr lang="id-ID" sz="2100" dirty="0">
                <a:solidFill>
                  <a:prstClr val="black"/>
                </a:solidFill>
                <a:ea typeface="Calibri" panose="020F0502020204030204" pitchFamily="34" charset="0"/>
                <a:cs typeface="Times New Roman" panose="02020603050405020304" pitchFamily="18" charset="0"/>
              </a:rPr>
              <a:t>Seruan Jangan takut - </a:t>
            </a:r>
            <a:r>
              <a:rPr lang="id-ID" sz="2100" i="1" dirty="0">
                <a:solidFill>
                  <a:prstClr val="black"/>
                </a:solidFill>
                <a:ea typeface="Calibri" panose="020F0502020204030204" pitchFamily="34" charset="0"/>
                <a:cs typeface="Times New Roman" panose="02020603050405020304" pitchFamily="18" charset="0"/>
              </a:rPr>
              <a:t>be not afraid</a:t>
            </a:r>
            <a:r>
              <a:rPr lang="id-ID" sz="2100" dirty="0">
                <a:solidFill>
                  <a:prstClr val="black"/>
                </a:solidFill>
                <a:ea typeface="Calibri" panose="020F0502020204030204" pitchFamily="34" charset="0"/>
                <a:cs typeface="Times New Roman" panose="02020603050405020304" pitchFamily="18" charset="0"/>
              </a:rPr>
              <a:t> yang diwartakannya adalah satu kesaksian yang lahir dari pengalaman iman personal yang tangguh. Karena itu, seruannya ini tidak pernah pupus oleh waktu dan tawar oleh kebiasaan. Malahan </a:t>
            </a:r>
            <a:r>
              <a:rPr lang="id-ID" sz="2100" dirty="0" smtClean="0">
                <a:solidFill>
                  <a:prstClr val="black"/>
                </a:solidFill>
                <a:ea typeface="Calibri" panose="020F0502020204030204" pitchFamily="34" charset="0"/>
                <a:cs typeface="Times New Roman" panose="02020603050405020304" pitchFamily="18" charset="0"/>
              </a:rPr>
              <a:t>seruannya </a:t>
            </a:r>
            <a:r>
              <a:rPr lang="id-ID" sz="2100" dirty="0">
                <a:solidFill>
                  <a:prstClr val="black"/>
                </a:solidFill>
                <a:ea typeface="Calibri" panose="020F0502020204030204" pitchFamily="34" charset="0"/>
                <a:cs typeface="Times New Roman" panose="02020603050405020304" pitchFamily="18" charset="0"/>
              </a:rPr>
              <a:t>ini semakin urgen dan relevan dalam realitas dunia dewasa ini ketika penderitaan dan kebohongan semakin merambah seluruh lini kehidupan yang mencemarkan </a:t>
            </a:r>
            <a:r>
              <a:rPr lang="id-ID" sz="2100" i="1" dirty="0">
                <a:solidFill>
                  <a:prstClr val="black"/>
                </a:solidFill>
                <a:ea typeface="Calibri" panose="020F0502020204030204" pitchFamily="34" charset="0"/>
                <a:cs typeface="Times New Roman" panose="02020603050405020304" pitchFamily="18" charset="0"/>
              </a:rPr>
              <a:t>dignitas humana</a:t>
            </a:r>
            <a:r>
              <a:rPr lang="id-ID" sz="2100" dirty="0">
                <a:solidFill>
                  <a:prstClr val="black"/>
                </a:solidFill>
                <a:ea typeface="Calibri" panose="020F0502020204030204" pitchFamily="34" charset="0"/>
                <a:cs typeface="Times New Roman" panose="02020603050405020304" pitchFamily="18" charset="0"/>
              </a:rPr>
              <a:t> dan merusak </a:t>
            </a:r>
            <a:r>
              <a:rPr lang="id-ID" sz="2100" i="1" dirty="0">
                <a:solidFill>
                  <a:prstClr val="black"/>
                </a:solidFill>
                <a:ea typeface="Calibri" panose="020F0502020204030204" pitchFamily="34" charset="0"/>
                <a:cs typeface="Times New Roman" panose="02020603050405020304" pitchFamily="18" charset="0"/>
              </a:rPr>
              <a:t>bonum commune</a:t>
            </a:r>
            <a:r>
              <a:rPr lang="id-ID" sz="2100" dirty="0">
                <a:solidFill>
                  <a:prstClr val="black"/>
                </a:solidFill>
                <a:ea typeface="Calibri" panose="020F0502020204030204" pitchFamily="34" charset="0"/>
                <a:cs typeface="Times New Roman" panose="02020603050405020304" pitchFamily="18" charset="0"/>
              </a:rPr>
              <a:t>. </a:t>
            </a:r>
            <a:endParaRPr lang="en-US" sz="2100" dirty="0" smtClean="0">
              <a:solidFill>
                <a:prstClr val="black"/>
              </a:solidFill>
              <a:ea typeface="Calibri" panose="020F0502020204030204" pitchFamily="34" charset="0"/>
              <a:cs typeface="Times New Roman" panose="02020603050405020304" pitchFamily="18" charset="0"/>
            </a:endParaRPr>
          </a:p>
          <a:p>
            <a:pPr lvl="0" algn="just">
              <a:lnSpc>
                <a:spcPct val="130000"/>
              </a:lnSpc>
              <a:spcBef>
                <a:spcPts val="0"/>
              </a:spcBef>
              <a:spcAft>
                <a:spcPts val="600"/>
              </a:spcAft>
              <a:buFont typeface="Wingdings" panose="05000000000000000000" pitchFamily="2" charset="2"/>
              <a:buChar char="§"/>
            </a:pPr>
            <a:r>
              <a:rPr lang="id-ID" sz="2100" dirty="0" smtClean="0">
                <a:solidFill>
                  <a:prstClr val="black"/>
                </a:solidFill>
                <a:ea typeface="Calibri" panose="020F0502020204030204" pitchFamily="34" charset="0"/>
                <a:cs typeface="Times New Roman" panose="02020603050405020304" pitchFamily="18" charset="0"/>
              </a:rPr>
              <a:t>Syering </a:t>
            </a:r>
            <a:r>
              <a:rPr lang="id-ID" sz="2100" dirty="0">
                <a:solidFill>
                  <a:prstClr val="black"/>
                </a:solidFill>
                <a:ea typeface="Calibri" panose="020F0502020204030204" pitchFamily="34" charset="0"/>
                <a:cs typeface="Times New Roman" panose="02020603050405020304" pitchFamily="18" charset="0"/>
              </a:rPr>
              <a:t>kekayaan </a:t>
            </a:r>
            <a:r>
              <a:rPr lang="id-ID" sz="2100" dirty="0" smtClean="0">
                <a:solidFill>
                  <a:prstClr val="black"/>
                </a:solidFill>
                <a:ea typeface="Calibri" panose="020F0502020204030204" pitchFamily="34" charset="0"/>
                <a:cs typeface="Times New Roman" panose="02020603050405020304" pitchFamily="18" charset="0"/>
              </a:rPr>
              <a:t>im</a:t>
            </a:r>
            <a:r>
              <a:rPr lang="en-US" sz="2100" dirty="0" err="1" smtClean="0">
                <a:solidFill>
                  <a:prstClr val="black"/>
                </a:solidFill>
                <a:ea typeface="Calibri" panose="020F0502020204030204" pitchFamily="34" charset="0"/>
                <a:cs typeface="Times New Roman" panose="02020603050405020304" pitchFamily="18" charset="0"/>
              </a:rPr>
              <a:t>ann</a:t>
            </a:r>
            <a:r>
              <a:rPr lang="id-ID" sz="2100" dirty="0" smtClean="0">
                <a:solidFill>
                  <a:prstClr val="black"/>
                </a:solidFill>
                <a:ea typeface="Calibri" panose="020F0502020204030204" pitchFamily="34" charset="0"/>
                <a:cs typeface="Times New Roman" panose="02020603050405020304" pitchFamily="18" charset="0"/>
              </a:rPr>
              <a:t>ya </a:t>
            </a:r>
            <a:r>
              <a:rPr lang="en-US" sz="2100" i="1" dirty="0" smtClean="0">
                <a:solidFill>
                  <a:prstClr val="black"/>
                </a:solidFill>
                <a:ea typeface="Calibri" panose="020F0502020204030204" pitchFamily="34" charset="0"/>
                <a:cs typeface="Times New Roman" panose="02020603050405020304" pitchFamily="18" charset="0"/>
              </a:rPr>
              <a:t>be not afraid</a:t>
            </a:r>
            <a:r>
              <a:rPr lang="en-US" sz="2100" dirty="0" smtClean="0">
                <a:solidFill>
                  <a:prstClr val="black"/>
                </a:solidFill>
                <a:ea typeface="Calibri" panose="020F0502020204030204" pitchFamily="34" charset="0"/>
                <a:cs typeface="Times New Roman" panose="02020603050405020304" pitchFamily="18" charset="0"/>
              </a:rPr>
              <a:t>-</a:t>
            </a:r>
            <a:r>
              <a:rPr lang="id-ID" sz="2100" dirty="0" smtClean="0">
                <a:solidFill>
                  <a:prstClr val="black"/>
                </a:solidFill>
                <a:ea typeface="Calibri" panose="020F0502020204030204" pitchFamily="34" charset="0"/>
                <a:cs typeface="Times New Roman" panose="02020603050405020304" pitchFamily="18" charset="0"/>
              </a:rPr>
              <a:t>jangan takut</a:t>
            </a:r>
            <a:r>
              <a:rPr lang="en-US" sz="2100" dirty="0" smtClean="0">
                <a:solidFill>
                  <a:prstClr val="black"/>
                </a:solidFill>
                <a:ea typeface="Calibri" panose="020F0502020204030204" pitchFamily="34" charset="0"/>
                <a:cs typeface="Times New Roman" panose="02020603050405020304" pitchFamily="18" charset="0"/>
              </a:rPr>
              <a:t> </a:t>
            </a:r>
            <a:r>
              <a:rPr lang="id-ID" sz="2100" dirty="0" smtClean="0">
                <a:solidFill>
                  <a:prstClr val="black"/>
                </a:solidFill>
                <a:ea typeface="Calibri" panose="020F0502020204030204" pitchFamily="34" charset="0"/>
                <a:cs typeface="Times New Roman" panose="02020603050405020304" pitchFamily="18" charset="0"/>
              </a:rPr>
              <a:t>ini </a:t>
            </a:r>
            <a:r>
              <a:rPr lang="id-ID" sz="2100" dirty="0">
                <a:solidFill>
                  <a:prstClr val="black"/>
                </a:solidFill>
                <a:ea typeface="Calibri" panose="020F0502020204030204" pitchFamily="34" charset="0"/>
                <a:cs typeface="Times New Roman" panose="02020603050405020304" pitchFamily="18" charset="0"/>
              </a:rPr>
              <a:t>hendakya menjadi bahan untuk menstimulasi inspirasi kita dalam menghadapi realitas dunia dewasa ini ketika ada perasaan menggelinding seakan Allah tidak berpihak pada kita,  ketika ada perasaan mengemuka seakan kebohongan selalu menang, dan ketika ada perasaan mengusik seakan </a:t>
            </a:r>
            <a:r>
              <a:rPr lang="id-ID" sz="2100" i="1" dirty="0">
                <a:solidFill>
                  <a:prstClr val="black"/>
                </a:solidFill>
                <a:ea typeface="Calibri" panose="020F0502020204030204" pitchFamily="34" charset="0"/>
                <a:cs typeface="Times New Roman" panose="02020603050405020304" pitchFamily="18" charset="0"/>
              </a:rPr>
              <a:t>penderitaan-pandemi Covid 19</a:t>
            </a:r>
            <a:r>
              <a:rPr lang="id-ID" sz="2100" dirty="0">
                <a:solidFill>
                  <a:prstClr val="black"/>
                </a:solidFill>
                <a:ea typeface="Calibri" panose="020F0502020204030204" pitchFamily="34" charset="0"/>
                <a:cs typeface="Times New Roman" panose="02020603050405020304" pitchFamily="18" charset="0"/>
              </a:rPr>
              <a:t> tidak pernah berakhir.</a:t>
            </a:r>
            <a:endParaRPr lang="en-US" sz="2100" dirty="0">
              <a:solidFill>
                <a:prstClr val="black"/>
              </a:solidFill>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888402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48308"/>
          </a:xfrm>
        </p:spPr>
        <p:txBody>
          <a:bodyPr>
            <a:normAutofit fontScale="90000"/>
          </a:bodyPr>
          <a:lstStyle/>
          <a:p>
            <a:r>
              <a:rPr lang="en-US" sz="2400" b="1" dirty="0"/>
              <a:t>3</a:t>
            </a:r>
            <a:r>
              <a:rPr lang="en-US" sz="2400" b="1" dirty="0" smtClean="0"/>
              <a:t>. </a:t>
            </a:r>
            <a:r>
              <a:rPr lang="id-ID" sz="2400" b="1" dirty="0" smtClean="0"/>
              <a:t>Aplikasi Praktis</a:t>
            </a:r>
            <a:endParaRPr lang="id-ID" sz="2400" b="1" dirty="0"/>
          </a:p>
        </p:txBody>
      </p:sp>
      <p:sp>
        <p:nvSpPr>
          <p:cNvPr id="3" name="Content Placeholder 2"/>
          <p:cNvSpPr>
            <a:spLocks noGrp="1"/>
          </p:cNvSpPr>
          <p:nvPr>
            <p:ph idx="1"/>
          </p:nvPr>
        </p:nvSpPr>
        <p:spPr>
          <a:xfrm>
            <a:off x="838199" y="874208"/>
            <a:ext cx="11249967" cy="5983792"/>
          </a:xfrm>
        </p:spPr>
        <p:txBody>
          <a:bodyPr>
            <a:noAutofit/>
          </a:bodyPr>
          <a:lstStyle/>
          <a:p>
            <a:pPr lvl="0" algn="just">
              <a:lnSpc>
                <a:spcPct val="110000"/>
              </a:lnSpc>
              <a:spcBef>
                <a:spcPts val="0"/>
              </a:spcBef>
              <a:spcAft>
                <a:spcPts val="600"/>
              </a:spcAft>
              <a:buFont typeface="Wingdings" panose="05000000000000000000" pitchFamily="2" charset="2"/>
              <a:buChar char="§"/>
            </a:pPr>
            <a:r>
              <a:rPr lang="id-ID" dirty="0" smtClean="0">
                <a:solidFill>
                  <a:prstClr val="black"/>
                </a:solidFill>
                <a:cs typeface="Times New Roman" panose="02020603050405020304" pitchFamily="18" charset="0"/>
              </a:rPr>
              <a:t>Dalam menjalani panggilan dan pelayanan di Seminari Tinggi Interdiosesan Sto. Petrus Ritapiret, ada banyak tantangan dan kesulitan, mulai dari ke</a:t>
            </a:r>
            <a:r>
              <a:rPr lang="en-US" dirty="0" err="1" smtClean="0">
                <a:solidFill>
                  <a:prstClr val="black"/>
                </a:solidFill>
                <a:cs typeface="Times New Roman" panose="02020603050405020304" pitchFamily="18" charset="0"/>
              </a:rPr>
              <a:t>kurangan</a:t>
            </a:r>
            <a:r>
              <a:rPr lang="id-ID" dirty="0" smtClean="0">
                <a:solidFill>
                  <a:prstClr val="black"/>
                </a:solidFill>
                <a:cs typeface="Times New Roman" panose="02020603050405020304" pitchFamily="18" charset="0"/>
              </a:rPr>
              <a:t> tenaga formator dan kedisiplinan formandi sampai dengan kesulitan keuangan. Terkadang ada semacam situasi fatalistic yang harus saya hadapi. Dalam situasi seperti ini, saya masuk dalam Kamar Paus Yohanes Paulus II di Ritapiret dan berdoa. </a:t>
            </a:r>
            <a:endParaRPr lang="en-US" dirty="0" smtClean="0">
              <a:solidFill>
                <a:prstClr val="black"/>
              </a:solidFill>
              <a:cs typeface="Times New Roman" panose="02020603050405020304" pitchFamily="18" charset="0"/>
            </a:endParaRPr>
          </a:p>
          <a:p>
            <a:pPr lvl="0" algn="just">
              <a:lnSpc>
                <a:spcPct val="110000"/>
              </a:lnSpc>
              <a:spcBef>
                <a:spcPts val="0"/>
              </a:spcBef>
              <a:spcAft>
                <a:spcPts val="600"/>
              </a:spcAft>
              <a:buFont typeface="Wingdings" panose="05000000000000000000" pitchFamily="2" charset="2"/>
              <a:buChar char="§"/>
            </a:pPr>
            <a:r>
              <a:rPr lang="id-ID" dirty="0" smtClean="0">
                <a:solidFill>
                  <a:prstClr val="black"/>
                </a:solidFill>
                <a:cs typeface="Times New Roman" panose="02020603050405020304" pitchFamily="18" charset="0"/>
              </a:rPr>
              <a:t>Di sana aku mengalami perubahan: kesediahan menjadi kegembiraan, kecemasan menjadi kepastian, kegalauan menjadi keteduhan, kelemahan menjadi kekuatan, dan ketakutan menjadi keberanian. Di dalam ruangan ini, saya mengalami </a:t>
            </a:r>
            <a:r>
              <a:rPr lang="id-ID" dirty="0" smtClean="0">
                <a:solidFill>
                  <a:srgbClr val="FF0000"/>
                </a:solidFill>
                <a:cs typeface="Times New Roman" panose="02020603050405020304" pitchFamily="18" charset="0"/>
              </a:rPr>
              <a:t>seruan </a:t>
            </a:r>
            <a:r>
              <a:rPr lang="id-ID" i="1" dirty="0" smtClean="0">
                <a:solidFill>
                  <a:srgbClr val="FF0000"/>
                </a:solidFill>
                <a:cs typeface="Times New Roman" panose="02020603050405020304" pitchFamily="18" charset="0"/>
              </a:rPr>
              <a:t>be not afraid</a:t>
            </a:r>
            <a:r>
              <a:rPr lang="id-ID" dirty="0" smtClean="0">
                <a:solidFill>
                  <a:srgbClr val="FF0000"/>
                </a:solidFill>
                <a:cs typeface="Times New Roman" panose="02020603050405020304" pitchFamily="18" charset="0"/>
              </a:rPr>
              <a:t>-jangan takut </a:t>
            </a:r>
            <a:r>
              <a:rPr lang="id-ID" dirty="0" smtClean="0">
                <a:solidFill>
                  <a:prstClr val="black"/>
                </a:solidFill>
                <a:cs typeface="Times New Roman" panose="02020603050405020304" pitchFamily="18" charset="0"/>
              </a:rPr>
              <a:t>terus hidup dan tak pernah mati. Di kamar Paus ini, saya terus menglami mujisat. Tuhan ada di sana untukku. Jadi, </a:t>
            </a:r>
            <a:r>
              <a:rPr lang="id-ID" b="1" dirty="0" smtClean="0">
                <a:solidFill>
                  <a:prstClr val="black"/>
                </a:solidFill>
                <a:cs typeface="Times New Roman" panose="02020603050405020304" pitchFamily="18" charset="0"/>
              </a:rPr>
              <a:t>Be Not Afraid</a:t>
            </a:r>
            <a:r>
              <a:rPr lang="id-ID" dirty="0" smtClean="0">
                <a:solidFill>
                  <a:prstClr val="black"/>
                </a:solidFill>
                <a:cs typeface="Times New Roman" panose="02020603050405020304" pitchFamily="18" charset="0"/>
              </a:rPr>
              <a:t>.</a:t>
            </a:r>
          </a:p>
          <a:p>
            <a:endParaRPr lang="en-US" dirty="0"/>
          </a:p>
        </p:txBody>
      </p:sp>
    </p:spTree>
    <p:extLst>
      <p:ext uri="{BB962C8B-B14F-4D97-AF65-F5344CB8AC3E}">
        <p14:creationId xmlns:p14="http://schemas.microsoft.com/office/powerpoint/2010/main" val="2913166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65" y="345028"/>
            <a:ext cx="10529835" cy="257873"/>
          </a:xfrm>
        </p:spPr>
        <p:txBody>
          <a:bodyPr>
            <a:normAutofit fontScale="90000"/>
          </a:bodyPr>
          <a:lstStyle/>
          <a:p>
            <a:r>
              <a:rPr lang="en-US" sz="2400" b="1" dirty="0" smtClean="0">
                <a:solidFill>
                  <a:srgbClr val="FF0000"/>
                </a:solidFill>
              </a:rPr>
              <a:t>PERTANYAAN PENDALAMAN: CLOSING STATEMEN</a:t>
            </a:r>
            <a:endParaRPr lang="en-US" sz="2400" b="1" dirty="0">
              <a:solidFill>
                <a:srgbClr val="FF0000"/>
              </a:solidFill>
            </a:endParaRPr>
          </a:p>
        </p:txBody>
      </p:sp>
      <p:sp>
        <p:nvSpPr>
          <p:cNvPr id="3" name="Content Placeholder 2"/>
          <p:cNvSpPr>
            <a:spLocks noGrp="1"/>
          </p:cNvSpPr>
          <p:nvPr>
            <p:ph idx="1"/>
          </p:nvPr>
        </p:nvSpPr>
        <p:spPr>
          <a:xfrm>
            <a:off x="1205802" y="1115367"/>
            <a:ext cx="10892413" cy="5566787"/>
          </a:xfrm>
        </p:spPr>
        <p:txBody>
          <a:bodyPr>
            <a:normAutofit fontScale="25000" lnSpcReduction="20000"/>
          </a:bodyPr>
          <a:lstStyle/>
          <a:p>
            <a:pPr marL="0" lvl="0" indent="0" algn="just">
              <a:buNone/>
            </a:pPr>
            <a:r>
              <a:rPr lang="en-US" sz="6200" b="1" dirty="0">
                <a:solidFill>
                  <a:prstClr val="black"/>
                </a:solidFill>
              </a:rPr>
              <a:t>B</a:t>
            </a:r>
            <a:r>
              <a:rPr lang="en-US" sz="6200" b="1" dirty="0" smtClean="0">
                <a:solidFill>
                  <a:prstClr val="black"/>
                </a:solidFill>
              </a:rPr>
              <a:t>. PESAN UNTUK SOLIDARITAS DI MASA KETIDAKPASTIAN?</a:t>
            </a:r>
          </a:p>
          <a:p>
            <a:pPr marL="0" lvl="0" indent="0" algn="just">
              <a:lnSpc>
                <a:spcPct val="120000"/>
              </a:lnSpc>
              <a:spcBef>
                <a:spcPts val="0"/>
              </a:spcBef>
              <a:spcAft>
                <a:spcPts val="600"/>
              </a:spcAft>
              <a:buNone/>
            </a:pPr>
            <a:r>
              <a:rPr lang="en-US" sz="8000" dirty="0" smtClean="0">
                <a:solidFill>
                  <a:prstClr val="black"/>
                </a:solidFill>
                <a:cs typeface="Times New Roman" panose="02020603050405020304" pitchFamily="18" charset="0"/>
              </a:rPr>
              <a:t>1. </a:t>
            </a:r>
            <a:r>
              <a:rPr lang="id-ID" sz="8000" dirty="0" smtClean="0">
                <a:solidFill>
                  <a:prstClr val="black"/>
                </a:solidFill>
                <a:cs typeface="Times New Roman" panose="02020603050405020304" pitchFamily="18" charset="0"/>
              </a:rPr>
              <a:t>Sebuah fenomena global yang sedang kita hadapi adalah Covid 19. Covid 19 ini sedang membuat kita </a:t>
            </a:r>
            <a:r>
              <a:rPr lang="en-US" sz="8000" dirty="0" err="1" smtClean="0">
                <a:solidFill>
                  <a:prstClr val="black"/>
                </a:solidFill>
                <a:cs typeface="Times New Roman" panose="02020603050405020304" pitchFamily="18" charset="0"/>
              </a:rPr>
              <a:t>tak</a:t>
            </a:r>
            <a:r>
              <a:rPr lang="en-US" sz="8000" dirty="0" smtClean="0">
                <a:solidFill>
                  <a:prstClr val="black"/>
                </a:solidFill>
                <a:cs typeface="Times New Roman" panose="02020603050405020304" pitchFamily="18" charset="0"/>
              </a:rPr>
              <a:t> </a:t>
            </a:r>
            <a:r>
              <a:rPr lang="en-US" sz="8000" dirty="0" err="1" smtClean="0">
                <a:solidFill>
                  <a:prstClr val="black"/>
                </a:solidFill>
                <a:cs typeface="Times New Roman" panose="02020603050405020304" pitchFamily="18" charset="0"/>
              </a:rPr>
              <a:t>hanya</a:t>
            </a:r>
            <a:r>
              <a:rPr lang="en-US" sz="8000" dirty="0" smtClean="0">
                <a:solidFill>
                  <a:prstClr val="black"/>
                </a:solidFill>
                <a:cs typeface="Times New Roman" panose="02020603050405020304" pitchFamily="18" charset="0"/>
              </a:rPr>
              <a:t> </a:t>
            </a:r>
            <a:r>
              <a:rPr lang="id-ID" sz="8000" dirty="0" smtClean="0">
                <a:solidFill>
                  <a:prstClr val="black"/>
                </a:solidFill>
                <a:cs typeface="Times New Roman" panose="02020603050405020304" pitchFamily="18" charset="0"/>
              </a:rPr>
              <a:t>berada </a:t>
            </a:r>
            <a:r>
              <a:rPr lang="id-ID" sz="8000" dirty="0" smtClean="0">
                <a:solidFill>
                  <a:prstClr val="black"/>
                </a:solidFill>
                <a:cs typeface="Times New Roman" panose="02020603050405020304" pitchFamily="18" charset="0"/>
              </a:rPr>
              <a:t>dalam </a:t>
            </a:r>
            <a:r>
              <a:rPr lang="id-ID" sz="8000" dirty="0" smtClean="0">
                <a:solidFill>
                  <a:srgbClr val="FF0000"/>
                </a:solidFill>
                <a:cs typeface="Times New Roman" panose="02020603050405020304" pitchFamily="18" charset="0"/>
              </a:rPr>
              <a:t>masa ketidakpastian</a:t>
            </a:r>
            <a:r>
              <a:rPr lang="id-ID" sz="8000" dirty="0" smtClean="0">
                <a:solidFill>
                  <a:prstClr val="black"/>
                </a:solidFill>
                <a:cs typeface="Times New Roman" panose="02020603050405020304" pitchFamily="18" charset="0"/>
              </a:rPr>
              <a:t>,</a:t>
            </a:r>
            <a:r>
              <a:rPr lang="en-US" sz="8000" dirty="0" smtClean="0">
                <a:solidFill>
                  <a:prstClr val="black"/>
                </a:solidFill>
                <a:cs typeface="Times New Roman" panose="02020603050405020304" pitchFamily="18" charset="0"/>
              </a:rPr>
              <a:t> </a:t>
            </a:r>
            <a:r>
              <a:rPr lang="en-US" sz="8000" dirty="0" err="1" smtClean="0">
                <a:solidFill>
                  <a:srgbClr val="FF0000"/>
                </a:solidFill>
                <a:cs typeface="Times New Roman" panose="02020603050405020304" pitchFamily="18" charset="0"/>
              </a:rPr>
              <a:t>tapi</a:t>
            </a:r>
            <a:r>
              <a:rPr lang="en-US" sz="8000" dirty="0" smtClean="0">
                <a:solidFill>
                  <a:srgbClr val="FF0000"/>
                </a:solidFill>
                <a:cs typeface="Times New Roman" panose="02020603050405020304" pitchFamily="18" charset="0"/>
              </a:rPr>
              <a:t> </a:t>
            </a:r>
            <a:r>
              <a:rPr lang="en-US" sz="8000" dirty="0" err="1" smtClean="0">
                <a:solidFill>
                  <a:srgbClr val="FF0000"/>
                </a:solidFill>
                <a:cs typeface="Times New Roman" panose="02020603050405020304" pitchFamily="18" charset="0"/>
              </a:rPr>
              <a:t>juga</a:t>
            </a:r>
            <a:r>
              <a:rPr lang="id-ID" sz="8000" dirty="0" smtClean="0">
                <a:solidFill>
                  <a:srgbClr val="FF0000"/>
                </a:solidFill>
                <a:cs typeface="Times New Roman" panose="02020603050405020304" pitchFamily="18" charset="0"/>
              </a:rPr>
              <a:t> </a:t>
            </a:r>
            <a:r>
              <a:rPr lang="id-ID" sz="8000" dirty="0" smtClean="0">
                <a:solidFill>
                  <a:srgbClr val="FF0000"/>
                </a:solidFill>
                <a:cs typeface="Times New Roman" panose="02020603050405020304" pitchFamily="18" charset="0"/>
              </a:rPr>
              <a:t>ketidakmampuan, ketidakberdayaan, ketakutan, kepasrahan dan ketiadaan harapan akan masa depan</a:t>
            </a:r>
            <a:r>
              <a:rPr lang="id-ID" sz="8000" dirty="0" smtClean="0">
                <a:solidFill>
                  <a:prstClr val="black"/>
                </a:solidFill>
                <a:cs typeface="Times New Roman" panose="02020603050405020304" pitchFamily="18" charset="0"/>
              </a:rPr>
              <a:t>. Atau saya boleh ringkaskan, kita sedang berada dalam masa</a:t>
            </a:r>
            <a:r>
              <a:rPr lang="en-US" sz="8000" dirty="0" smtClean="0">
                <a:solidFill>
                  <a:prstClr val="black"/>
                </a:solidFill>
                <a:cs typeface="Times New Roman" panose="02020603050405020304" pitchFamily="18" charset="0"/>
              </a:rPr>
              <a:t> FATALISME DI HADAPAN COVID 19. </a:t>
            </a:r>
          </a:p>
          <a:p>
            <a:pPr marL="1143000" lvl="0" indent="-1143000" algn="just">
              <a:spcBef>
                <a:spcPts val="0"/>
              </a:spcBef>
              <a:spcAft>
                <a:spcPts val="600"/>
              </a:spcAft>
              <a:buAutoNum type="arabicPeriod"/>
            </a:pPr>
            <a:endParaRPr lang="en-US" sz="8000" dirty="0" smtClean="0">
              <a:solidFill>
                <a:prstClr val="black"/>
              </a:solidFill>
              <a:cs typeface="Times New Roman" panose="02020603050405020304" pitchFamily="18" charset="0"/>
            </a:endParaRPr>
          </a:p>
          <a:p>
            <a:pPr marL="0" lvl="0" indent="0" algn="just">
              <a:lnSpc>
                <a:spcPct val="130000"/>
              </a:lnSpc>
              <a:spcBef>
                <a:spcPts val="0"/>
              </a:spcBef>
              <a:spcAft>
                <a:spcPts val="600"/>
              </a:spcAft>
              <a:buNone/>
            </a:pPr>
            <a:r>
              <a:rPr lang="en-US" sz="8000" dirty="0" smtClean="0">
                <a:solidFill>
                  <a:prstClr val="black"/>
                </a:solidFill>
                <a:cs typeface="Times New Roman" panose="02020603050405020304" pitchFamily="18" charset="0"/>
              </a:rPr>
              <a:t>2. </a:t>
            </a:r>
            <a:r>
              <a:rPr lang="id-ID" sz="8000" dirty="0" smtClean="0">
                <a:solidFill>
                  <a:prstClr val="black"/>
                </a:solidFill>
                <a:cs typeface="Times New Roman" panose="02020603050405020304" pitchFamily="18" charset="0"/>
              </a:rPr>
              <a:t> Fenomena FATALISME DI HADAPAN COVID 19 ini tidak boleh menang. Dalam hidup St. Yohanes Pauus II ada banyak situasi fatalistic yang dihadapi. Tetapi dalam situasi itu Tuhan selalu ada di sana untuknya. Tuhan selalu bersolider dengannya</a:t>
            </a:r>
            <a:r>
              <a:rPr lang="en-US" sz="8000" dirty="0" smtClean="0">
                <a:solidFill>
                  <a:prstClr val="black"/>
                </a:solidFill>
                <a:cs typeface="Times New Roman" panose="02020603050405020304" pitchFamily="18" charset="0"/>
              </a:rPr>
              <a:t>.</a:t>
            </a:r>
            <a:r>
              <a:rPr lang="id-ID" sz="8000" dirty="0" smtClean="0">
                <a:solidFill>
                  <a:prstClr val="black"/>
                </a:solidFill>
                <a:ea typeface="Calibri" panose="020F0502020204030204" pitchFamily="34" charset="0"/>
                <a:cs typeface="Times New Roman" panose="02020603050405020304" pitchFamily="18" charset="0"/>
              </a:rPr>
              <a:t> </a:t>
            </a:r>
            <a:r>
              <a:rPr lang="ms-MY" sz="8000" dirty="0" smtClean="0">
                <a:solidFill>
                  <a:prstClr val="black"/>
                </a:solidFill>
                <a:ea typeface="Calibri" panose="020F0502020204030204" pitchFamily="34" charset="0"/>
                <a:cs typeface="Times New Roman" panose="02020603050405020304" pitchFamily="18" charset="0"/>
              </a:rPr>
              <a:t>Maka ia berseruh</a:t>
            </a:r>
            <a:r>
              <a:rPr lang="en-US" sz="8000" dirty="0" smtClean="0">
                <a:solidFill>
                  <a:prstClr val="black"/>
                </a:solidFill>
                <a:ea typeface="Calibri" panose="020F0502020204030204" pitchFamily="34" charset="0"/>
                <a:cs typeface="Times New Roman" panose="02020603050405020304" pitchFamily="18" charset="0"/>
              </a:rPr>
              <a:t>: “</a:t>
            </a:r>
            <a:r>
              <a:rPr lang="id-ID" sz="8000" dirty="0" smtClean="0">
                <a:solidFill>
                  <a:prstClr val="black"/>
                </a:solidFill>
                <a:ea typeface="Calibri" panose="020F0502020204030204" pitchFamily="34" charset="0"/>
                <a:cs typeface="Times New Roman" panose="02020603050405020304" pitchFamily="18" charset="0"/>
              </a:rPr>
              <a:t>Jangan </a:t>
            </a:r>
            <a:r>
              <a:rPr lang="id-ID" sz="8000" dirty="0">
                <a:solidFill>
                  <a:prstClr val="black"/>
                </a:solidFill>
                <a:ea typeface="Calibri" panose="020F0502020204030204" pitchFamily="34" charset="0"/>
                <a:cs typeface="Times New Roman" panose="02020603050405020304" pitchFamily="18" charset="0"/>
              </a:rPr>
              <a:t>takut - </a:t>
            </a:r>
            <a:r>
              <a:rPr lang="id-ID" sz="8000" i="1" dirty="0">
                <a:solidFill>
                  <a:prstClr val="black"/>
                </a:solidFill>
                <a:ea typeface="Calibri" panose="020F0502020204030204" pitchFamily="34" charset="0"/>
                <a:cs typeface="Times New Roman" panose="02020603050405020304" pitchFamily="18" charset="0"/>
              </a:rPr>
              <a:t>be not afraid</a:t>
            </a:r>
            <a:r>
              <a:rPr lang="id-ID" sz="8000" dirty="0">
                <a:solidFill>
                  <a:prstClr val="black"/>
                </a:solidFill>
                <a:ea typeface="Calibri" panose="020F0502020204030204" pitchFamily="34" charset="0"/>
                <a:cs typeface="Times New Roman" panose="02020603050405020304" pitchFamily="18" charset="0"/>
              </a:rPr>
              <a:t>. Jangan takut bahwa Allah gagal menyiapkan apa yang kita </a:t>
            </a:r>
            <a:r>
              <a:rPr lang="id-ID" sz="8000" dirty="0" smtClean="0">
                <a:solidFill>
                  <a:prstClr val="black"/>
                </a:solidFill>
                <a:ea typeface="Calibri" panose="020F0502020204030204" pitchFamily="34" charset="0"/>
                <a:cs typeface="Times New Roman" panose="02020603050405020304" pitchFamily="18" charset="0"/>
              </a:rPr>
              <a:t>butuhk</a:t>
            </a:r>
            <a:r>
              <a:rPr lang="en-US" sz="8000" dirty="0" smtClean="0">
                <a:solidFill>
                  <a:prstClr val="black"/>
                </a:solidFill>
                <a:ea typeface="Calibri" panose="020F0502020204030204" pitchFamily="34" charset="0"/>
                <a:cs typeface="Times New Roman" panose="02020603050405020304" pitchFamily="18" charset="0"/>
              </a:rPr>
              <a:t>. </a:t>
            </a:r>
            <a:r>
              <a:rPr lang="id-ID" sz="8000" dirty="0" smtClean="0">
                <a:solidFill>
                  <a:prstClr val="black"/>
                </a:solidFill>
                <a:ea typeface="Calibri" panose="020F0502020204030204" pitchFamily="34" charset="0"/>
                <a:cs typeface="Times New Roman" panose="02020603050405020304" pitchFamily="18" charset="0"/>
              </a:rPr>
              <a:t>Ingat</a:t>
            </a:r>
            <a:r>
              <a:rPr lang="id-ID" sz="8000" dirty="0">
                <a:solidFill>
                  <a:prstClr val="black"/>
                </a:solidFill>
                <a:ea typeface="Calibri" panose="020F0502020204030204" pitchFamily="34" charset="0"/>
                <a:cs typeface="Times New Roman" panose="02020603050405020304" pitchFamily="18" charset="0"/>
              </a:rPr>
              <a:t>! Aku kehilangan seluruh anggota keluargaku sebelum aku berusia 21 tahun. Saudariku satu-satunya meninggal sebelum aku lahir. Ibuku meninggal ketika aku berusia 8 tahun. Kakakku satu-satunya, seorang dokter yang sangat aku cintai dan kagumi juga meninggal tiga tahun kemudian; dan kurang dari satu dekade sesudah itu, ayahku yang menjadi inspirasi spiritualku yang luar biasa juga meninggal secara tragis. </a:t>
            </a:r>
            <a:r>
              <a:rPr lang="id-ID" sz="8000" dirty="0" smtClean="0">
                <a:solidFill>
                  <a:prstClr val="black"/>
                </a:solidFill>
                <a:ea typeface="Calibri" panose="020F0502020204030204" pitchFamily="34" charset="0"/>
                <a:cs typeface="Times New Roman" panose="02020603050405020304" pitchFamily="18" charset="0"/>
              </a:rPr>
              <a:t>Jadi</a:t>
            </a:r>
            <a:r>
              <a:rPr lang="en-US" sz="8000" dirty="0" smtClean="0">
                <a:solidFill>
                  <a:prstClr val="black"/>
                </a:solidFill>
                <a:ea typeface="Calibri" panose="020F0502020204030204" pitchFamily="34" charset="0"/>
                <a:cs typeface="Times New Roman" panose="02020603050405020304" pitchFamily="18" charset="0"/>
              </a:rPr>
              <a:t>,</a:t>
            </a:r>
            <a:r>
              <a:rPr lang="id-ID" sz="8000" dirty="0" smtClean="0">
                <a:solidFill>
                  <a:prstClr val="black"/>
                </a:solidFill>
                <a:ea typeface="Calibri" panose="020F0502020204030204" pitchFamily="34" charset="0"/>
                <a:cs typeface="Times New Roman" panose="02020603050405020304" pitchFamily="18" charset="0"/>
              </a:rPr>
              <a:t> </a:t>
            </a:r>
            <a:r>
              <a:rPr lang="id-ID" sz="8000" dirty="0">
                <a:solidFill>
                  <a:prstClr val="black"/>
                </a:solidFill>
                <a:ea typeface="Calibri" panose="020F0502020204030204" pitchFamily="34" charset="0"/>
                <a:cs typeface="Times New Roman" panose="02020603050405020304" pitchFamily="18" charset="0"/>
              </a:rPr>
              <a:t>pada saat usiaku menanjak 20 tahun aku sudah kehilangan semua orang yang aku kasihi. Tetapi </a:t>
            </a:r>
            <a:r>
              <a:rPr lang="id-ID" sz="8000" b="1" dirty="0">
                <a:solidFill>
                  <a:prstClr val="black"/>
                </a:solidFill>
                <a:ea typeface="Calibri" panose="020F0502020204030204" pitchFamily="34" charset="0"/>
                <a:cs typeface="Times New Roman" panose="02020603050405020304" pitchFamily="18" charset="0"/>
              </a:rPr>
              <a:t>Tuhan selalu ada di sana </a:t>
            </a:r>
            <a:r>
              <a:rPr lang="en-US" sz="8000" b="1" dirty="0" err="1" smtClean="0">
                <a:solidFill>
                  <a:prstClr val="black"/>
                </a:solidFill>
                <a:ea typeface="Calibri" panose="020F0502020204030204" pitchFamily="34" charset="0"/>
                <a:cs typeface="Times New Roman" panose="02020603050405020304" pitchFamily="18" charset="0"/>
              </a:rPr>
              <a:t>untuk</a:t>
            </a:r>
            <a:r>
              <a:rPr lang="id-ID" sz="8000" b="1" dirty="0" smtClean="0">
                <a:solidFill>
                  <a:prstClr val="black"/>
                </a:solidFill>
                <a:ea typeface="Calibri" panose="020F0502020204030204" pitchFamily="34" charset="0"/>
                <a:cs typeface="Times New Roman" panose="02020603050405020304" pitchFamily="18" charset="0"/>
              </a:rPr>
              <a:t>ku</a:t>
            </a:r>
            <a:r>
              <a:rPr lang="id-ID" sz="8000" b="1" dirty="0">
                <a:solidFill>
                  <a:prstClr val="black"/>
                </a:solidFill>
                <a:ea typeface="Calibri" panose="020F0502020204030204" pitchFamily="34" charset="0"/>
                <a:cs typeface="Times New Roman" panose="02020603050405020304" pitchFamily="18" charset="0"/>
              </a:rPr>
              <a:t>, dan Ia selalu juga ada di sana </a:t>
            </a:r>
            <a:r>
              <a:rPr lang="en-US" sz="8000" b="1" dirty="0" err="1" smtClean="0">
                <a:solidFill>
                  <a:prstClr val="black"/>
                </a:solidFill>
                <a:ea typeface="Calibri" panose="020F0502020204030204" pitchFamily="34" charset="0"/>
                <a:cs typeface="Times New Roman" panose="02020603050405020304" pitchFamily="18" charset="0"/>
              </a:rPr>
              <a:t>untuk</a:t>
            </a:r>
            <a:r>
              <a:rPr lang="id-ID" sz="8000" b="1" dirty="0" smtClean="0">
                <a:solidFill>
                  <a:prstClr val="black"/>
                </a:solidFill>
                <a:ea typeface="Calibri" panose="020F0502020204030204" pitchFamily="34" charset="0"/>
                <a:cs typeface="Times New Roman" panose="02020603050405020304" pitchFamily="18" charset="0"/>
              </a:rPr>
              <a:t>mu.</a:t>
            </a:r>
            <a:r>
              <a:rPr lang="en-US" sz="8000" b="1" dirty="0" smtClean="0">
                <a:solidFill>
                  <a:prstClr val="black"/>
                </a:solidFill>
                <a:ea typeface="Calibri" panose="020F0502020204030204" pitchFamily="34" charset="0"/>
                <a:cs typeface="Times New Roman" panose="02020603050405020304" pitchFamily="18" charset="0"/>
              </a:rPr>
              <a:t>”</a:t>
            </a:r>
            <a:r>
              <a:rPr lang="id-ID" sz="8000" b="1" dirty="0" smtClean="0">
                <a:solidFill>
                  <a:prstClr val="black"/>
                </a:solidFill>
                <a:ea typeface="Calibri" panose="020F0502020204030204" pitchFamily="34" charset="0"/>
                <a:cs typeface="Times New Roman" panose="02020603050405020304" pitchFamily="18" charset="0"/>
              </a:rPr>
              <a:t> </a:t>
            </a:r>
            <a:r>
              <a:rPr lang="en-US" sz="8000" b="1" dirty="0" err="1" smtClean="0">
                <a:solidFill>
                  <a:prstClr val="black"/>
                </a:solidFill>
                <a:ea typeface="Calibri" panose="020F0502020204030204" pitchFamily="34" charset="0"/>
                <a:cs typeface="Times New Roman" panose="02020603050405020304" pitchFamily="18" charset="0"/>
              </a:rPr>
              <a:t>Jadi</a:t>
            </a:r>
            <a:r>
              <a:rPr lang="en-US" sz="8000" b="1" dirty="0" smtClean="0">
                <a:solidFill>
                  <a:prstClr val="black"/>
                </a:solidFill>
                <a:ea typeface="Calibri" panose="020F0502020204030204" pitchFamily="34" charset="0"/>
                <a:cs typeface="Times New Roman" panose="02020603050405020304" pitchFamily="18" charset="0"/>
              </a:rPr>
              <a:t>, Be not afraid.</a:t>
            </a:r>
            <a:endParaRPr lang="en-US" sz="8000" b="1" dirty="0">
              <a:solidFill>
                <a:prstClr val="black"/>
              </a:solidFill>
              <a:ea typeface="Calibri" panose="020F0502020204030204" pitchFamily="34" charset="0"/>
              <a:cs typeface="Times New Roman" panose="02020603050405020304" pitchFamily="18" charset="0"/>
            </a:endParaRPr>
          </a:p>
          <a:p>
            <a:pPr marL="0" lvl="0" indent="0" algn="just">
              <a:buNone/>
            </a:pPr>
            <a:r>
              <a:rPr lang="en-US" sz="6200" dirty="0" smtClean="0">
                <a:solidFill>
                  <a:prstClr val="black"/>
                </a:solidFill>
              </a:rPr>
              <a:t> </a:t>
            </a:r>
          </a:p>
          <a:p>
            <a:pPr marL="0" lvl="0" indent="0">
              <a:buNone/>
            </a:pPr>
            <a:r>
              <a:rPr lang="en-US" sz="3800" dirty="0" smtClean="0">
                <a:solidFill>
                  <a:prstClr val="black"/>
                </a:solidFill>
              </a:rPr>
              <a:t> </a:t>
            </a:r>
            <a:endParaRPr lang="en-US" sz="3800" dirty="0">
              <a:solidFill>
                <a:prstClr val="black"/>
              </a:solidFill>
            </a:endParaRPr>
          </a:p>
        </p:txBody>
      </p:sp>
    </p:spTree>
    <p:extLst>
      <p:ext uri="{BB962C8B-B14F-4D97-AF65-F5344CB8AC3E}">
        <p14:creationId xmlns:p14="http://schemas.microsoft.com/office/powerpoint/2010/main" val="182882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9710"/>
          </a:xfrm>
        </p:spPr>
        <p:txBody>
          <a:bodyPr>
            <a:normAutofit/>
          </a:bodyPr>
          <a:lstStyle/>
          <a:p>
            <a:r>
              <a:rPr lang="en-US" sz="2000" b="1" dirty="0" smtClean="0"/>
              <a:t>3. TUHAN SELALU BERSOLIDER DENGAN KITA</a:t>
            </a:r>
            <a:endParaRPr lang="en-US" sz="2000" b="1" dirty="0"/>
          </a:p>
        </p:txBody>
      </p:sp>
      <p:sp>
        <p:nvSpPr>
          <p:cNvPr id="3" name="Content Placeholder 2"/>
          <p:cNvSpPr>
            <a:spLocks noGrp="1"/>
          </p:cNvSpPr>
          <p:nvPr>
            <p:ph idx="1"/>
          </p:nvPr>
        </p:nvSpPr>
        <p:spPr>
          <a:xfrm>
            <a:off x="838200" y="1004836"/>
            <a:ext cx="11353800" cy="5496448"/>
          </a:xfrm>
        </p:spPr>
        <p:txBody>
          <a:bodyPr>
            <a:normAutofit lnSpcReduction="10000"/>
          </a:bodyPr>
          <a:lstStyle/>
          <a:p>
            <a:pPr lvl="0" algn="just">
              <a:buFont typeface="Wingdings" panose="05000000000000000000" pitchFamily="2" charset="2"/>
              <a:buChar char="q"/>
            </a:pPr>
            <a:r>
              <a:rPr lang="ms-MY" dirty="0" smtClean="0">
                <a:solidFill>
                  <a:prstClr val="black"/>
                </a:solidFill>
              </a:rPr>
              <a:t>Karena Tuhan selalu bersolider dengan kita, maka kita juga hraus bersolider satu sama lain. Solidaritas yang kita bangun adalah satu </a:t>
            </a:r>
            <a:r>
              <a:rPr lang="ms-MY" b="1" dirty="0" smtClean="0">
                <a:solidFill>
                  <a:srgbClr val="FF0000"/>
                </a:solidFill>
              </a:rPr>
              <a:t>solidaritas global</a:t>
            </a:r>
            <a:r>
              <a:rPr lang="ms-MY" dirty="0" smtClean="0">
                <a:solidFill>
                  <a:prstClr val="black"/>
                </a:solidFill>
              </a:rPr>
              <a:t>. Dalam membangun solidaritas global, hemat saya SERUAN </a:t>
            </a:r>
            <a:r>
              <a:rPr lang="ms-MY" i="1" dirty="0" smtClean="0">
                <a:solidFill>
                  <a:prstClr val="black"/>
                </a:solidFill>
              </a:rPr>
              <a:t>BE NOT AFRAID</a:t>
            </a:r>
            <a:r>
              <a:rPr lang="ms-MY" dirty="0" smtClean="0">
                <a:solidFill>
                  <a:prstClr val="black"/>
                </a:solidFill>
              </a:rPr>
              <a:t>-JANGAN TAKUT dari Yohanes Paulus II menjadi sumber inspirasi kita. Dalam membangun solidaritas global, kita diharapkan ‘jangan takut’ kr kita harus masuk dalam ruang perbedaan dan musuh. </a:t>
            </a:r>
          </a:p>
          <a:p>
            <a:pPr lvl="0" algn="just">
              <a:buFont typeface="Wingdings" panose="05000000000000000000" pitchFamily="2" charset="2"/>
              <a:buChar char="q"/>
            </a:pPr>
            <a:r>
              <a:rPr lang="ms-MY" dirty="0" smtClean="0">
                <a:solidFill>
                  <a:prstClr val="black"/>
                </a:solidFill>
              </a:rPr>
              <a:t>Ruang perbedaan itu adalah seperti agama, suku, ras, budaya, bangsa dan Negara. Atau lebih menantang lagi adalah masuk dalam ruang musuh. Masuk dalam ruagn musuh itu berarti masuk dalam bahaya dan ancaman. Tetapi hanya dengan masuk dalam ruang perbedaan dan musuh, kita bisa membangun solidaritas global; soliaritas yang mengaplikasikan perintah Yesus:…KASIHILAH MUSUHMU DAN BERDOALAH BAGI MEREKA YANG MENGANIAYA KAMU.” Karena itu, kita jangan takut, kata Yohanes Paulus II: Tuhan ada di sana untukku. Dan juga dia ada di sana untukmu.” </a:t>
            </a:r>
          </a:p>
          <a:p>
            <a:endParaRPr lang="en-US" dirty="0"/>
          </a:p>
        </p:txBody>
      </p:sp>
    </p:spTree>
    <p:extLst>
      <p:ext uri="{BB962C8B-B14F-4D97-AF65-F5344CB8AC3E}">
        <p14:creationId xmlns:p14="http://schemas.microsoft.com/office/powerpoint/2010/main" val="1148166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SEGMEN I</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lgn="ctr">
              <a:buNone/>
            </a:pPr>
            <a:endParaRPr lang="en-US" sz="7200" b="1" dirty="0" smtClean="0"/>
          </a:p>
          <a:p>
            <a:pPr marL="0" indent="0" algn="ctr">
              <a:buNone/>
            </a:pPr>
            <a:r>
              <a:rPr lang="en-US" sz="7200" b="1" dirty="0" smtClean="0">
                <a:solidFill>
                  <a:srgbClr val="FF0000"/>
                </a:solidFill>
              </a:rPr>
              <a:t>PERTANYAAN KHUSUS</a:t>
            </a:r>
            <a:endParaRPr lang="en-US" sz="7200" b="1" dirty="0">
              <a:solidFill>
                <a:srgbClr val="FF0000"/>
              </a:solidFill>
            </a:endParaRPr>
          </a:p>
        </p:txBody>
      </p:sp>
    </p:spTree>
    <p:extLst>
      <p:ext uri="{BB962C8B-B14F-4D97-AF65-F5344CB8AC3E}">
        <p14:creationId xmlns:p14="http://schemas.microsoft.com/office/powerpoint/2010/main" val="2493413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2251</TotalTime>
  <Words>3664</Words>
  <Application>Microsoft Office PowerPoint</Application>
  <PresentationFormat>Widescreen</PresentationFormat>
  <Paragraphs>100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Wingdings</vt:lpstr>
      <vt:lpstr>Office Theme</vt:lpstr>
      <vt:lpstr>WEBINAR: 7 November 2020;  Pkl 20.30-22.30 wit https://www.youtube.com/channel/UC-XmoFGmqnV7kj1Mq1jsQ5w</vt:lpstr>
      <vt:lpstr>PERTANYAAN PENDALAMAN</vt:lpstr>
      <vt:lpstr>SEGMEN II</vt:lpstr>
      <vt:lpstr>PERTANYAN PENDALAMAN: PERTANYAAN UMUM</vt:lpstr>
      <vt:lpstr>2. Inspirasi sebagai Kekuatan</vt:lpstr>
      <vt:lpstr>3. Aplikasi Praktis</vt:lpstr>
      <vt:lpstr>PERTANYAAN PENDALAMAN: CLOSING STATEMEN</vt:lpstr>
      <vt:lpstr>3. TUHAN SELALU BERSOLIDER DENGAN KITA</vt:lpstr>
      <vt:lpstr>SEGMEN I</vt:lpstr>
      <vt:lpstr>PERTANYAAN KHUSUS 1: Apa saja kejadian berarti  pada saat kunjungan Yohanes Paulus II di Ritapiret?</vt:lpstr>
      <vt:lpstr>2. Konteks Gereja </vt:lpstr>
      <vt:lpstr>3. Konteks Alam </vt:lpstr>
      <vt:lpstr>PERTANYAAN KHUSUS 2: Bagaimana tempat ziarah St Yohanes Paulus II di Ritapiret menjadi inspirasi bagi para peziarah? </vt:lpstr>
      <vt:lpstr>1. DARI PIHAK GEREJA LOKAL</vt:lpstr>
      <vt:lpstr>2. DARI PIHAK PEMERINTAH DAERAH</vt:lpstr>
      <vt:lpstr>3. DARI PIHAK PEZIARAH</vt:lpstr>
      <vt:lpstr>4. DARI PIHAK FRATER-CALON IMAM</vt:lpstr>
      <vt:lpstr>PowerPoint Presentation</vt:lpstr>
      <vt:lpstr>I. Fakta Historis  </vt:lpstr>
      <vt:lpstr>Refleksi</vt:lpstr>
      <vt:lpstr>COVID - 19</vt:lpstr>
      <vt:lpstr>DAMPAK COVID - 19</vt:lpstr>
      <vt:lpstr>II. Covid 19 dan Yohanes Paulus II: Be not         Afraid  </vt:lpstr>
      <vt:lpstr>JANGAN TAKUT - BE NOT AFRAID</vt:lpstr>
      <vt:lpstr>JANGAN TAKUT - BE NOT AFRAID</vt:lpstr>
      <vt:lpstr>JANGAN TAKUT - BE NOT AFRAID</vt:lpstr>
      <vt:lpstr>JANGAN TAKUT - BE NOT AFRAID</vt:lpstr>
      <vt:lpstr>III. PENUTUP</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FATALISME DI HADAPAN COVID 19  DALAM TERANG SERUAN YOHANES PAULUS II:  BE NOT AFRAID - JANGAN TAKUT </dc:title>
  <dc:creator>User</dc:creator>
  <cp:lastModifiedBy>Microsoft account</cp:lastModifiedBy>
  <cp:revision>134</cp:revision>
  <dcterms:created xsi:type="dcterms:W3CDTF">2020-10-24T13:35:21Z</dcterms:created>
  <dcterms:modified xsi:type="dcterms:W3CDTF">2020-11-05T03:09:34Z</dcterms:modified>
</cp:coreProperties>
</file>